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12.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5.jpg" ContentType="image/jpeg"/>
  <Override PartName="/ppt/notesSlides/notesSlide5.xml" ContentType="application/vnd.openxmlformats-officedocument.presentationml.notesSlide+xml"/>
  <Override PartName="/ppt/media/image39.jpg" ContentType="image/jpe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10.xml" ContentType="application/vnd.openxmlformats-officedocument.presentationml.notesSlide+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39"/>
  </p:notesMasterIdLst>
  <p:handoutMasterIdLst>
    <p:handoutMasterId r:id="rId40"/>
  </p:handoutMasterIdLst>
  <p:sldIdLst>
    <p:sldId id="256" r:id="rId2"/>
    <p:sldId id="269" r:id="rId3"/>
    <p:sldId id="1786" r:id="rId4"/>
    <p:sldId id="1772" r:id="rId5"/>
    <p:sldId id="1788" r:id="rId6"/>
    <p:sldId id="1787" r:id="rId7"/>
    <p:sldId id="1789" r:id="rId8"/>
    <p:sldId id="1790" r:id="rId9"/>
    <p:sldId id="1797" r:id="rId10"/>
    <p:sldId id="1793" r:id="rId11"/>
    <p:sldId id="1785" r:id="rId12"/>
    <p:sldId id="1816" r:id="rId13"/>
    <p:sldId id="1798" r:id="rId14"/>
    <p:sldId id="1799" r:id="rId15"/>
    <p:sldId id="1800" r:id="rId16"/>
    <p:sldId id="1801" r:id="rId17"/>
    <p:sldId id="1802" r:id="rId18"/>
    <p:sldId id="1803" r:id="rId19"/>
    <p:sldId id="1805" r:id="rId20"/>
    <p:sldId id="1807" r:id="rId21"/>
    <p:sldId id="424" r:id="rId22"/>
    <p:sldId id="1806" r:id="rId23"/>
    <p:sldId id="1808" r:id="rId24"/>
    <p:sldId id="1809" r:id="rId25"/>
    <p:sldId id="1810" r:id="rId26"/>
    <p:sldId id="1811" r:id="rId27"/>
    <p:sldId id="1814" r:id="rId28"/>
    <p:sldId id="1812" r:id="rId29"/>
    <p:sldId id="1815" r:id="rId30"/>
    <p:sldId id="1813" r:id="rId31"/>
    <p:sldId id="323" r:id="rId32"/>
    <p:sldId id="472" r:id="rId33"/>
    <p:sldId id="418" r:id="rId34"/>
    <p:sldId id="464" r:id="rId35"/>
    <p:sldId id="440" r:id="rId36"/>
    <p:sldId id="465" r:id="rId37"/>
    <p:sldId id="273" r:id="rId38"/>
  </p:sldIdLst>
  <p:sldSz cx="9144000" cy="5143500" type="screen16x9"/>
  <p:notesSz cx="6858000" cy="9144000"/>
  <p:defaultTextStyle>
    <a:defPPr>
      <a:defRPr lang="en-US"/>
    </a:defPPr>
    <a:lvl1pPr marL="0" algn="l" defTabSz="685891" rtl="0" eaLnBrk="1" latinLnBrk="0" hangingPunct="1">
      <a:defRPr sz="1350" kern="1200">
        <a:solidFill>
          <a:schemeClr val="tx1"/>
        </a:solidFill>
        <a:latin typeface="+mn-lt"/>
        <a:ea typeface="+mn-ea"/>
        <a:cs typeface="+mn-cs"/>
      </a:defRPr>
    </a:lvl1pPr>
    <a:lvl2pPr marL="342946" algn="l" defTabSz="685891" rtl="0" eaLnBrk="1" latinLnBrk="0" hangingPunct="1">
      <a:defRPr sz="1350" kern="1200">
        <a:solidFill>
          <a:schemeClr val="tx1"/>
        </a:solidFill>
        <a:latin typeface="+mn-lt"/>
        <a:ea typeface="+mn-ea"/>
        <a:cs typeface="+mn-cs"/>
      </a:defRPr>
    </a:lvl2pPr>
    <a:lvl3pPr marL="685891" algn="l" defTabSz="685891" rtl="0" eaLnBrk="1" latinLnBrk="0" hangingPunct="1">
      <a:defRPr sz="1350" kern="1200">
        <a:solidFill>
          <a:schemeClr val="tx1"/>
        </a:solidFill>
        <a:latin typeface="+mn-lt"/>
        <a:ea typeface="+mn-ea"/>
        <a:cs typeface="+mn-cs"/>
      </a:defRPr>
    </a:lvl3pPr>
    <a:lvl4pPr marL="1028837" algn="l" defTabSz="685891" rtl="0" eaLnBrk="1" latinLnBrk="0" hangingPunct="1">
      <a:defRPr sz="1350" kern="1200">
        <a:solidFill>
          <a:schemeClr val="tx1"/>
        </a:solidFill>
        <a:latin typeface="+mn-lt"/>
        <a:ea typeface="+mn-ea"/>
        <a:cs typeface="+mn-cs"/>
      </a:defRPr>
    </a:lvl4pPr>
    <a:lvl5pPr marL="1371783" algn="l" defTabSz="685891" rtl="0" eaLnBrk="1" latinLnBrk="0" hangingPunct="1">
      <a:defRPr sz="1350" kern="1200">
        <a:solidFill>
          <a:schemeClr val="tx1"/>
        </a:solidFill>
        <a:latin typeface="+mn-lt"/>
        <a:ea typeface="+mn-ea"/>
        <a:cs typeface="+mn-cs"/>
      </a:defRPr>
    </a:lvl5pPr>
    <a:lvl6pPr marL="1714729" algn="l" defTabSz="685891" rtl="0" eaLnBrk="1" latinLnBrk="0" hangingPunct="1">
      <a:defRPr sz="1350" kern="1200">
        <a:solidFill>
          <a:schemeClr val="tx1"/>
        </a:solidFill>
        <a:latin typeface="+mn-lt"/>
        <a:ea typeface="+mn-ea"/>
        <a:cs typeface="+mn-cs"/>
      </a:defRPr>
    </a:lvl6pPr>
    <a:lvl7pPr marL="2057674" algn="l" defTabSz="685891" rtl="0" eaLnBrk="1" latinLnBrk="0" hangingPunct="1">
      <a:defRPr sz="1350" kern="1200">
        <a:solidFill>
          <a:schemeClr val="tx1"/>
        </a:solidFill>
        <a:latin typeface="+mn-lt"/>
        <a:ea typeface="+mn-ea"/>
        <a:cs typeface="+mn-cs"/>
      </a:defRPr>
    </a:lvl7pPr>
    <a:lvl8pPr marL="2400620" algn="l" defTabSz="685891" rtl="0" eaLnBrk="1" latinLnBrk="0" hangingPunct="1">
      <a:defRPr sz="1350" kern="1200">
        <a:solidFill>
          <a:schemeClr val="tx1"/>
        </a:solidFill>
        <a:latin typeface="+mn-lt"/>
        <a:ea typeface="+mn-ea"/>
        <a:cs typeface="+mn-cs"/>
      </a:defRPr>
    </a:lvl8pPr>
    <a:lvl9pPr marL="2743566" algn="l" defTabSz="685891"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orient="horz" pos="684" userDrawn="1">
          <p15:clr>
            <a:srgbClr val="A4A3A4"/>
          </p15:clr>
        </p15:guide>
        <p15:guide id="3" orient="horz" pos="540" userDrawn="1">
          <p15:clr>
            <a:srgbClr val="A4A3A4"/>
          </p15:clr>
        </p15:guide>
        <p15:guide id="4" orient="horz" pos="2808" userDrawn="1">
          <p15:clr>
            <a:srgbClr val="A4A3A4"/>
          </p15:clr>
        </p15:guide>
        <p15:guide id="5" orient="horz" pos="828" userDrawn="1">
          <p15:clr>
            <a:srgbClr val="A4A3A4"/>
          </p15:clr>
        </p15:guide>
        <p15:guide id="6" pos="2880" userDrawn="1">
          <p15:clr>
            <a:srgbClr val="A4A3A4"/>
          </p15:clr>
        </p15:guide>
        <p15:guide id="7" pos="288" userDrawn="1">
          <p15:clr>
            <a:srgbClr val="A4A3A4"/>
          </p15:clr>
        </p15:guide>
        <p15:guide id="8" pos="547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ello Tomasini" initials="MT" lastIdx="10" clrIdx="0">
    <p:extLst>
      <p:ext uri="{19B8F6BF-5375-455C-9EA6-DF929625EA0E}">
        <p15:presenceInfo xmlns:p15="http://schemas.microsoft.com/office/powerpoint/2012/main" userId="68747563-3869-47c8-8a1a-43213fb0fee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F48E"/>
    <a:srgbClr val="F3F4B7"/>
    <a:srgbClr val="FFE8FF"/>
    <a:srgbClr val="F4EFC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60"/>
    <p:restoredTop sz="77097"/>
  </p:normalViewPr>
  <p:slideViewPr>
    <p:cSldViewPr snapToGrid="0">
      <p:cViewPr>
        <p:scale>
          <a:sx n="141" d="100"/>
          <a:sy n="141" d="100"/>
        </p:scale>
        <p:origin x="-48" y="728"/>
      </p:cViewPr>
      <p:guideLst>
        <p:guide orient="horz" pos="1620"/>
        <p:guide orient="horz" pos="684"/>
        <p:guide orient="horz" pos="540"/>
        <p:guide orient="horz" pos="2808"/>
        <p:guide orient="horz" pos="828"/>
        <p:guide pos="2880"/>
        <p:guide pos="288"/>
        <p:guide pos="547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01-1C3E-3943-9B01-97C6815D86A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9CF-EF4A-A99C-6517771FBC62}"/>
              </c:ext>
            </c:extLst>
          </c:dPt>
          <c:cat>
            <c:strRef>
              <c:f>Sheet1!$A$2:$A$3</c:f>
              <c:strCache>
                <c:ptCount val="2"/>
                <c:pt idx="0">
                  <c:v>1st Qtr</c:v>
                </c:pt>
                <c:pt idx="1">
                  <c:v>2nd Qtr</c:v>
                </c:pt>
              </c:strCache>
            </c:strRef>
          </c:cat>
          <c:val>
            <c:numRef>
              <c:f>Sheet1!$B$2:$B$3</c:f>
              <c:numCache>
                <c:formatCode>General</c:formatCode>
                <c:ptCount val="2"/>
                <c:pt idx="0">
                  <c:v>78</c:v>
                </c:pt>
                <c:pt idx="1">
                  <c:v>25</c:v>
                </c:pt>
              </c:numCache>
            </c:numRef>
          </c:val>
          <c:extLst>
            <c:ext xmlns:c16="http://schemas.microsoft.com/office/drawing/2014/chart" uri="{C3380CC4-5D6E-409C-BE32-E72D297353CC}">
              <c16:uniqueId val="{00000000-1C3E-3943-9B01-97C6815D86A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8-04-18T10:41:59.307" idx="10">
    <p:pos x="106" y="106"/>
    <p:text>I made the color of Management Services component consistent with the previous slides</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4-18T10:36:49.390" idx="6">
    <p:pos x="10" y="10"/>
    <p:text>Made color consistent with architecture/flow picture. Green are active components/algos, blueish/greys are data. I left the SRS in red just to make it the star of the slide (that is to stand out).</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04-18T10:27:54.485" idx="5">
    <p:pos x="10" y="10"/>
    <p:text>Made color consistent with architecture/flow picture. Green components are active components/algos, blueish/greyish are data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Corbe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F63A3DD-7C70-C04D-A0AB-DF3E18FAA375}" type="datetimeFigureOut">
              <a:rPr lang="en-US" smtClean="0">
                <a:latin typeface="Corbel"/>
              </a:rPr>
              <a:t>2/26/19</a:t>
            </a:fld>
            <a:endParaRPr lang="en-US">
              <a:latin typeface="Corbe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Corbe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C8F3097-495D-1241-AD6C-9F2FB2DC8339}" type="slidenum">
              <a:rPr lang="en-US" smtClean="0">
                <a:latin typeface="Corbel"/>
              </a:rPr>
              <a:t>‹#›</a:t>
            </a:fld>
            <a:endParaRPr lang="en-US">
              <a:latin typeface="Corbel"/>
            </a:endParaRPr>
          </a:p>
        </p:txBody>
      </p:sp>
    </p:spTree>
    <p:extLst>
      <p:ext uri="{BB962C8B-B14F-4D97-AF65-F5344CB8AC3E}">
        <p14:creationId xmlns:p14="http://schemas.microsoft.com/office/powerpoint/2010/main" val="21124327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orbe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orbel"/>
              </a:defRPr>
            </a:lvl1pPr>
          </a:lstStyle>
          <a:p>
            <a:fld id="{6C759D83-F0B0-A44E-865C-D659494CB32D}" type="datetimeFigureOut">
              <a:rPr lang="en-US" smtClean="0"/>
              <a:pPr/>
              <a:t>2/26/19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orbe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orbel"/>
              </a:defRPr>
            </a:lvl1pPr>
          </a:lstStyle>
          <a:p>
            <a:fld id="{FF46B7E1-4822-D64D-82B5-5688A8336587}" type="slidenum">
              <a:rPr lang="en-US" smtClean="0"/>
              <a:pPr/>
              <a:t>‹#›</a:t>
            </a:fld>
            <a:endParaRPr lang="en-US"/>
          </a:p>
        </p:txBody>
      </p:sp>
    </p:spTree>
    <p:extLst>
      <p:ext uri="{BB962C8B-B14F-4D97-AF65-F5344CB8AC3E}">
        <p14:creationId xmlns:p14="http://schemas.microsoft.com/office/powerpoint/2010/main" val="3690813988"/>
      </p:ext>
    </p:extLst>
  </p:cSld>
  <p:clrMap bg1="lt1" tx1="dk1" bg2="lt2" tx2="dk2" accent1="accent1" accent2="accent2" accent3="accent3" accent4="accent4" accent5="accent5" accent6="accent6" hlink="hlink" folHlink="folHlink"/>
  <p:notesStyle>
    <a:lvl1pPr marL="0" algn="l" defTabSz="342946" rtl="0" eaLnBrk="1" latinLnBrk="0" hangingPunct="1">
      <a:defRPr sz="900" kern="1200">
        <a:solidFill>
          <a:schemeClr val="tx1"/>
        </a:solidFill>
        <a:latin typeface="Corbel"/>
        <a:ea typeface="+mn-ea"/>
        <a:cs typeface="+mn-cs"/>
      </a:defRPr>
    </a:lvl1pPr>
    <a:lvl2pPr marL="342946" algn="l" defTabSz="342946" rtl="0" eaLnBrk="1" latinLnBrk="0" hangingPunct="1">
      <a:defRPr sz="900" kern="1200">
        <a:solidFill>
          <a:schemeClr val="tx1"/>
        </a:solidFill>
        <a:latin typeface="Corbel"/>
        <a:ea typeface="+mn-ea"/>
        <a:cs typeface="+mn-cs"/>
      </a:defRPr>
    </a:lvl2pPr>
    <a:lvl3pPr marL="685891" algn="l" defTabSz="342946" rtl="0" eaLnBrk="1" latinLnBrk="0" hangingPunct="1">
      <a:defRPr sz="900" kern="1200">
        <a:solidFill>
          <a:schemeClr val="tx1"/>
        </a:solidFill>
        <a:latin typeface="Corbel"/>
        <a:ea typeface="+mn-ea"/>
        <a:cs typeface="+mn-cs"/>
      </a:defRPr>
    </a:lvl3pPr>
    <a:lvl4pPr marL="1028837" algn="l" defTabSz="342946" rtl="0" eaLnBrk="1" latinLnBrk="0" hangingPunct="1">
      <a:defRPr sz="900" kern="1200">
        <a:solidFill>
          <a:schemeClr val="tx1"/>
        </a:solidFill>
        <a:latin typeface="Corbel"/>
        <a:ea typeface="+mn-ea"/>
        <a:cs typeface="+mn-cs"/>
      </a:defRPr>
    </a:lvl4pPr>
    <a:lvl5pPr marL="1371783" algn="l" defTabSz="342946" rtl="0" eaLnBrk="1" latinLnBrk="0" hangingPunct="1">
      <a:defRPr sz="900" kern="1200">
        <a:solidFill>
          <a:schemeClr val="tx1"/>
        </a:solidFill>
        <a:latin typeface="Corbel"/>
        <a:ea typeface="+mn-ea"/>
        <a:cs typeface="+mn-cs"/>
      </a:defRPr>
    </a:lvl5pPr>
    <a:lvl6pPr marL="1714729" algn="l" defTabSz="342946" rtl="0" eaLnBrk="1" latinLnBrk="0" hangingPunct="1">
      <a:defRPr sz="900" kern="1200">
        <a:solidFill>
          <a:schemeClr val="tx1"/>
        </a:solidFill>
        <a:latin typeface="+mn-lt"/>
        <a:ea typeface="+mn-ea"/>
        <a:cs typeface="+mn-cs"/>
      </a:defRPr>
    </a:lvl6pPr>
    <a:lvl7pPr marL="2057674" algn="l" defTabSz="342946" rtl="0" eaLnBrk="1" latinLnBrk="0" hangingPunct="1">
      <a:defRPr sz="900" kern="1200">
        <a:solidFill>
          <a:schemeClr val="tx1"/>
        </a:solidFill>
        <a:latin typeface="+mn-lt"/>
        <a:ea typeface="+mn-ea"/>
        <a:cs typeface="+mn-cs"/>
      </a:defRPr>
    </a:lvl7pPr>
    <a:lvl8pPr marL="2400620" algn="l" defTabSz="342946" rtl="0" eaLnBrk="1" latinLnBrk="0" hangingPunct="1">
      <a:defRPr sz="900" kern="1200">
        <a:solidFill>
          <a:schemeClr val="tx1"/>
        </a:solidFill>
        <a:latin typeface="+mn-lt"/>
        <a:ea typeface="+mn-ea"/>
        <a:cs typeface="+mn-cs"/>
      </a:defRPr>
    </a:lvl8pPr>
    <a:lvl9pPr marL="2743566" algn="l" defTabSz="342946"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597615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46B7E1-4822-D64D-82B5-5688A8336587}" type="slidenum">
              <a:rPr lang="en-US" smtClean="0"/>
              <a:t>32</a:t>
            </a:fld>
            <a:endParaRPr lang="en-US"/>
          </a:p>
        </p:txBody>
      </p:sp>
    </p:spTree>
    <p:extLst>
      <p:ext uri="{BB962C8B-B14F-4D97-AF65-F5344CB8AC3E}">
        <p14:creationId xmlns:p14="http://schemas.microsoft.com/office/powerpoint/2010/main" val="1545771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Calibri"/>
                <a:cs typeface="Calibri"/>
              </a:rPr>
              <a:t>Veritas continues to maintain a dominant position in the data protection and the software defined storage market.</a:t>
            </a:r>
            <a:endParaRPr lang="en-US" dirty="0">
              <a:cs typeface="Calibri"/>
            </a:endParaRPr>
          </a:p>
          <a:p>
            <a:endParaRPr lang="en-US" dirty="0">
              <a:latin typeface="Calibri"/>
              <a:cs typeface="Calibri"/>
            </a:endParaRPr>
          </a:p>
          <a:p>
            <a:pPr marL="171450" indent="-171450">
              <a:buChar char="•"/>
            </a:pPr>
            <a:r>
              <a:rPr lang="en-US" dirty="0"/>
              <a:t>Veritas has been recognized as the leader in the Gartner Data Protection Magic Quadrant for 15 years in a row. </a:t>
            </a:r>
          </a:p>
          <a:p>
            <a:pPr marL="171450" indent="-171450">
              <a:buChar char="•"/>
            </a:pPr>
            <a:r>
              <a:rPr lang="en-US" dirty="0"/>
              <a:t>Veritas has also the highest market share in:</a:t>
            </a:r>
          </a:p>
          <a:p>
            <a:pPr marL="628650" lvl="1" indent="-171450">
              <a:buChar char="•"/>
            </a:pPr>
            <a:r>
              <a:rPr lang="en-US" dirty="0"/>
              <a:t>Archive and Backup and Recovery Software</a:t>
            </a:r>
          </a:p>
          <a:p>
            <a:pPr marL="628650" lvl="1" indent="-171450">
              <a:buChar char="•"/>
            </a:pPr>
            <a:r>
              <a:rPr lang="en-US" dirty="0"/>
              <a:t>Software Defined  Storage Management</a:t>
            </a:r>
          </a:p>
          <a:p>
            <a:pPr marL="628650" lvl="1" indent="-171450">
              <a:buChar char="•"/>
            </a:pPr>
            <a:r>
              <a:rPr lang="en-US" dirty="0">
                <a:cs typeface="Calibri"/>
              </a:rPr>
              <a:t>Integrated Backup Appliance </a:t>
            </a:r>
          </a:p>
          <a:p>
            <a:r>
              <a:rPr lang="en-US" dirty="0">
                <a:latin typeface="Calibri"/>
                <a:cs typeface="Calibri"/>
              </a:rPr>
              <a:t>These are the 2 key areas we’ll be exploring today as we look at the customer case </a:t>
            </a:r>
            <a:r>
              <a:rPr lang="en-US" dirty="0" err="1">
                <a:latin typeface="Calibri"/>
                <a:cs typeface="Calibri"/>
              </a:rPr>
              <a:t>sstudy</a:t>
            </a:r>
            <a:endParaRPr lang="en-US" dirty="0">
              <a:latin typeface="Calibri"/>
              <a:cs typeface="Calibri"/>
            </a:endParaRPr>
          </a:p>
          <a:p>
            <a:endParaRPr lang="en-US" dirty="0">
              <a:latin typeface="Calibri"/>
              <a:cs typeface="Calibri"/>
            </a:endParaRPr>
          </a:p>
          <a:p>
            <a:endParaRPr lang="en-US" dirty="0">
              <a:latin typeface="Calibri"/>
              <a:cs typeface="Calibri"/>
            </a:endParaRPr>
          </a:p>
          <a:p>
            <a:r>
              <a:rPr lang="en-US" dirty="0">
                <a:latin typeface="Calibri"/>
                <a:cs typeface="Calibri"/>
              </a:rPr>
              <a:t> </a:t>
            </a:r>
            <a:endParaRPr lang="en-US" dirty="0"/>
          </a:p>
        </p:txBody>
      </p:sp>
      <p:sp>
        <p:nvSpPr>
          <p:cNvPr id="4" name="Slide Number Placeholder 3"/>
          <p:cNvSpPr>
            <a:spLocks noGrp="1"/>
          </p:cNvSpPr>
          <p:nvPr>
            <p:ph type="sldNum" sz="quarter" idx="5"/>
          </p:nvPr>
        </p:nvSpPr>
        <p:spPr/>
        <p:txBody>
          <a:bodyPr/>
          <a:lstStyle/>
          <a:p>
            <a:fld id="{FF46B7E1-4822-D64D-82B5-5688A8336587}" type="slidenum">
              <a:rPr lang="en-US" smtClean="0"/>
              <a:pPr/>
              <a:t>4</a:t>
            </a:fld>
            <a:endParaRPr lang="en-US"/>
          </a:p>
        </p:txBody>
      </p:sp>
    </p:spTree>
    <p:extLst>
      <p:ext uri="{BB962C8B-B14F-4D97-AF65-F5344CB8AC3E}">
        <p14:creationId xmlns:p14="http://schemas.microsoft.com/office/powerpoint/2010/main" val="3152718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Rear view mirror</a:t>
            </a:r>
            <a:r>
              <a:rPr lang="en-US" baseline="0" dirty="0"/>
              <a:t> way of resolving issues after they have occurred has changed to a more proactive and prescriptive approach.</a:t>
            </a:r>
            <a:endParaRPr lang="en-US" dirty="0"/>
          </a:p>
        </p:txBody>
      </p:sp>
      <p:sp>
        <p:nvSpPr>
          <p:cNvPr id="4" name="Slide Number Placeholder 3"/>
          <p:cNvSpPr>
            <a:spLocks noGrp="1"/>
          </p:cNvSpPr>
          <p:nvPr>
            <p:ph type="sldNum" sz="quarter" idx="10"/>
          </p:nvPr>
        </p:nvSpPr>
        <p:spPr/>
        <p:txBody>
          <a:bodyPr/>
          <a:lstStyle/>
          <a:p>
            <a:fld id="{FF46B7E1-4822-D64D-82B5-5688A8336587}"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68688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According to Gartner:.</a:t>
            </a:r>
            <a:r>
              <a:rPr lang="en-US" i="1" dirty="0"/>
              <a:t> </a:t>
            </a:r>
            <a:r>
              <a:rPr lang="en-US" i="1" dirty="0" err="1"/>
              <a:t>AIOps</a:t>
            </a:r>
            <a:r>
              <a:rPr lang="en-US" i="1" dirty="0"/>
              <a:t> platforms are software systems that combine big data and artificial intelligence (AI) or machine learning functionality to enhance and partially replace a broad range of IT Operations processes and tasks, including availability and performance monitoring, event correlation and analysis, IT service management, and automation.</a:t>
            </a:r>
            <a:r>
              <a:rPr lang="en-US" sz="1200" b="0" dirty="0"/>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Veritas Predictive Insights (Pi) is </a:t>
            </a:r>
            <a:r>
              <a:rPr lang="en-US" sz="1200" b="0" dirty="0" err="1"/>
              <a:t>is</a:t>
            </a:r>
            <a:r>
              <a:rPr lang="en-US" sz="1200" b="0" dirty="0"/>
              <a:t> a SaaS platform that utilizes Artificial Intelligence (AI), and Machine Learning (ML), to deliver proactive support services for both new and existing Veritas appliance customers.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It delivers:</a:t>
            </a:r>
          </a:p>
          <a:p>
            <a:pPr marL="285750" indent="-285750">
              <a:spcBef>
                <a:spcPts val="1200"/>
              </a:spcBef>
              <a:spcAft>
                <a:spcPts val="1200"/>
              </a:spcAft>
              <a:buFont typeface="Arial" panose="020B0604020202020204" pitchFamily="34" charset="0"/>
              <a:buChar char="•"/>
            </a:pPr>
            <a:r>
              <a:rPr lang="en-US" b="0" dirty="0">
                <a:solidFill>
                  <a:srgbClr val="BB383D"/>
                </a:solidFill>
              </a:rPr>
              <a:t>Maintenance Insights</a:t>
            </a:r>
          </a:p>
          <a:p>
            <a:pPr marL="285750" indent="-285750">
              <a:spcBef>
                <a:spcPts val="1200"/>
              </a:spcBef>
              <a:spcAft>
                <a:spcPts val="1200"/>
              </a:spcAft>
              <a:buFont typeface="Arial" panose="020B0604020202020204" pitchFamily="34" charset="0"/>
              <a:buChar char="•"/>
            </a:pPr>
            <a:r>
              <a:rPr lang="en-US" b="0" dirty="0">
                <a:solidFill>
                  <a:srgbClr val="BB383D"/>
                </a:solidFill>
              </a:rPr>
              <a:t>Resource Insights</a:t>
            </a:r>
          </a:p>
          <a:p>
            <a:pPr marL="285750" indent="-285750">
              <a:spcBef>
                <a:spcPts val="1200"/>
              </a:spcBef>
              <a:spcAft>
                <a:spcPts val="1200"/>
              </a:spcAft>
              <a:buFont typeface="Arial" panose="020B0604020202020204" pitchFamily="34" charset="0"/>
              <a:buChar char="•"/>
            </a:pPr>
            <a:r>
              <a:rPr lang="en-US" b="0" dirty="0">
                <a:solidFill>
                  <a:srgbClr val="BB383D"/>
                </a:solidFill>
              </a:rPr>
              <a:t>Support Insights</a:t>
            </a:r>
          </a:p>
          <a:p>
            <a:endParaRPr lang="en-US" dirty="0"/>
          </a:p>
        </p:txBody>
      </p:sp>
      <p:sp>
        <p:nvSpPr>
          <p:cNvPr id="4" name="Slide Number Placeholder 3"/>
          <p:cNvSpPr>
            <a:spLocks noGrp="1"/>
          </p:cNvSpPr>
          <p:nvPr>
            <p:ph type="sldNum" sz="quarter" idx="5"/>
          </p:nvPr>
        </p:nvSpPr>
        <p:spPr/>
        <p:txBody>
          <a:bodyPr/>
          <a:lstStyle/>
          <a:p>
            <a:fld id="{FF46B7E1-4822-D64D-82B5-5688A8336587}"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614691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Veritas</a:t>
            </a:r>
            <a:r>
              <a:rPr lang="en-US" sz="1200" b="0" baseline="0" dirty="0"/>
              <a:t> Predictive Intelligence</a:t>
            </a:r>
            <a:r>
              <a:rPr lang="en-US" sz="1200" b="0" dirty="0"/>
              <a:t> delivers “Always On” service</a:t>
            </a:r>
            <a:r>
              <a:rPr lang="en-US" sz="1200" b="0" baseline="0" dirty="0"/>
              <a:t> with Intelligent, Data Driven Decisions and Optimized Services covering</a:t>
            </a:r>
            <a:r>
              <a:rPr lang="en-US" sz="1200" b="0" dirty="0"/>
              <a:t>:</a:t>
            </a:r>
          </a:p>
          <a:p>
            <a:pPr marL="285750" marR="0" lvl="0" indent="-285750" algn="l" defTabSz="457200" rtl="0" eaLnBrk="1" fontAlgn="auto" latinLnBrk="0" hangingPunct="1">
              <a:lnSpc>
                <a:spcPct val="100000"/>
              </a:lnSpc>
              <a:spcBef>
                <a:spcPts val="1200"/>
              </a:spcBef>
              <a:spcAft>
                <a:spcPts val="1200"/>
              </a:spcAft>
              <a:buClrTx/>
              <a:buSzTx/>
              <a:buFont typeface="Arial" panose="020B0604020202020204" pitchFamily="34" charset="0"/>
              <a:buChar char="•"/>
              <a:tabLst/>
              <a:defRPr/>
            </a:pPr>
            <a:r>
              <a:rPr lang="en-US" b="1" dirty="0">
                <a:solidFill>
                  <a:srgbClr val="BB383D"/>
                </a:solidFill>
              </a:rPr>
              <a:t>Maintenance Insights: </a:t>
            </a:r>
            <a:r>
              <a:rPr lang="en-US" sz="1200" b="0" dirty="0">
                <a:solidFill>
                  <a:schemeClr val="tx2"/>
                </a:solidFill>
              </a:rPr>
              <a:t>Understand &amp; improve the</a:t>
            </a:r>
            <a:r>
              <a:rPr lang="en-US" sz="1200" b="0" baseline="0" dirty="0">
                <a:solidFill>
                  <a:schemeClr val="tx2"/>
                </a:solidFill>
              </a:rPr>
              <a:t> </a:t>
            </a:r>
            <a:r>
              <a:rPr lang="en-US" sz="1200" b="0" dirty="0">
                <a:solidFill>
                  <a:schemeClr val="tx2"/>
                </a:solidFill>
              </a:rPr>
              <a:t>health of your appliance. It ensure your infrastructure</a:t>
            </a:r>
            <a:r>
              <a:rPr lang="en-US" sz="1200" b="0" baseline="0" dirty="0">
                <a:solidFill>
                  <a:schemeClr val="tx2"/>
                </a:solidFill>
              </a:rPr>
              <a:t> delivers the best performance.</a:t>
            </a:r>
            <a:endParaRPr lang="en-US" b="0" dirty="0">
              <a:solidFill>
                <a:schemeClr val="tx2"/>
              </a:solidFill>
            </a:endParaRPr>
          </a:p>
          <a:p>
            <a:pPr marL="285750" marR="0" lvl="0" indent="-285750" algn="l" defTabSz="457200" rtl="0" eaLnBrk="1" fontAlgn="auto" latinLnBrk="0" hangingPunct="1">
              <a:lnSpc>
                <a:spcPct val="100000"/>
              </a:lnSpc>
              <a:spcBef>
                <a:spcPts val="1200"/>
              </a:spcBef>
              <a:spcAft>
                <a:spcPts val="1200"/>
              </a:spcAft>
              <a:buClrTx/>
              <a:buSzTx/>
              <a:buFont typeface="Arial" panose="020B0604020202020204" pitchFamily="34" charset="0"/>
              <a:buChar char="•"/>
              <a:tabLst/>
              <a:defRPr/>
            </a:pPr>
            <a:r>
              <a:rPr lang="en-US" b="1" dirty="0">
                <a:solidFill>
                  <a:srgbClr val="BB383D"/>
                </a:solidFill>
              </a:rPr>
              <a:t>Resource Insights: </a:t>
            </a:r>
            <a:r>
              <a:rPr lang="en-US" sz="1200" b="0" dirty="0">
                <a:solidFill>
                  <a:schemeClr val="tx2"/>
                </a:solidFill>
              </a:rPr>
              <a:t>Optimize your existing</a:t>
            </a:r>
            <a:r>
              <a:rPr lang="en-US" sz="1200" b="0" baseline="0" dirty="0">
                <a:solidFill>
                  <a:schemeClr val="tx2"/>
                </a:solidFill>
              </a:rPr>
              <a:t> infrastructure </a:t>
            </a:r>
            <a:r>
              <a:rPr lang="en-US" sz="1200" b="0" dirty="0">
                <a:solidFill>
                  <a:schemeClr val="tx2"/>
                </a:solidFill>
              </a:rPr>
              <a:t>&amp; accurately forecast your</a:t>
            </a:r>
            <a:r>
              <a:rPr lang="en-US" sz="1200" b="0" baseline="0" dirty="0">
                <a:solidFill>
                  <a:schemeClr val="tx2"/>
                </a:solidFill>
              </a:rPr>
              <a:t> </a:t>
            </a:r>
            <a:r>
              <a:rPr lang="en-US" sz="1200" b="0" dirty="0">
                <a:solidFill>
                  <a:schemeClr val="tx2"/>
                </a:solidFill>
              </a:rPr>
              <a:t>future requirements. Ensures that you reduce</a:t>
            </a:r>
            <a:r>
              <a:rPr lang="en-US" sz="1200" b="0" baseline="0" dirty="0">
                <a:solidFill>
                  <a:schemeClr val="tx2"/>
                </a:solidFill>
              </a:rPr>
              <a:t> the overall TCO and get the most from your IT budget by</a:t>
            </a:r>
            <a:r>
              <a:rPr lang="en-US" sz="1200" b="0" dirty="0">
                <a:solidFill>
                  <a:schemeClr val="tx2"/>
                </a:solidFill>
              </a:rPr>
              <a:t> </a:t>
            </a:r>
            <a:r>
              <a:rPr lang="en-US" sz="1200" b="0" baseline="0" dirty="0">
                <a:solidFill>
                  <a:schemeClr val="tx2"/>
                </a:solidFill>
              </a:rPr>
              <a:t>avoiding over-provisioning and ensuring the best ROI. </a:t>
            </a:r>
            <a:endParaRPr lang="en-US" sz="1200" b="0" dirty="0">
              <a:solidFill>
                <a:schemeClr val="tx2"/>
              </a:solidFill>
            </a:endParaRPr>
          </a:p>
          <a:p>
            <a:pPr marL="285750" indent="-285750">
              <a:spcBef>
                <a:spcPts val="1200"/>
              </a:spcBef>
              <a:spcAft>
                <a:spcPts val="1200"/>
              </a:spcAft>
              <a:buFont typeface="Arial" panose="020B0604020202020204" pitchFamily="34" charset="0"/>
              <a:buChar char="•"/>
            </a:pPr>
            <a:r>
              <a:rPr lang="en-US" b="1" dirty="0">
                <a:solidFill>
                  <a:srgbClr val="BB383D"/>
                </a:solidFill>
              </a:rPr>
              <a:t>Information Insights:</a:t>
            </a:r>
            <a:r>
              <a:rPr lang="en-US" b="1" baseline="0" dirty="0">
                <a:solidFill>
                  <a:srgbClr val="BB383D"/>
                </a:solidFill>
              </a:rPr>
              <a:t> </a:t>
            </a:r>
            <a:r>
              <a:rPr lang="en-US" sz="1200" b="0" dirty="0">
                <a:solidFill>
                  <a:schemeClr val="tx2"/>
                </a:solidFill>
              </a:rPr>
              <a:t>Ensure that</a:t>
            </a:r>
            <a:r>
              <a:rPr lang="en-US" sz="1200" b="0" baseline="0" dirty="0">
                <a:solidFill>
                  <a:schemeClr val="tx2"/>
                </a:solidFill>
              </a:rPr>
              <a:t> you reduce the risk to your organization and meet your compliance and regulatory requirements in a simple and easy to handle manner with better classification, risk management, policy optimization and file remediation.</a:t>
            </a:r>
          </a:p>
          <a:p>
            <a:pPr marL="285750" indent="-285750">
              <a:spcBef>
                <a:spcPts val="1200"/>
              </a:spcBef>
              <a:spcAft>
                <a:spcPts val="1200"/>
              </a:spcAft>
              <a:buFont typeface="Arial" panose="020B0604020202020204" pitchFamily="34" charset="0"/>
              <a:buChar char="•"/>
            </a:pPr>
            <a:r>
              <a:rPr lang="en-US" b="1" dirty="0">
                <a:solidFill>
                  <a:srgbClr val="BB383D"/>
                </a:solidFill>
              </a:rPr>
              <a:t>Support Insights:  </a:t>
            </a:r>
            <a:r>
              <a:rPr lang="en-US" b="0" dirty="0">
                <a:solidFill>
                  <a:srgbClr val="BB383D"/>
                </a:solidFill>
              </a:rPr>
              <a:t>24x7 proactive</a:t>
            </a:r>
            <a:r>
              <a:rPr lang="en-US" b="0" baseline="0" dirty="0">
                <a:solidFill>
                  <a:srgbClr val="BB383D"/>
                </a:solidFill>
              </a:rPr>
              <a:t> monitoring, alerting and faster time to resolution ensure that unplanned outages and downtimes are minimized.</a:t>
            </a:r>
            <a:endParaRPr lang="en-US" b="1" dirty="0">
              <a:solidFill>
                <a:srgbClr val="BB383D"/>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46B7E1-4822-D64D-82B5-5688A833658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22165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consistency across development testing and production</a:t>
            </a:r>
          </a:p>
          <a:p>
            <a:r>
              <a:rPr lang="en-US" dirty="0"/>
              <a:t>Loosely coupled infrastructure, where each component can act as a separate unit</a:t>
            </a:r>
          </a:p>
          <a:p>
            <a:r>
              <a:rPr lang="en-US" dirty="0"/>
              <a:t>Higher density of resource utilization</a:t>
            </a:r>
          </a:p>
          <a:p>
            <a:r>
              <a:rPr lang="en-US" dirty="0"/>
              <a:t>Predictable infrastructure which is going to be created</a:t>
            </a:r>
          </a:p>
          <a:p>
            <a:endParaRPr lang="en-US" dirty="0"/>
          </a:p>
        </p:txBody>
      </p:sp>
      <p:sp>
        <p:nvSpPr>
          <p:cNvPr id="4" name="Slide Number Placeholder 3"/>
          <p:cNvSpPr>
            <a:spLocks noGrp="1"/>
          </p:cNvSpPr>
          <p:nvPr>
            <p:ph type="sldNum" sz="quarter" idx="5"/>
          </p:nvPr>
        </p:nvSpPr>
        <p:spPr/>
        <p:txBody>
          <a:bodyPr/>
          <a:lstStyle/>
          <a:p>
            <a:fld id="{FF46B7E1-4822-D64D-82B5-5688A8336587}" type="slidenum">
              <a:rPr lang="en-US" smtClean="0"/>
              <a:pPr/>
              <a:t>13</a:t>
            </a:fld>
            <a:endParaRPr lang="en-US"/>
          </a:p>
        </p:txBody>
      </p:sp>
    </p:spTree>
    <p:extLst>
      <p:ext uri="{BB962C8B-B14F-4D97-AF65-F5344CB8AC3E}">
        <p14:creationId xmlns:p14="http://schemas.microsoft.com/office/powerpoint/2010/main" val="130601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apiVersion</a:t>
            </a:r>
            <a:r>
              <a:rPr lang="en-US" dirty="0"/>
              <a:t>: apps/v1beta1</a:t>
            </a:r>
            <a:br>
              <a:rPr lang="en-US" dirty="0"/>
            </a:br>
            <a:r>
              <a:rPr lang="en-US" dirty="0"/>
              <a:t>kind: Deployment</a:t>
            </a:r>
            <a:br>
              <a:rPr lang="en-US" dirty="0"/>
            </a:br>
            <a:r>
              <a:rPr lang="en-US" dirty="0"/>
              <a:t>metadata:</a:t>
            </a:r>
            <a:br>
              <a:rPr lang="en-US" dirty="0"/>
            </a:br>
            <a:r>
              <a:rPr lang="en-US" dirty="0"/>
              <a:t>name: azure-vote-back</a:t>
            </a:r>
            <a:br>
              <a:rPr lang="en-US" dirty="0"/>
            </a:br>
            <a:r>
              <a:rPr lang="en-US" dirty="0"/>
              <a:t>spec:</a:t>
            </a:r>
            <a:br>
              <a:rPr lang="en-US" dirty="0"/>
            </a:br>
            <a:r>
              <a:rPr lang="en-US" dirty="0"/>
              <a:t>replicas: 1</a:t>
            </a:r>
            <a:br>
              <a:rPr lang="en-US" dirty="0"/>
            </a:br>
            <a:r>
              <a:rPr lang="en-US" dirty="0"/>
              <a:t>template:</a:t>
            </a:r>
            <a:br>
              <a:rPr lang="en-US" dirty="0"/>
            </a:br>
            <a:r>
              <a:rPr lang="en-US" dirty="0"/>
              <a:t>metadata:</a:t>
            </a:r>
            <a:br>
              <a:rPr lang="en-US" dirty="0"/>
            </a:br>
            <a:r>
              <a:rPr lang="en-US" dirty="0"/>
              <a:t>labels:</a:t>
            </a:r>
            <a:br>
              <a:rPr lang="en-US" dirty="0"/>
            </a:br>
            <a:r>
              <a:rPr lang="en-US" dirty="0"/>
              <a:t>app: azure-vote-back</a:t>
            </a:r>
            <a:br>
              <a:rPr lang="en-US" dirty="0"/>
            </a:br>
            <a:r>
              <a:rPr lang="en-US" dirty="0"/>
              <a:t>spec:</a:t>
            </a:r>
            <a:br>
              <a:rPr lang="en-US" dirty="0"/>
            </a:br>
            <a:r>
              <a:rPr lang="en-US" dirty="0"/>
              <a:t>containers:</a:t>
            </a:r>
            <a:br>
              <a:rPr lang="en-US" dirty="0"/>
            </a:br>
            <a:r>
              <a:rPr lang="en-US" dirty="0"/>
              <a:t>- name: azure-vote-back</a:t>
            </a:r>
            <a:br>
              <a:rPr lang="en-US" dirty="0"/>
            </a:br>
            <a:r>
              <a:rPr lang="en-US" dirty="0"/>
              <a:t>image: </a:t>
            </a:r>
            <a:r>
              <a:rPr lang="en-US" dirty="0" err="1"/>
              <a:t>redis</a:t>
            </a:r>
            <a:br>
              <a:rPr lang="en-US" dirty="0"/>
            </a:br>
            <a:r>
              <a:rPr lang="en-US" dirty="0"/>
              <a:t>ports:</a:t>
            </a:r>
            <a:br>
              <a:rPr lang="en-US" dirty="0"/>
            </a:br>
            <a:r>
              <a:rPr lang="en-US" dirty="0"/>
              <a:t>- </a:t>
            </a:r>
            <a:r>
              <a:rPr lang="en-US" dirty="0" err="1"/>
              <a:t>containerPort</a:t>
            </a:r>
            <a:r>
              <a:rPr lang="en-US" dirty="0"/>
              <a:t>: 6379</a:t>
            </a:r>
            <a:br>
              <a:rPr lang="en-US" dirty="0"/>
            </a:br>
            <a:r>
              <a:rPr lang="en-US" dirty="0"/>
              <a:t>name: </a:t>
            </a:r>
            <a:r>
              <a:rPr lang="en-US" dirty="0" err="1"/>
              <a:t>redis</a:t>
            </a:r>
            <a:br>
              <a:rPr lang="en-US" dirty="0"/>
            </a:br>
            <a:r>
              <a:rPr lang="en-US" dirty="0"/>
              <a:t>---</a:t>
            </a:r>
            <a:br>
              <a:rPr lang="en-US" dirty="0"/>
            </a:br>
            <a:r>
              <a:rPr lang="en-US" dirty="0" err="1"/>
              <a:t>apiVersion</a:t>
            </a:r>
            <a:r>
              <a:rPr lang="en-US" dirty="0"/>
              <a:t>: v1</a:t>
            </a:r>
            <a:br>
              <a:rPr lang="en-US" dirty="0"/>
            </a:br>
            <a:r>
              <a:rPr lang="en-US" dirty="0"/>
              <a:t>kind: Service</a:t>
            </a:r>
            <a:br>
              <a:rPr lang="en-US" dirty="0"/>
            </a:br>
            <a:r>
              <a:rPr lang="en-US" dirty="0"/>
              <a:t>metadata:</a:t>
            </a:r>
            <a:br>
              <a:rPr lang="en-US" dirty="0"/>
            </a:br>
            <a:r>
              <a:rPr lang="en-US" dirty="0"/>
              <a:t>name: azure-vote-back</a:t>
            </a:r>
            <a:br>
              <a:rPr lang="en-US" dirty="0"/>
            </a:br>
            <a:r>
              <a:rPr lang="en-US" dirty="0"/>
              <a:t>spec:</a:t>
            </a:r>
            <a:br>
              <a:rPr lang="en-US" dirty="0"/>
            </a:br>
            <a:r>
              <a:rPr lang="en-US" dirty="0"/>
              <a:t>ports:</a:t>
            </a:r>
            <a:br>
              <a:rPr lang="en-US" dirty="0"/>
            </a:br>
            <a:r>
              <a:rPr lang="en-US" dirty="0"/>
              <a:t>- port: 6379</a:t>
            </a:r>
            <a:br>
              <a:rPr lang="en-US" dirty="0"/>
            </a:br>
            <a:r>
              <a:rPr lang="en-US" dirty="0"/>
              <a:t>selector:</a:t>
            </a:r>
            <a:br>
              <a:rPr lang="en-US" dirty="0"/>
            </a:br>
            <a:r>
              <a:rPr lang="en-US" dirty="0"/>
              <a:t>app: azure-vote-back</a:t>
            </a:r>
            <a:br>
              <a:rPr lang="en-US" dirty="0"/>
            </a:br>
            <a:r>
              <a:rPr lang="en-US" dirty="0"/>
              <a:t>---</a:t>
            </a:r>
            <a:br>
              <a:rPr lang="en-US" dirty="0"/>
            </a:br>
            <a:r>
              <a:rPr lang="en-US" dirty="0" err="1"/>
              <a:t>apiVersion</a:t>
            </a:r>
            <a:r>
              <a:rPr lang="en-US" dirty="0"/>
              <a:t>: apps/v1beta1</a:t>
            </a:r>
            <a:br>
              <a:rPr lang="en-US" dirty="0"/>
            </a:br>
            <a:r>
              <a:rPr lang="en-US" dirty="0"/>
              <a:t>kind: Deployment</a:t>
            </a:r>
            <a:br>
              <a:rPr lang="en-US" dirty="0"/>
            </a:br>
            <a:r>
              <a:rPr lang="en-US" dirty="0"/>
              <a:t>metadata:</a:t>
            </a:r>
            <a:br>
              <a:rPr lang="en-US" dirty="0"/>
            </a:br>
            <a:r>
              <a:rPr lang="en-US" dirty="0"/>
              <a:t>name: azure-vote-front</a:t>
            </a:r>
            <a:br>
              <a:rPr lang="en-US" dirty="0"/>
            </a:br>
            <a:r>
              <a:rPr lang="en-US" dirty="0"/>
              <a:t>spec:</a:t>
            </a:r>
            <a:br>
              <a:rPr lang="en-US" dirty="0"/>
            </a:br>
            <a:r>
              <a:rPr lang="en-US" dirty="0"/>
              <a:t>replicas: 1</a:t>
            </a:r>
            <a:br>
              <a:rPr lang="en-US" dirty="0"/>
            </a:br>
            <a:r>
              <a:rPr lang="en-US" dirty="0"/>
              <a:t>template:</a:t>
            </a:r>
            <a:br>
              <a:rPr lang="en-US" dirty="0"/>
            </a:br>
            <a:r>
              <a:rPr lang="en-US" dirty="0"/>
              <a:t>metadata:</a:t>
            </a:r>
            <a:br>
              <a:rPr lang="en-US" dirty="0"/>
            </a:br>
            <a:r>
              <a:rPr lang="en-US" dirty="0"/>
              <a:t>labels:</a:t>
            </a:r>
            <a:br>
              <a:rPr lang="en-US" dirty="0"/>
            </a:br>
            <a:r>
              <a:rPr lang="en-US" dirty="0"/>
              <a:t>app: azure-vote-front</a:t>
            </a:r>
            <a:br>
              <a:rPr lang="en-US" dirty="0"/>
            </a:br>
            <a:r>
              <a:rPr lang="en-US" dirty="0"/>
              <a:t>spec:</a:t>
            </a:r>
            <a:br>
              <a:rPr lang="en-US" dirty="0"/>
            </a:br>
            <a:r>
              <a:rPr lang="en-US" dirty="0"/>
              <a:t>containers:</a:t>
            </a:r>
            <a:br>
              <a:rPr lang="en-US" dirty="0"/>
            </a:br>
            <a:r>
              <a:rPr lang="en-US" dirty="0"/>
              <a:t>- name: azure-vote-front</a:t>
            </a:r>
            <a:br>
              <a:rPr lang="en-US" dirty="0"/>
            </a:br>
            <a:r>
              <a:rPr lang="en-US" dirty="0"/>
              <a:t>image: </a:t>
            </a:r>
            <a:r>
              <a:rPr lang="en-US" dirty="0" err="1"/>
              <a:t>microsoft</a:t>
            </a:r>
            <a:r>
              <a:rPr lang="en-US" dirty="0"/>
              <a:t>/azure-vote-front:v1</a:t>
            </a:r>
            <a:br>
              <a:rPr lang="en-US" dirty="0"/>
            </a:br>
            <a:r>
              <a:rPr lang="en-US" dirty="0"/>
              <a:t>ports:</a:t>
            </a:r>
            <a:br>
              <a:rPr lang="en-US" dirty="0"/>
            </a:br>
            <a:r>
              <a:rPr lang="en-US" dirty="0"/>
              <a:t>- </a:t>
            </a:r>
            <a:r>
              <a:rPr lang="en-US" dirty="0" err="1"/>
              <a:t>containerPort</a:t>
            </a:r>
            <a:r>
              <a:rPr lang="en-US" dirty="0"/>
              <a:t>: 80</a:t>
            </a:r>
            <a:br>
              <a:rPr lang="en-US" dirty="0"/>
            </a:br>
            <a:r>
              <a:rPr lang="en-US" dirty="0" err="1"/>
              <a:t>env</a:t>
            </a:r>
            <a:r>
              <a:rPr lang="en-US" dirty="0"/>
              <a:t>:</a:t>
            </a:r>
            <a:br>
              <a:rPr lang="en-US" dirty="0"/>
            </a:br>
            <a:r>
              <a:rPr lang="en-US" dirty="0"/>
              <a:t>- name: REDIS</a:t>
            </a:r>
            <a:br>
              <a:rPr lang="en-US" dirty="0"/>
            </a:br>
            <a:r>
              <a:rPr lang="en-US" dirty="0"/>
              <a:t>value: "azure-vote-back"</a:t>
            </a:r>
            <a:br>
              <a:rPr lang="en-US" dirty="0"/>
            </a:br>
            <a:r>
              <a:rPr lang="en-US" dirty="0"/>
              <a:t>---</a:t>
            </a:r>
            <a:br>
              <a:rPr lang="en-US" dirty="0"/>
            </a:br>
            <a:r>
              <a:rPr lang="en-US" dirty="0" err="1"/>
              <a:t>apiVersion</a:t>
            </a:r>
            <a:r>
              <a:rPr lang="en-US" dirty="0"/>
              <a:t>: v1</a:t>
            </a:r>
            <a:br>
              <a:rPr lang="en-US" dirty="0"/>
            </a:br>
            <a:r>
              <a:rPr lang="en-US" dirty="0"/>
              <a:t>kind: Service</a:t>
            </a:r>
            <a:br>
              <a:rPr lang="en-US" dirty="0"/>
            </a:br>
            <a:r>
              <a:rPr lang="en-US" dirty="0"/>
              <a:t>metadata:</a:t>
            </a:r>
            <a:br>
              <a:rPr lang="en-US" dirty="0"/>
            </a:br>
            <a:r>
              <a:rPr lang="en-US" dirty="0"/>
              <a:t>name: azure-vote-front</a:t>
            </a:r>
            <a:br>
              <a:rPr lang="en-US" dirty="0"/>
            </a:br>
            <a:r>
              <a:rPr lang="en-US" dirty="0"/>
              <a:t>spec:</a:t>
            </a:r>
            <a:br>
              <a:rPr lang="en-US" dirty="0"/>
            </a:br>
            <a:r>
              <a:rPr lang="en-US" dirty="0"/>
              <a:t>type: </a:t>
            </a:r>
            <a:r>
              <a:rPr lang="en-US" dirty="0" err="1"/>
              <a:t>LoadBalancer</a:t>
            </a:r>
            <a:br>
              <a:rPr lang="en-US" dirty="0"/>
            </a:br>
            <a:r>
              <a:rPr lang="en-US" dirty="0"/>
              <a:t>ports:</a:t>
            </a:r>
            <a:br>
              <a:rPr lang="en-US" dirty="0"/>
            </a:br>
            <a:r>
              <a:rPr lang="en-US" dirty="0"/>
              <a:t>- port: 80</a:t>
            </a:r>
            <a:br>
              <a:rPr lang="en-US" dirty="0"/>
            </a:br>
            <a:r>
              <a:rPr lang="en-US" dirty="0"/>
              <a:t>selector:</a:t>
            </a:r>
            <a:br>
              <a:rPr lang="en-US" dirty="0"/>
            </a:br>
            <a:r>
              <a:rPr lang="en-US" dirty="0"/>
              <a:t>app: azure-vote-front</a:t>
            </a:r>
          </a:p>
        </p:txBody>
      </p:sp>
      <p:sp>
        <p:nvSpPr>
          <p:cNvPr id="4" name="Slide Number Placeholder 3"/>
          <p:cNvSpPr>
            <a:spLocks noGrp="1"/>
          </p:cNvSpPr>
          <p:nvPr>
            <p:ph type="sldNum" sz="quarter" idx="5"/>
          </p:nvPr>
        </p:nvSpPr>
        <p:spPr/>
        <p:txBody>
          <a:bodyPr/>
          <a:lstStyle/>
          <a:p>
            <a:fld id="{FF46B7E1-4822-D64D-82B5-5688A8336587}" type="slidenum">
              <a:rPr lang="en-US" smtClean="0"/>
              <a:pPr/>
              <a:t>15</a:t>
            </a:fld>
            <a:endParaRPr lang="en-US"/>
          </a:p>
        </p:txBody>
      </p:sp>
    </p:spTree>
    <p:extLst>
      <p:ext uri="{BB962C8B-B14F-4D97-AF65-F5344CB8AC3E}">
        <p14:creationId xmlns:p14="http://schemas.microsoft.com/office/powerpoint/2010/main" val="1560913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46B7E1-4822-D64D-82B5-5688A8336587}" type="slidenum">
              <a:rPr lang="en-US" smtClean="0"/>
              <a:t>21</a:t>
            </a:fld>
            <a:endParaRPr lang="en-US"/>
          </a:p>
        </p:txBody>
      </p:sp>
    </p:spTree>
    <p:extLst>
      <p:ext uri="{BB962C8B-B14F-4D97-AF65-F5344CB8AC3E}">
        <p14:creationId xmlns:p14="http://schemas.microsoft.com/office/powerpoint/2010/main" val="9971558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7" name="Group 26"/>
          <p:cNvGrpSpPr/>
          <p:nvPr userDrawn="1"/>
        </p:nvGrpSpPr>
        <p:grpSpPr>
          <a:xfrm>
            <a:off x="1" y="0"/>
            <a:ext cx="8139506" cy="5143500"/>
            <a:chOff x="1215514" y="0"/>
            <a:chExt cx="10849849" cy="6858000"/>
          </a:xfrm>
        </p:grpSpPr>
        <p:pic>
          <p:nvPicPr>
            <p:cNvPr id="28" name="Picture 27" descr="red-RGB-hor-lores.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215514" y="0"/>
              <a:ext cx="3554436" cy="6858000"/>
            </a:xfrm>
            <a:prstGeom prst="rect">
              <a:avLst/>
            </a:prstGeom>
          </p:spPr>
        </p:pic>
        <p:cxnSp>
          <p:nvCxnSpPr>
            <p:cNvPr id="29" name="Straight Connector 28"/>
            <p:cNvCxnSpPr/>
            <p:nvPr userDrawn="1"/>
          </p:nvCxnSpPr>
          <p:spPr bwMode="auto">
            <a:xfrm>
              <a:off x="4727229" y="3574878"/>
              <a:ext cx="7338134" cy="0"/>
            </a:xfrm>
            <a:prstGeom prst="line">
              <a:avLst/>
            </a:prstGeom>
            <a:solidFill>
              <a:schemeClr val="accent1"/>
            </a:solidFill>
            <a:ln w="12700" cap="flat" cmpd="sng" algn="ctr">
              <a:solidFill>
                <a:srgbClr val="B1181E"/>
              </a:solidFill>
              <a:prstDash val="solid"/>
              <a:miter lim="800000"/>
              <a:headEnd type="none" w="med" len="med"/>
              <a:tailEnd type="none" w="lg" len="lg"/>
            </a:ln>
            <a:effectLst/>
          </p:spPr>
        </p:cxnSp>
      </p:grpSp>
      <p:sp>
        <p:nvSpPr>
          <p:cNvPr id="2" name="Title 1"/>
          <p:cNvSpPr>
            <a:spLocks noGrp="1"/>
          </p:cNvSpPr>
          <p:nvPr>
            <p:ph type="ctrTitle"/>
          </p:nvPr>
        </p:nvSpPr>
        <p:spPr>
          <a:xfrm>
            <a:off x="3564785" y="1446768"/>
            <a:ext cx="4574722" cy="1045369"/>
          </a:xfrm>
        </p:spPr>
        <p:txBody>
          <a:bodyPr>
            <a:noAutofit/>
          </a:bodyPr>
          <a:lstStyle>
            <a:lvl1pPr algn="r">
              <a:defRPr sz="2400"/>
            </a:lvl1pPr>
          </a:lstStyle>
          <a:p>
            <a:r>
              <a:rPr lang="en-US"/>
              <a:t>Click to edit Master title style</a:t>
            </a:r>
            <a:endParaRPr/>
          </a:p>
        </p:txBody>
      </p:sp>
      <p:sp>
        <p:nvSpPr>
          <p:cNvPr id="3" name="Subtitle 2"/>
          <p:cNvSpPr>
            <a:spLocks noGrp="1"/>
          </p:cNvSpPr>
          <p:nvPr>
            <p:ph type="subTitle" idx="1" hasCustomPrompt="1"/>
          </p:nvPr>
        </p:nvSpPr>
        <p:spPr>
          <a:xfrm>
            <a:off x="4401133" y="2901879"/>
            <a:ext cx="3738374" cy="285750"/>
          </a:xfrm>
        </p:spPr>
        <p:txBody>
          <a:bodyPr>
            <a:noAutofit/>
          </a:bodyPr>
          <a:lstStyle>
            <a:lvl1pPr marL="0" indent="0" algn="r">
              <a:spcBef>
                <a:spcPts val="0"/>
              </a:spcBef>
              <a:buNone/>
              <a:defRPr>
                <a:solidFill>
                  <a:srgbClr val="6A717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t>Click to add presenter’s name</a:t>
            </a:r>
          </a:p>
        </p:txBody>
      </p:sp>
      <p:grpSp>
        <p:nvGrpSpPr>
          <p:cNvPr id="15" name="Group 14"/>
          <p:cNvGrpSpPr/>
          <p:nvPr/>
        </p:nvGrpSpPr>
        <p:grpSpPr>
          <a:xfrm>
            <a:off x="6514690" y="4093649"/>
            <a:ext cx="1624817" cy="612170"/>
            <a:chOff x="8683991" y="5119535"/>
            <a:chExt cx="2165858" cy="816226"/>
          </a:xfrm>
        </p:grpSpPr>
        <p:grpSp>
          <p:nvGrpSpPr>
            <p:cNvPr id="16" name="Group 15"/>
            <p:cNvGrpSpPr/>
            <p:nvPr userDrawn="1"/>
          </p:nvGrpSpPr>
          <p:grpSpPr>
            <a:xfrm>
              <a:off x="8683991" y="5119535"/>
              <a:ext cx="2165858" cy="428625"/>
              <a:chOff x="1219977" y="923925"/>
              <a:chExt cx="2165858" cy="428625"/>
            </a:xfrm>
          </p:grpSpPr>
          <p:sp>
            <p:nvSpPr>
              <p:cNvPr id="17" name="Freeform 5"/>
              <p:cNvSpPr>
                <a:spLocks/>
              </p:cNvSpPr>
              <p:nvPr/>
            </p:nvSpPr>
            <p:spPr bwMode="auto">
              <a:xfrm>
                <a:off x="1931697" y="952348"/>
                <a:ext cx="333690" cy="400202"/>
              </a:xfrm>
              <a:custGeom>
                <a:avLst/>
                <a:gdLst>
                  <a:gd name="T0" fmla="*/ 43 w 248"/>
                  <a:gd name="T1" fmla="*/ 65 h 295"/>
                  <a:gd name="T2" fmla="*/ 64 w 248"/>
                  <a:gd name="T3" fmla="*/ 44 h 295"/>
                  <a:gd name="T4" fmla="*/ 158 w 248"/>
                  <a:gd name="T5" fmla="*/ 44 h 295"/>
                  <a:gd name="T6" fmla="*/ 192 w 248"/>
                  <a:gd name="T7" fmla="*/ 67 h 295"/>
                  <a:gd name="T8" fmla="*/ 171 w 248"/>
                  <a:gd name="T9" fmla="*/ 113 h 295"/>
                  <a:gd name="T10" fmla="*/ 98 w 248"/>
                  <a:gd name="T11" fmla="*/ 140 h 295"/>
                  <a:gd name="T12" fmla="*/ 67 w 248"/>
                  <a:gd name="T13" fmla="*/ 204 h 295"/>
                  <a:gd name="T14" fmla="*/ 94 w 248"/>
                  <a:gd name="T15" fmla="*/ 234 h 295"/>
                  <a:gd name="T16" fmla="*/ 230 w 248"/>
                  <a:gd name="T17" fmla="*/ 295 h 295"/>
                  <a:gd name="T18" fmla="*/ 230 w 248"/>
                  <a:gd name="T19" fmla="*/ 248 h 295"/>
                  <a:gd name="T20" fmla="*/ 111 w 248"/>
                  <a:gd name="T21" fmla="*/ 195 h 295"/>
                  <a:gd name="T22" fmla="*/ 107 w 248"/>
                  <a:gd name="T23" fmla="*/ 190 h 295"/>
                  <a:gd name="T24" fmla="*/ 112 w 248"/>
                  <a:gd name="T25" fmla="*/ 179 h 295"/>
                  <a:gd name="T26" fmla="*/ 186 w 248"/>
                  <a:gd name="T27" fmla="*/ 154 h 295"/>
                  <a:gd name="T28" fmla="*/ 232 w 248"/>
                  <a:gd name="T29" fmla="*/ 51 h 295"/>
                  <a:gd name="T30" fmla="*/ 158 w 248"/>
                  <a:gd name="T31" fmla="*/ 0 h 295"/>
                  <a:gd name="T32" fmla="*/ 64 w 248"/>
                  <a:gd name="T33" fmla="*/ 0 h 295"/>
                  <a:gd name="T34" fmla="*/ 0 w 248"/>
                  <a:gd name="T35" fmla="*/ 65 h 295"/>
                  <a:gd name="T36" fmla="*/ 0 w 248"/>
                  <a:gd name="T37" fmla="*/ 288 h 295"/>
                  <a:gd name="T38" fmla="*/ 43 w 248"/>
                  <a:gd name="T39" fmla="*/ 288 h 295"/>
                  <a:gd name="T40" fmla="*/ 43 w 248"/>
                  <a:gd name="T41" fmla="*/ 6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95">
                    <a:moveTo>
                      <a:pt x="43" y="65"/>
                    </a:moveTo>
                    <a:cubicBezTo>
                      <a:pt x="43" y="53"/>
                      <a:pt x="52" y="44"/>
                      <a:pt x="64" y="44"/>
                    </a:cubicBezTo>
                    <a:cubicBezTo>
                      <a:pt x="158" y="44"/>
                      <a:pt x="158" y="44"/>
                      <a:pt x="158" y="44"/>
                    </a:cubicBezTo>
                    <a:cubicBezTo>
                      <a:pt x="172" y="44"/>
                      <a:pt x="186" y="52"/>
                      <a:pt x="192" y="67"/>
                    </a:cubicBezTo>
                    <a:cubicBezTo>
                      <a:pt x="199" y="85"/>
                      <a:pt x="189" y="106"/>
                      <a:pt x="171" y="113"/>
                    </a:cubicBezTo>
                    <a:cubicBezTo>
                      <a:pt x="98" y="140"/>
                      <a:pt x="98" y="140"/>
                      <a:pt x="98" y="140"/>
                    </a:cubicBezTo>
                    <a:cubicBezTo>
                      <a:pt x="72" y="149"/>
                      <a:pt x="58" y="178"/>
                      <a:pt x="67" y="204"/>
                    </a:cubicBezTo>
                    <a:cubicBezTo>
                      <a:pt x="72" y="218"/>
                      <a:pt x="82" y="228"/>
                      <a:pt x="94" y="234"/>
                    </a:cubicBezTo>
                    <a:cubicBezTo>
                      <a:pt x="230" y="295"/>
                      <a:pt x="230" y="295"/>
                      <a:pt x="230" y="295"/>
                    </a:cubicBezTo>
                    <a:cubicBezTo>
                      <a:pt x="230" y="248"/>
                      <a:pt x="230" y="248"/>
                      <a:pt x="230" y="248"/>
                    </a:cubicBezTo>
                    <a:cubicBezTo>
                      <a:pt x="111" y="195"/>
                      <a:pt x="111" y="195"/>
                      <a:pt x="111" y="195"/>
                    </a:cubicBezTo>
                    <a:cubicBezTo>
                      <a:pt x="109" y="195"/>
                      <a:pt x="107" y="193"/>
                      <a:pt x="107" y="190"/>
                    </a:cubicBezTo>
                    <a:cubicBezTo>
                      <a:pt x="105" y="186"/>
                      <a:pt x="107" y="181"/>
                      <a:pt x="112" y="179"/>
                    </a:cubicBezTo>
                    <a:cubicBezTo>
                      <a:pt x="186" y="154"/>
                      <a:pt x="186" y="154"/>
                      <a:pt x="186" y="154"/>
                    </a:cubicBezTo>
                    <a:cubicBezTo>
                      <a:pt x="227" y="138"/>
                      <a:pt x="248" y="92"/>
                      <a:pt x="232" y="51"/>
                    </a:cubicBezTo>
                    <a:cubicBezTo>
                      <a:pt x="220" y="20"/>
                      <a:pt x="190" y="0"/>
                      <a:pt x="158" y="0"/>
                    </a:cubicBezTo>
                    <a:cubicBezTo>
                      <a:pt x="64" y="0"/>
                      <a:pt x="64" y="0"/>
                      <a:pt x="64" y="0"/>
                    </a:cubicBezTo>
                    <a:cubicBezTo>
                      <a:pt x="29" y="0"/>
                      <a:pt x="0" y="29"/>
                      <a:pt x="0" y="65"/>
                    </a:cubicBezTo>
                    <a:cubicBezTo>
                      <a:pt x="0" y="288"/>
                      <a:pt x="0" y="288"/>
                      <a:pt x="0" y="288"/>
                    </a:cubicBezTo>
                    <a:cubicBezTo>
                      <a:pt x="43" y="288"/>
                      <a:pt x="43" y="288"/>
                      <a:pt x="43" y="288"/>
                    </a:cubicBezTo>
                    <a:lnTo>
                      <a:pt x="43" y="65"/>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18" name="Rectangle 6"/>
              <p:cNvSpPr>
                <a:spLocks noChangeArrowheads="1"/>
              </p:cNvSpPr>
              <p:nvPr/>
            </p:nvSpPr>
            <p:spPr bwMode="auto">
              <a:xfrm>
                <a:off x="2309728" y="952348"/>
                <a:ext cx="57415" cy="390538"/>
              </a:xfrm>
              <a:prstGeom prst="rect">
                <a:avLst/>
              </a:pr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19" name="Freeform 7"/>
              <p:cNvSpPr>
                <a:spLocks/>
              </p:cNvSpPr>
              <p:nvPr/>
            </p:nvSpPr>
            <p:spPr bwMode="auto">
              <a:xfrm>
                <a:off x="1219977" y="952348"/>
                <a:ext cx="348470" cy="390538"/>
              </a:xfrm>
              <a:custGeom>
                <a:avLst/>
                <a:gdLst>
                  <a:gd name="T0" fmla="*/ 214 w 259"/>
                  <a:gd name="T1" fmla="*/ 0 h 288"/>
                  <a:gd name="T2" fmla="*/ 137 w 259"/>
                  <a:gd name="T3" fmla="*/ 240 h 288"/>
                  <a:gd name="T4" fmla="*/ 130 w 259"/>
                  <a:gd name="T5" fmla="*/ 245 h 288"/>
                  <a:gd name="T6" fmla="*/ 123 w 259"/>
                  <a:gd name="T7" fmla="*/ 240 h 288"/>
                  <a:gd name="T8" fmla="*/ 45 w 259"/>
                  <a:gd name="T9" fmla="*/ 0 h 288"/>
                  <a:gd name="T10" fmla="*/ 0 w 259"/>
                  <a:gd name="T11" fmla="*/ 0 h 288"/>
                  <a:gd name="T12" fmla="*/ 82 w 259"/>
                  <a:gd name="T13" fmla="*/ 254 h 288"/>
                  <a:gd name="T14" fmla="*/ 130 w 259"/>
                  <a:gd name="T15" fmla="*/ 288 h 288"/>
                  <a:gd name="T16" fmla="*/ 178 w 259"/>
                  <a:gd name="T17" fmla="*/ 254 h 288"/>
                  <a:gd name="T18" fmla="*/ 259 w 259"/>
                  <a:gd name="T19" fmla="*/ 0 h 288"/>
                  <a:gd name="T20" fmla="*/ 214 w 25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288">
                    <a:moveTo>
                      <a:pt x="214" y="0"/>
                    </a:moveTo>
                    <a:cubicBezTo>
                      <a:pt x="137" y="240"/>
                      <a:pt x="137" y="240"/>
                      <a:pt x="137" y="240"/>
                    </a:cubicBezTo>
                    <a:cubicBezTo>
                      <a:pt x="136" y="243"/>
                      <a:pt x="133" y="245"/>
                      <a:pt x="130" y="245"/>
                    </a:cubicBezTo>
                    <a:cubicBezTo>
                      <a:pt x="127" y="245"/>
                      <a:pt x="124" y="243"/>
                      <a:pt x="123" y="240"/>
                    </a:cubicBezTo>
                    <a:cubicBezTo>
                      <a:pt x="45" y="0"/>
                      <a:pt x="45" y="0"/>
                      <a:pt x="45" y="0"/>
                    </a:cubicBezTo>
                    <a:cubicBezTo>
                      <a:pt x="0" y="0"/>
                      <a:pt x="0" y="0"/>
                      <a:pt x="0" y="0"/>
                    </a:cubicBezTo>
                    <a:cubicBezTo>
                      <a:pt x="82" y="254"/>
                      <a:pt x="82" y="254"/>
                      <a:pt x="82" y="254"/>
                    </a:cubicBezTo>
                    <a:cubicBezTo>
                      <a:pt x="89" y="275"/>
                      <a:pt x="108" y="288"/>
                      <a:pt x="130" y="288"/>
                    </a:cubicBezTo>
                    <a:cubicBezTo>
                      <a:pt x="151" y="288"/>
                      <a:pt x="171" y="275"/>
                      <a:pt x="178" y="254"/>
                    </a:cubicBezTo>
                    <a:cubicBezTo>
                      <a:pt x="259" y="0"/>
                      <a:pt x="259" y="0"/>
                      <a:pt x="259" y="0"/>
                    </a:cubicBezTo>
                    <a:lnTo>
                      <a:pt x="214" y="0"/>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20" name="Freeform 8"/>
              <p:cNvSpPr>
                <a:spLocks/>
              </p:cNvSpPr>
              <p:nvPr/>
            </p:nvSpPr>
            <p:spPr bwMode="auto">
              <a:xfrm>
                <a:off x="2655355" y="952348"/>
                <a:ext cx="348470" cy="390538"/>
              </a:xfrm>
              <a:custGeom>
                <a:avLst/>
                <a:gdLst>
                  <a:gd name="T0" fmla="*/ 46 w 259"/>
                  <a:gd name="T1" fmla="*/ 288 h 288"/>
                  <a:gd name="T2" fmla="*/ 123 w 259"/>
                  <a:gd name="T3" fmla="*/ 49 h 288"/>
                  <a:gd name="T4" fmla="*/ 130 w 259"/>
                  <a:gd name="T5" fmla="*/ 44 h 288"/>
                  <a:gd name="T6" fmla="*/ 137 w 259"/>
                  <a:gd name="T7" fmla="*/ 49 h 288"/>
                  <a:gd name="T8" fmla="*/ 214 w 259"/>
                  <a:gd name="T9" fmla="*/ 288 h 288"/>
                  <a:gd name="T10" fmla="*/ 259 w 259"/>
                  <a:gd name="T11" fmla="*/ 288 h 288"/>
                  <a:gd name="T12" fmla="*/ 178 w 259"/>
                  <a:gd name="T13" fmla="*/ 35 h 288"/>
                  <a:gd name="T14" fmla="*/ 130 w 259"/>
                  <a:gd name="T15" fmla="*/ 0 h 288"/>
                  <a:gd name="T16" fmla="*/ 82 w 259"/>
                  <a:gd name="T17" fmla="*/ 35 h 288"/>
                  <a:gd name="T18" fmla="*/ 0 w 259"/>
                  <a:gd name="T19" fmla="*/ 288 h 288"/>
                  <a:gd name="T20" fmla="*/ 46 w 259"/>
                  <a:gd name="T21"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288">
                    <a:moveTo>
                      <a:pt x="46" y="288"/>
                    </a:moveTo>
                    <a:cubicBezTo>
                      <a:pt x="123" y="49"/>
                      <a:pt x="123" y="49"/>
                      <a:pt x="123" y="49"/>
                    </a:cubicBezTo>
                    <a:cubicBezTo>
                      <a:pt x="124" y="46"/>
                      <a:pt x="127" y="44"/>
                      <a:pt x="130" y="44"/>
                    </a:cubicBezTo>
                    <a:cubicBezTo>
                      <a:pt x="133" y="44"/>
                      <a:pt x="136" y="45"/>
                      <a:pt x="137" y="49"/>
                    </a:cubicBezTo>
                    <a:cubicBezTo>
                      <a:pt x="214" y="288"/>
                      <a:pt x="214" y="288"/>
                      <a:pt x="214" y="288"/>
                    </a:cubicBezTo>
                    <a:cubicBezTo>
                      <a:pt x="259" y="288"/>
                      <a:pt x="259" y="288"/>
                      <a:pt x="259" y="288"/>
                    </a:cubicBezTo>
                    <a:cubicBezTo>
                      <a:pt x="178" y="35"/>
                      <a:pt x="178" y="35"/>
                      <a:pt x="178" y="35"/>
                    </a:cubicBezTo>
                    <a:cubicBezTo>
                      <a:pt x="171" y="14"/>
                      <a:pt x="151" y="0"/>
                      <a:pt x="130" y="0"/>
                    </a:cubicBezTo>
                    <a:cubicBezTo>
                      <a:pt x="108" y="0"/>
                      <a:pt x="89" y="14"/>
                      <a:pt x="82" y="35"/>
                    </a:cubicBezTo>
                    <a:cubicBezTo>
                      <a:pt x="0" y="288"/>
                      <a:pt x="0" y="288"/>
                      <a:pt x="0" y="288"/>
                    </a:cubicBezTo>
                    <a:lnTo>
                      <a:pt x="46" y="28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21" name="Freeform 9"/>
              <p:cNvSpPr>
                <a:spLocks/>
              </p:cNvSpPr>
              <p:nvPr/>
            </p:nvSpPr>
            <p:spPr bwMode="auto">
              <a:xfrm>
                <a:off x="1591186" y="952348"/>
                <a:ext cx="279686" cy="390538"/>
              </a:xfrm>
              <a:custGeom>
                <a:avLst/>
                <a:gdLst>
                  <a:gd name="T0" fmla="*/ 72 w 208"/>
                  <a:gd name="T1" fmla="*/ 44 h 288"/>
                  <a:gd name="T2" fmla="*/ 208 w 208"/>
                  <a:gd name="T3" fmla="*/ 44 h 288"/>
                  <a:gd name="T4" fmla="*/ 208 w 208"/>
                  <a:gd name="T5" fmla="*/ 0 h 288"/>
                  <a:gd name="T6" fmla="*/ 72 w 208"/>
                  <a:gd name="T7" fmla="*/ 0 h 288"/>
                  <a:gd name="T8" fmla="*/ 0 w 208"/>
                  <a:gd name="T9" fmla="*/ 72 h 288"/>
                  <a:gd name="T10" fmla="*/ 0 w 208"/>
                  <a:gd name="T11" fmla="*/ 216 h 288"/>
                  <a:gd name="T12" fmla="*/ 72 w 208"/>
                  <a:gd name="T13" fmla="*/ 288 h 288"/>
                  <a:gd name="T14" fmla="*/ 208 w 208"/>
                  <a:gd name="T15" fmla="*/ 288 h 288"/>
                  <a:gd name="T16" fmla="*/ 208 w 208"/>
                  <a:gd name="T17" fmla="*/ 245 h 288"/>
                  <a:gd name="T18" fmla="*/ 72 w 208"/>
                  <a:gd name="T19" fmla="*/ 245 h 288"/>
                  <a:gd name="T20" fmla="*/ 43 w 208"/>
                  <a:gd name="T21" fmla="*/ 216 h 288"/>
                  <a:gd name="T22" fmla="*/ 43 w 208"/>
                  <a:gd name="T23" fmla="*/ 166 h 288"/>
                  <a:gd name="T24" fmla="*/ 180 w 208"/>
                  <a:gd name="T25" fmla="*/ 166 h 288"/>
                  <a:gd name="T26" fmla="*/ 180 w 208"/>
                  <a:gd name="T27" fmla="*/ 123 h 288"/>
                  <a:gd name="T28" fmla="*/ 43 w 208"/>
                  <a:gd name="T29" fmla="*/ 123 h 288"/>
                  <a:gd name="T30" fmla="*/ 43 w 208"/>
                  <a:gd name="T31" fmla="*/ 72 h 288"/>
                  <a:gd name="T32" fmla="*/ 72 w 208"/>
                  <a:gd name="T33" fmla="*/ 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288">
                    <a:moveTo>
                      <a:pt x="72" y="44"/>
                    </a:moveTo>
                    <a:cubicBezTo>
                      <a:pt x="208" y="44"/>
                      <a:pt x="208" y="44"/>
                      <a:pt x="208" y="44"/>
                    </a:cubicBezTo>
                    <a:cubicBezTo>
                      <a:pt x="208" y="0"/>
                      <a:pt x="208" y="0"/>
                      <a:pt x="208" y="0"/>
                    </a:cubicBezTo>
                    <a:cubicBezTo>
                      <a:pt x="72" y="0"/>
                      <a:pt x="72" y="0"/>
                      <a:pt x="72" y="0"/>
                    </a:cubicBezTo>
                    <a:cubicBezTo>
                      <a:pt x="32" y="0"/>
                      <a:pt x="0" y="33"/>
                      <a:pt x="0" y="72"/>
                    </a:cubicBezTo>
                    <a:cubicBezTo>
                      <a:pt x="0" y="216"/>
                      <a:pt x="0" y="216"/>
                      <a:pt x="0" y="216"/>
                    </a:cubicBezTo>
                    <a:cubicBezTo>
                      <a:pt x="0" y="256"/>
                      <a:pt x="32" y="288"/>
                      <a:pt x="72" y="288"/>
                    </a:cubicBezTo>
                    <a:cubicBezTo>
                      <a:pt x="208" y="288"/>
                      <a:pt x="208" y="288"/>
                      <a:pt x="208" y="288"/>
                    </a:cubicBezTo>
                    <a:cubicBezTo>
                      <a:pt x="208" y="245"/>
                      <a:pt x="208" y="245"/>
                      <a:pt x="208" y="245"/>
                    </a:cubicBezTo>
                    <a:cubicBezTo>
                      <a:pt x="72" y="245"/>
                      <a:pt x="72" y="245"/>
                      <a:pt x="72" y="245"/>
                    </a:cubicBezTo>
                    <a:cubicBezTo>
                      <a:pt x="56" y="245"/>
                      <a:pt x="43" y="232"/>
                      <a:pt x="43" y="216"/>
                    </a:cubicBezTo>
                    <a:cubicBezTo>
                      <a:pt x="43" y="166"/>
                      <a:pt x="43" y="166"/>
                      <a:pt x="43" y="166"/>
                    </a:cubicBezTo>
                    <a:cubicBezTo>
                      <a:pt x="180" y="166"/>
                      <a:pt x="180" y="166"/>
                      <a:pt x="180" y="166"/>
                    </a:cubicBezTo>
                    <a:cubicBezTo>
                      <a:pt x="180" y="123"/>
                      <a:pt x="180" y="123"/>
                      <a:pt x="180" y="123"/>
                    </a:cubicBezTo>
                    <a:cubicBezTo>
                      <a:pt x="43" y="123"/>
                      <a:pt x="43" y="123"/>
                      <a:pt x="43" y="123"/>
                    </a:cubicBezTo>
                    <a:cubicBezTo>
                      <a:pt x="43" y="72"/>
                      <a:pt x="43" y="72"/>
                      <a:pt x="43" y="72"/>
                    </a:cubicBezTo>
                    <a:cubicBezTo>
                      <a:pt x="43" y="56"/>
                      <a:pt x="56" y="44"/>
                      <a:pt x="72" y="44"/>
                    </a:cubicBez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22" name="Freeform 10"/>
              <p:cNvSpPr>
                <a:spLocks/>
              </p:cNvSpPr>
              <p:nvPr/>
            </p:nvSpPr>
            <p:spPr bwMode="auto">
              <a:xfrm>
                <a:off x="2416031" y="952348"/>
                <a:ext cx="282528" cy="390538"/>
              </a:xfrm>
              <a:custGeom>
                <a:avLst/>
                <a:gdLst>
                  <a:gd name="T0" fmla="*/ 497 w 497"/>
                  <a:gd name="T1" fmla="*/ 0 h 687"/>
                  <a:gd name="T2" fmla="*/ 0 w 497"/>
                  <a:gd name="T3" fmla="*/ 0 h 687"/>
                  <a:gd name="T4" fmla="*/ 0 w 497"/>
                  <a:gd name="T5" fmla="*/ 105 h 687"/>
                  <a:gd name="T6" fmla="*/ 198 w 497"/>
                  <a:gd name="T7" fmla="*/ 105 h 687"/>
                  <a:gd name="T8" fmla="*/ 198 w 497"/>
                  <a:gd name="T9" fmla="*/ 687 h 687"/>
                  <a:gd name="T10" fmla="*/ 300 w 497"/>
                  <a:gd name="T11" fmla="*/ 687 h 687"/>
                  <a:gd name="T12" fmla="*/ 300 w 497"/>
                  <a:gd name="T13" fmla="*/ 105 h 687"/>
                  <a:gd name="T14" fmla="*/ 497 w 497"/>
                  <a:gd name="T15" fmla="*/ 105 h 687"/>
                  <a:gd name="T16" fmla="*/ 497 w 497"/>
                  <a:gd name="T17"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 h="687">
                    <a:moveTo>
                      <a:pt x="497" y="0"/>
                    </a:moveTo>
                    <a:lnTo>
                      <a:pt x="0" y="0"/>
                    </a:lnTo>
                    <a:lnTo>
                      <a:pt x="0" y="105"/>
                    </a:lnTo>
                    <a:lnTo>
                      <a:pt x="198" y="105"/>
                    </a:lnTo>
                    <a:lnTo>
                      <a:pt x="198" y="687"/>
                    </a:lnTo>
                    <a:lnTo>
                      <a:pt x="300" y="687"/>
                    </a:lnTo>
                    <a:lnTo>
                      <a:pt x="300" y="105"/>
                    </a:lnTo>
                    <a:lnTo>
                      <a:pt x="497" y="105"/>
                    </a:lnTo>
                    <a:lnTo>
                      <a:pt x="497" y="0"/>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23" name="Freeform 11"/>
              <p:cNvSpPr>
                <a:spLocks/>
              </p:cNvSpPr>
              <p:nvPr/>
            </p:nvSpPr>
            <p:spPr bwMode="auto">
              <a:xfrm>
                <a:off x="3011784" y="952348"/>
                <a:ext cx="320047" cy="390538"/>
              </a:xfrm>
              <a:custGeom>
                <a:avLst/>
                <a:gdLst>
                  <a:gd name="T0" fmla="*/ 155 w 238"/>
                  <a:gd name="T1" fmla="*/ 288 h 288"/>
                  <a:gd name="T2" fmla="*/ 238 w 238"/>
                  <a:gd name="T3" fmla="*/ 206 h 288"/>
                  <a:gd name="T4" fmla="*/ 155 w 238"/>
                  <a:gd name="T5" fmla="*/ 123 h 288"/>
                  <a:gd name="T6" fmla="*/ 83 w 238"/>
                  <a:gd name="T7" fmla="*/ 123 h 288"/>
                  <a:gd name="T8" fmla="*/ 43 w 238"/>
                  <a:gd name="T9" fmla="*/ 83 h 288"/>
                  <a:gd name="T10" fmla="*/ 83 w 238"/>
                  <a:gd name="T11" fmla="*/ 44 h 288"/>
                  <a:gd name="T12" fmla="*/ 223 w 238"/>
                  <a:gd name="T13" fmla="*/ 44 h 288"/>
                  <a:gd name="T14" fmla="*/ 223 w 238"/>
                  <a:gd name="T15" fmla="*/ 0 h 288"/>
                  <a:gd name="T16" fmla="*/ 83 w 238"/>
                  <a:gd name="T17" fmla="*/ 0 h 288"/>
                  <a:gd name="T18" fmla="*/ 0 w 238"/>
                  <a:gd name="T19" fmla="*/ 83 h 288"/>
                  <a:gd name="T20" fmla="*/ 83 w 238"/>
                  <a:gd name="T21" fmla="*/ 166 h 288"/>
                  <a:gd name="T22" fmla="*/ 155 w 238"/>
                  <a:gd name="T23" fmla="*/ 166 h 288"/>
                  <a:gd name="T24" fmla="*/ 194 w 238"/>
                  <a:gd name="T25" fmla="*/ 206 h 288"/>
                  <a:gd name="T26" fmla="*/ 155 w 238"/>
                  <a:gd name="T27" fmla="*/ 245 h 288"/>
                  <a:gd name="T28" fmla="*/ 14 w 238"/>
                  <a:gd name="T29" fmla="*/ 245 h 288"/>
                  <a:gd name="T30" fmla="*/ 14 w 238"/>
                  <a:gd name="T31" fmla="*/ 288 h 288"/>
                  <a:gd name="T32" fmla="*/ 155 w 238"/>
                  <a:gd name="T33"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8" h="288">
                    <a:moveTo>
                      <a:pt x="155" y="288"/>
                    </a:moveTo>
                    <a:cubicBezTo>
                      <a:pt x="201" y="288"/>
                      <a:pt x="238" y="251"/>
                      <a:pt x="238" y="206"/>
                    </a:cubicBezTo>
                    <a:cubicBezTo>
                      <a:pt x="238" y="160"/>
                      <a:pt x="201" y="123"/>
                      <a:pt x="155" y="123"/>
                    </a:cubicBezTo>
                    <a:cubicBezTo>
                      <a:pt x="83" y="123"/>
                      <a:pt x="83" y="123"/>
                      <a:pt x="83" y="123"/>
                    </a:cubicBezTo>
                    <a:cubicBezTo>
                      <a:pt x="61" y="123"/>
                      <a:pt x="43" y="105"/>
                      <a:pt x="43" y="83"/>
                    </a:cubicBezTo>
                    <a:cubicBezTo>
                      <a:pt x="43" y="61"/>
                      <a:pt x="61" y="44"/>
                      <a:pt x="83" y="44"/>
                    </a:cubicBezTo>
                    <a:cubicBezTo>
                      <a:pt x="223" y="44"/>
                      <a:pt x="223" y="44"/>
                      <a:pt x="223" y="44"/>
                    </a:cubicBezTo>
                    <a:cubicBezTo>
                      <a:pt x="223" y="0"/>
                      <a:pt x="223" y="0"/>
                      <a:pt x="223" y="0"/>
                    </a:cubicBezTo>
                    <a:cubicBezTo>
                      <a:pt x="83" y="0"/>
                      <a:pt x="83" y="0"/>
                      <a:pt x="83" y="0"/>
                    </a:cubicBezTo>
                    <a:cubicBezTo>
                      <a:pt x="37" y="0"/>
                      <a:pt x="0" y="37"/>
                      <a:pt x="0" y="83"/>
                    </a:cubicBezTo>
                    <a:cubicBezTo>
                      <a:pt x="0" y="129"/>
                      <a:pt x="37" y="166"/>
                      <a:pt x="83" y="166"/>
                    </a:cubicBezTo>
                    <a:cubicBezTo>
                      <a:pt x="155" y="166"/>
                      <a:pt x="155" y="166"/>
                      <a:pt x="155" y="166"/>
                    </a:cubicBezTo>
                    <a:cubicBezTo>
                      <a:pt x="177" y="166"/>
                      <a:pt x="194" y="184"/>
                      <a:pt x="194" y="206"/>
                    </a:cubicBezTo>
                    <a:cubicBezTo>
                      <a:pt x="194" y="227"/>
                      <a:pt x="177" y="245"/>
                      <a:pt x="155" y="245"/>
                    </a:cubicBezTo>
                    <a:cubicBezTo>
                      <a:pt x="14" y="245"/>
                      <a:pt x="14" y="245"/>
                      <a:pt x="14" y="245"/>
                    </a:cubicBezTo>
                    <a:cubicBezTo>
                      <a:pt x="14" y="288"/>
                      <a:pt x="14" y="288"/>
                      <a:pt x="14" y="288"/>
                    </a:cubicBezTo>
                    <a:lnTo>
                      <a:pt x="155" y="28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24" name="Freeform 12"/>
              <p:cNvSpPr>
                <a:spLocks noEditPoints="1"/>
              </p:cNvSpPr>
              <p:nvPr/>
            </p:nvSpPr>
            <p:spPr bwMode="auto">
              <a:xfrm>
                <a:off x="3331830" y="923925"/>
                <a:ext cx="54005" cy="28423"/>
              </a:xfrm>
              <a:custGeom>
                <a:avLst/>
                <a:gdLst>
                  <a:gd name="T0" fmla="*/ 24 w 95"/>
                  <a:gd name="T1" fmla="*/ 50 h 50"/>
                  <a:gd name="T2" fmla="*/ 14 w 95"/>
                  <a:gd name="T3" fmla="*/ 50 h 50"/>
                  <a:gd name="T4" fmla="*/ 14 w 95"/>
                  <a:gd name="T5" fmla="*/ 9 h 50"/>
                  <a:gd name="T6" fmla="*/ 0 w 95"/>
                  <a:gd name="T7" fmla="*/ 9 h 50"/>
                  <a:gd name="T8" fmla="*/ 0 w 95"/>
                  <a:gd name="T9" fmla="*/ 0 h 50"/>
                  <a:gd name="T10" fmla="*/ 38 w 95"/>
                  <a:gd name="T11" fmla="*/ 0 h 50"/>
                  <a:gd name="T12" fmla="*/ 38 w 95"/>
                  <a:gd name="T13" fmla="*/ 9 h 50"/>
                  <a:gd name="T14" fmla="*/ 24 w 95"/>
                  <a:gd name="T15" fmla="*/ 9 h 50"/>
                  <a:gd name="T16" fmla="*/ 24 w 95"/>
                  <a:gd name="T17" fmla="*/ 50 h 50"/>
                  <a:gd name="T18" fmla="*/ 69 w 95"/>
                  <a:gd name="T19" fmla="*/ 38 h 50"/>
                  <a:gd name="T20" fmla="*/ 73 w 95"/>
                  <a:gd name="T21" fmla="*/ 28 h 50"/>
                  <a:gd name="T22" fmla="*/ 85 w 95"/>
                  <a:gd name="T23" fmla="*/ 0 h 50"/>
                  <a:gd name="T24" fmla="*/ 95 w 95"/>
                  <a:gd name="T25" fmla="*/ 0 h 50"/>
                  <a:gd name="T26" fmla="*/ 95 w 95"/>
                  <a:gd name="T27" fmla="*/ 50 h 50"/>
                  <a:gd name="T28" fmla="*/ 85 w 95"/>
                  <a:gd name="T29" fmla="*/ 50 h 50"/>
                  <a:gd name="T30" fmla="*/ 85 w 95"/>
                  <a:gd name="T31" fmla="*/ 26 h 50"/>
                  <a:gd name="T32" fmla="*/ 85 w 95"/>
                  <a:gd name="T33" fmla="*/ 16 h 50"/>
                  <a:gd name="T34" fmla="*/ 83 w 95"/>
                  <a:gd name="T35" fmla="*/ 23 h 50"/>
                  <a:gd name="T36" fmla="*/ 73 w 95"/>
                  <a:gd name="T37" fmla="*/ 50 h 50"/>
                  <a:gd name="T38" fmla="*/ 66 w 95"/>
                  <a:gd name="T39" fmla="*/ 50 h 50"/>
                  <a:gd name="T40" fmla="*/ 57 w 95"/>
                  <a:gd name="T41" fmla="*/ 23 h 50"/>
                  <a:gd name="T42" fmla="*/ 54 w 95"/>
                  <a:gd name="T43" fmla="*/ 16 h 50"/>
                  <a:gd name="T44" fmla="*/ 54 w 95"/>
                  <a:gd name="T45" fmla="*/ 26 h 50"/>
                  <a:gd name="T46" fmla="*/ 54 w 95"/>
                  <a:gd name="T47" fmla="*/ 50 h 50"/>
                  <a:gd name="T48" fmla="*/ 45 w 95"/>
                  <a:gd name="T49" fmla="*/ 50 h 50"/>
                  <a:gd name="T50" fmla="*/ 45 w 95"/>
                  <a:gd name="T51" fmla="*/ 0 h 50"/>
                  <a:gd name="T52" fmla="*/ 54 w 95"/>
                  <a:gd name="T53" fmla="*/ 0 h 50"/>
                  <a:gd name="T54" fmla="*/ 66 w 95"/>
                  <a:gd name="T55" fmla="*/ 28 h 50"/>
                  <a:gd name="T56" fmla="*/ 69 w 95"/>
                  <a:gd name="T5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50">
                    <a:moveTo>
                      <a:pt x="24" y="50"/>
                    </a:moveTo>
                    <a:lnTo>
                      <a:pt x="14" y="50"/>
                    </a:lnTo>
                    <a:lnTo>
                      <a:pt x="14" y="9"/>
                    </a:lnTo>
                    <a:lnTo>
                      <a:pt x="0" y="9"/>
                    </a:lnTo>
                    <a:lnTo>
                      <a:pt x="0" y="0"/>
                    </a:lnTo>
                    <a:lnTo>
                      <a:pt x="38" y="0"/>
                    </a:lnTo>
                    <a:lnTo>
                      <a:pt x="38" y="9"/>
                    </a:lnTo>
                    <a:lnTo>
                      <a:pt x="24" y="9"/>
                    </a:lnTo>
                    <a:lnTo>
                      <a:pt x="24" y="50"/>
                    </a:lnTo>
                    <a:close/>
                    <a:moveTo>
                      <a:pt x="69" y="38"/>
                    </a:moveTo>
                    <a:lnTo>
                      <a:pt x="73" y="28"/>
                    </a:lnTo>
                    <a:lnTo>
                      <a:pt x="85" y="0"/>
                    </a:lnTo>
                    <a:lnTo>
                      <a:pt x="95" y="0"/>
                    </a:lnTo>
                    <a:lnTo>
                      <a:pt x="95" y="50"/>
                    </a:lnTo>
                    <a:lnTo>
                      <a:pt x="85" y="50"/>
                    </a:lnTo>
                    <a:lnTo>
                      <a:pt x="85" y="26"/>
                    </a:lnTo>
                    <a:lnTo>
                      <a:pt x="85" y="16"/>
                    </a:lnTo>
                    <a:lnTo>
                      <a:pt x="83" y="23"/>
                    </a:lnTo>
                    <a:lnTo>
                      <a:pt x="73" y="50"/>
                    </a:lnTo>
                    <a:lnTo>
                      <a:pt x="66" y="50"/>
                    </a:lnTo>
                    <a:lnTo>
                      <a:pt x="57" y="23"/>
                    </a:lnTo>
                    <a:lnTo>
                      <a:pt x="54" y="16"/>
                    </a:lnTo>
                    <a:lnTo>
                      <a:pt x="54" y="26"/>
                    </a:lnTo>
                    <a:lnTo>
                      <a:pt x="54" y="50"/>
                    </a:lnTo>
                    <a:lnTo>
                      <a:pt x="45" y="50"/>
                    </a:lnTo>
                    <a:lnTo>
                      <a:pt x="45" y="0"/>
                    </a:lnTo>
                    <a:lnTo>
                      <a:pt x="54" y="0"/>
                    </a:lnTo>
                    <a:lnTo>
                      <a:pt x="66" y="28"/>
                    </a:lnTo>
                    <a:lnTo>
                      <a:pt x="69" y="3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grpSp>
        <p:pic>
          <p:nvPicPr>
            <p:cNvPr id="13" name="Picture 12" descr="Veritas_TII_taglin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83991" y="5692494"/>
              <a:ext cx="2165858" cy="243267"/>
            </a:xfrm>
            <a:prstGeom prst="rect">
              <a:avLst/>
            </a:prstGeom>
          </p:spPr>
        </p:pic>
      </p:grpSp>
    </p:spTree>
    <p:extLst>
      <p:ext uri="{BB962C8B-B14F-4D97-AF65-F5344CB8AC3E}">
        <p14:creationId xmlns:p14="http://schemas.microsoft.com/office/powerpoint/2010/main" val="283113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7" name="Date Placeholder 6"/>
          <p:cNvSpPr>
            <a:spLocks noGrp="1"/>
          </p:cNvSpPr>
          <p:nvPr>
            <p:ph type="dt" sz="half" idx="14"/>
          </p:nvPr>
        </p:nvSpPr>
        <p:spPr>
          <a:xfrm>
            <a:off x="3315117" y="4866513"/>
            <a:ext cx="1066800" cy="137160"/>
          </a:xfrm>
        </p:spPr>
        <p:txBody>
          <a:bodyPr/>
          <a:lstStyle/>
          <a:p>
            <a:r>
              <a:rPr lang="en-US"/>
              <a:t>Date</a:t>
            </a:r>
          </a:p>
        </p:txBody>
      </p:sp>
      <p:sp>
        <p:nvSpPr>
          <p:cNvPr id="9" name="Footer Placeholder 8"/>
          <p:cNvSpPr>
            <a:spLocks noGrp="1"/>
          </p:cNvSpPr>
          <p:nvPr>
            <p:ph type="ftr" sz="quarter" idx="15"/>
          </p:nvPr>
        </p:nvSpPr>
        <p:spPr>
          <a:xfrm>
            <a:off x="841793" y="4866513"/>
            <a:ext cx="2393950" cy="137160"/>
          </a:xfrm>
        </p:spPr>
        <p:txBody>
          <a:bodyPr/>
          <a:lstStyle/>
          <a:p>
            <a:r>
              <a:rPr lang="en-US">
                <a:latin typeface="Corbel"/>
              </a:rPr>
              <a:t>Copyright © </a:t>
            </a:r>
            <a:r>
              <a:rPr lang="is-IS">
                <a:latin typeface="Corbel"/>
              </a:rPr>
              <a:t>2018</a:t>
            </a:r>
            <a:r>
              <a:rPr lang="en-US">
                <a:latin typeface="Corbel"/>
              </a:rPr>
              <a:t> Veritas Technologies</a:t>
            </a:r>
          </a:p>
        </p:txBody>
      </p:sp>
      <p:sp>
        <p:nvSpPr>
          <p:cNvPr id="10" name="Slide Number Placeholder 9"/>
          <p:cNvSpPr>
            <a:spLocks noGrp="1"/>
          </p:cNvSpPr>
          <p:nvPr>
            <p:ph type="sldNum" sz="quarter" idx="16"/>
          </p:nvPr>
        </p:nvSpPr>
        <p:spPr>
          <a:xfrm>
            <a:off x="460792" y="4866513"/>
            <a:ext cx="304800" cy="137160"/>
          </a:xfrm>
        </p:spPr>
        <p:txBody>
          <a:bodyPr/>
          <a:lstStyle/>
          <a:p>
            <a:pPr algn="l"/>
            <a:fld id="{C1960183-D323-4677-9D78-78D1D39B0029}" type="slidenum">
              <a:rPr lang="en-US" smtClean="0"/>
              <a:pPr algn="l"/>
              <a:t>‹#›</a:t>
            </a:fld>
            <a:endParaRPr lang="en-US"/>
          </a:p>
        </p:txBody>
      </p:sp>
      <p:sp>
        <p:nvSpPr>
          <p:cNvPr id="2" name="Title 1"/>
          <p:cNvSpPr>
            <a:spLocks noGrp="1"/>
          </p:cNvSpPr>
          <p:nvPr>
            <p:ph type="title"/>
          </p:nvPr>
        </p:nvSpPr>
        <p:spPr/>
        <p:txBody>
          <a:bodyPr/>
          <a:lstStyle/>
          <a:p>
            <a:r>
              <a:rPr lang="en-US"/>
              <a:t>Click to edit Master title style</a:t>
            </a:r>
            <a:endParaRPr/>
          </a:p>
        </p:txBody>
      </p:sp>
      <p:sp>
        <p:nvSpPr>
          <p:cNvPr id="8" name="Text Placeholder 7"/>
          <p:cNvSpPr>
            <a:spLocks noGrp="1"/>
          </p:cNvSpPr>
          <p:nvPr>
            <p:ph type="body" sz="quarter" idx="13" hasCustomPrompt="1"/>
          </p:nvPr>
        </p:nvSpPr>
        <p:spPr>
          <a:xfrm>
            <a:off x="457200" y="876658"/>
            <a:ext cx="8229600" cy="249089"/>
          </a:xfrm>
        </p:spPr>
        <p:txBody>
          <a:bodyPr>
            <a:noAutofit/>
          </a:bodyPr>
          <a:lstStyle>
            <a:lvl1pPr marL="0" indent="0">
              <a:spcBef>
                <a:spcPts val="0"/>
              </a:spcBef>
              <a:buNone/>
              <a:defRPr sz="1500">
                <a:solidFill>
                  <a:schemeClr val="tx1">
                    <a:lumMod val="60000"/>
                    <a:lumOff val="40000"/>
                  </a:schemeClr>
                </a:solidFill>
              </a:defRPr>
            </a:lvl1pPr>
            <a:lvl2pPr marL="0" indent="0">
              <a:spcBef>
                <a:spcPts val="0"/>
              </a:spcBef>
              <a:buNone/>
              <a:defRPr sz="1800">
                <a:solidFill>
                  <a:schemeClr val="tx1">
                    <a:lumMod val="60000"/>
                    <a:lumOff val="40000"/>
                  </a:schemeClr>
                </a:solidFill>
              </a:defRPr>
            </a:lvl2pPr>
            <a:lvl3pPr marL="0" indent="0">
              <a:spcBef>
                <a:spcPts val="0"/>
              </a:spcBef>
              <a:buNone/>
              <a:defRPr sz="1800">
                <a:solidFill>
                  <a:schemeClr val="tx1">
                    <a:lumMod val="60000"/>
                    <a:lumOff val="40000"/>
                  </a:schemeClr>
                </a:solidFill>
              </a:defRPr>
            </a:lvl3pPr>
            <a:lvl4pPr marL="0" indent="0">
              <a:spcBef>
                <a:spcPts val="0"/>
              </a:spcBef>
              <a:buNone/>
              <a:defRPr sz="1800">
                <a:solidFill>
                  <a:schemeClr val="tx1">
                    <a:lumMod val="60000"/>
                    <a:lumOff val="40000"/>
                  </a:schemeClr>
                </a:solidFill>
              </a:defRPr>
            </a:lvl4pPr>
            <a:lvl5pPr marL="0" indent="0">
              <a:spcBef>
                <a:spcPts val="0"/>
              </a:spcBef>
              <a:buNone/>
              <a:defRPr sz="1800">
                <a:solidFill>
                  <a:schemeClr val="tx1">
                    <a:lumMod val="60000"/>
                    <a:lumOff val="40000"/>
                  </a:schemeClr>
                </a:solidFill>
              </a:defRPr>
            </a:lvl5pPr>
            <a:lvl6pPr marL="0" indent="0">
              <a:spcBef>
                <a:spcPts val="0"/>
              </a:spcBef>
              <a:buNone/>
              <a:defRPr sz="1800">
                <a:solidFill>
                  <a:schemeClr val="tx1">
                    <a:lumMod val="60000"/>
                    <a:lumOff val="40000"/>
                  </a:schemeClr>
                </a:solidFill>
              </a:defRPr>
            </a:lvl6pPr>
            <a:lvl7pPr marL="0" indent="0">
              <a:spcBef>
                <a:spcPts val="0"/>
              </a:spcBef>
              <a:buNone/>
              <a:defRPr sz="1800">
                <a:solidFill>
                  <a:schemeClr val="tx1">
                    <a:lumMod val="60000"/>
                    <a:lumOff val="40000"/>
                  </a:schemeClr>
                </a:solidFill>
              </a:defRPr>
            </a:lvl7pPr>
            <a:lvl8pPr marL="0" indent="0">
              <a:spcBef>
                <a:spcPts val="0"/>
              </a:spcBef>
              <a:buNone/>
              <a:defRPr sz="1800">
                <a:solidFill>
                  <a:schemeClr val="tx1">
                    <a:lumMod val="60000"/>
                    <a:lumOff val="40000"/>
                  </a:schemeClr>
                </a:solidFill>
              </a:defRPr>
            </a:lvl8pPr>
            <a:lvl9pPr marL="0" indent="0">
              <a:spcBef>
                <a:spcPts val="0"/>
              </a:spcBef>
              <a:buNone/>
              <a:defRPr sz="1800">
                <a:solidFill>
                  <a:schemeClr val="tx1">
                    <a:lumMod val="60000"/>
                    <a:lumOff val="40000"/>
                  </a:schemeClr>
                </a:solidFill>
              </a:defRPr>
            </a:lvl9pPr>
          </a:lstStyle>
          <a:p>
            <a:pPr lvl="0"/>
            <a:r>
              <a:t>Click to </a:t>
            </a:r>
            <a:r>
              <a:rPr lang="en-US"/>
              <a:t>add subtitle</a:t>
            </a:r>
            <a:endParaRPr/>
          </a:p>
        </p:txBody>
      </p:sp>
      <p:sp>
        <p:nvSpPr>
          <p:cNvPr id="3" name="Content Placeholder 2"/>
          <p:cNvSpPr>
            <a:spLocks noGrp="1"/>
          </p:cNvSpPr>
          <p:nvPr>
            <p:ph idx="1"/>
          </p:nvPr>
        </p:nvSpPr>
        <p:spPr>
          <a:xfrm>
            <a:off x="457200" y="1314451"/>
            <a:ext cx="8229600" cy="31432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38219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6" name="Date Placeholder 5"/>
          <p:cNvSpPr>
            <a:spLocks noGrp="1"/>
          </p:cNvSpPr>
          <p:nvPr>
            <p:ph type="dt" sz="half" idx="10"/>
          </p:nvPr>
        </p:nvSpPr>
        <p:spPr/>
        <p:txBody>
          <a:bodyPr/>
          <a:lstStyle/>
          <a:p>
            <a:r>
              <a:rPr lang="en-US"/>
              <a:t>Date</a:t>
            </a:r>
          </a:p>
        </p:txBody>
      </p:sp>
      <p:sp>
        <p:nvSpPr>
          <p:cNvPr id="7" name="Footer Placeholder 6"/>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8" name="Slide Number Placeholder 7"/>
          <p:cNvSpPr>
            <a:spLocks noGrp="1"/>
          </p:cNvSpPr>
          <p:nvPr>
            <p:ph type="sldNum" sz="quarter" idx="12"/>
          </p:nvPr>
        </p:nvSpPr>
        <p:spPr/>
        <p:txBody>
          <a:bodyPr/>
          <a:lstStyle/>
          <a:p>
            <a:pPr algn="l"/>
            <a:fld id="{C1960183-D323-4677-9D78-78D1D39B0029}" type="slidenum">
              <a:rPr lang="en-US" smtClean="0"/>
              <a:pPr algn="l"/>
              <a:t>‹#›</a:t>
            </a:fld>
            <a:endParaRPr lang="en-US"/>
          </a:p>
        </p:txBody>
      </p:sp>
    </p:spTree>
    <p:extLst>
      <p:ext uri="{BB962C8B-B14F-4D97-AF65-F5344CB8AC3E}">
        <p14:creationId xmlns:p14="http://schemas.microsoft.com/office/powerpoint/2010/main" val="405412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7" name="Text Placeholder 6"/>
          <p:cNvSpPr>
            <a:spLocks noGrp="1"/>
          </p:cNvSpPr>
          <p:nvPr>
            <p:ph type="body" sz="quarter" idx="13" hasCustomPrompt="1"/>
          </p:nvPr>
        </p:nvSpPr>
        <p:spPr>
          <a:xfrm>
            <a:off x="457200" y="876658"/>
            <a:ext cx="8229600" cy="249089"/>
          </a:xfrm>
        </p:spPr>
        <p:txBody>
          <a:bodyPr>
            <a:noAutofit/>
          </a:bodyPr>
          <a:lstStyle>
            <a:lvl1pPr marL="0" indent="0">
              <a:spcBef>
                <a:spcPts val="0"/>
              </a:spcBef>
              <a:buNone/>
              <a:defRPr sz="1500">
                <a:solidFill>
                  <a:schemeClr val="tx1">
                    <a:lumMod val="60000"/>
                    <a:lumOff val="40000"/>
                  </a:schemeClr>
                </a:solidFill>
              </a:defRPr>
            </a:lvl1pPr>
            <a:lvl2pPr marL="0" indent="0">
              <a:spcBef>
                <a:spcPts val="0"/>
              </a:spcBef>
              <a:buNone/>
              <a:defRPr sz="1800">
                <a:solidFill>
                  <a:schemeClr val="tx1">
                    <a:lumMod val="60000"/>
                    <a:lumOff val="40000"/>
                  </a:schemeClr>
                </a:solidFill>
              </a:defRPr>
            </a:lvl2pPr>
            <a:lvl3pPr marL="0" indent="0">
              <a:spcBef>
                <a:spcPts val="0"/>
              </a:spcBef>
              <a:buNone/>
              <a:defRPr sz="1800">
                <a:solidFill>
                  <a:schemeClr val="tx1">
                    <a:lumMod val="60000"/>
                    <a:lumOff val="40000"/>
                  </a:schemeClr>
                </a:solidFill>
              </a:defRPr>
            </a:lvl3pPr>
            <a:lvl4pPr marL="0" indent="0">
              <a:spcBef>
                <a:spcPts val="0"/>
              </a:spcBef>
              <a:buNone/>
              <a:defRPr sz="1800">
                <a:solidFill>
                  <a:schemeClr val="tx1">
                    <a:lumMod val="60000"/>
                    <a:lumOff val="40000"/>
                  </a:schemeClr>
                </a:solidFill>
              </a:defRPr>
            </a:lvl4pPr>
            <a:lvl5pPr marL="0" indent="0">
              <a:spcBef>
                <a:spcPts val="0"/>
              </a:spcBef>
              <a:buNone/>
              <a:defRPr sz="1800">
                <a:solidFill>
                  <a:schemeClr val="tx1">
                    <a:lumMod val="60000"/>
                    <a:lumOff val="40000"/>
                  </a:schemeClr>
                </a:solidFill>
              </a:defRPr>
            </a:lvl5pPr>
            <a:lvl6pPr marL="0" indent="0">
              <a:spcBef>
                <a:spcPts val="0"/>
              </a:spcBef>
              <a:buNone/>
              <a:defRPr sz="1800">
                <a:solidFill>
                  <a:schemeClr val="tx1">
                    <a:lumMod val="60000"/>
                    <a:lumOff val="40000"/>
                  </a:schemeClr>
                </a:solidFill>
              </a:defRPr>
            </a:lvl6pPr>
            <a:lvl7pPr marL="0" indent="0">
              <a:spcBef>
                <a:spcPts val="0"/>
              </a:spcBef>
              <a:buNone/>
              <a:defRPr sz="1800">
                <a:solidFill>
                  <a:schemeClr val="tx1">
                    <a:lumMod val="60000"/>
                    <a:lumOff val="40000"/>
                  </a:schemeClr>
                </a:solidFill>
              </a:defRPr>
            </a:lvl7pPr>
            <a:lvl8pPr marL="0" indent="0">
              <a:spcBef>
                <a:spcPts val="0"/>
              </a:spcBef>
              <a:buNone/>
              <a:defRPr sz="1800">
                <a:solidFill>
                  <a:schemeClr val="tx1">
                    <a:lumMod val="60000"/>
                    <a:lumOff val="40000"/>
                  </a:schemeClr>
                </a:solidFill>
              </a:defRPr>
            </a:lvl8pPr>
            <a:lvl9pPr marL="0" indent="0">
              <a:spcBef>
                <a:spcPts val="0"/>
              </a:spcBef>
              <a:buNone/>
              <a:defRPr sz="1800">
                <a:solidFill>
                  <a:schemeClr val="tx1">
                    <a:lumMod val="60000"/>
                    <a:lumOff val="40000"/>
                  </a:schemeClr>
                </a:solidFill>
              </a:defRPr>
            </a:lvl9pPr>
          </a:lstStyle>
          <a:p>
            <a:pPr lvl="0"/>
            <a:r>
              <a:t>Click to </a:t>
            </a:r>
            <a:r>
              <a:rPr lang="en-US"/>
              <a:t>add subtitle</a:t>
            </a:r>
            <a:endParaRPr/>
          </a:p>
        </p:txBody>
      </p:sp>
      <p:sp>
        <p:nvSpPr>
          <p:cNvPr id="6" name="Date Placeholder 5"/>
          <p:cNvSpPr>
            <a:spLocks noGrp="1"/>
          </p:cNvSpPr>
          <p:nvPr>
            <p:ph type="dt" sz="half" idx="14"/>
          </p:nvPr>
        </p:nvSpPr>
        <p:spPr/>
        <p:txBody>
          <a:bodyPr/>
          <a:lstStyle/>
          <a:p>
            <a:r>
              <a:rPr lang="en-US"/>
              <a:t>Date</a:t>
            </a:r>
          </a:p>
        </p:txBody>
      </p:sp>
      <p:sp>
        <p:nvSpPr>
          <p:cNvPr id="8" name="Footer Placeholder 7"/>
          <p:cNvSpPr>
            <a:spLocks noGrp="1"/>
          </p:cNvSpPr>
          <p:nvPr>
            <p:ph type="ftr" sz="quarter" idx="15"/>
          </p:nvPr>
        </p:nvSpPr>
        <p:spPr/>
        <p:txBody>
          <a:bodyPr/>
          <a:lstStyle/>
          <a:p>
            <a:r>
              <a:rPr lang="en-US">
                <a:latin typeface="Corbel"/>
              </a:rPr>
              <a:t>Copyright © </a:t>
            </a:r>
            <a:r>
              <a:rPr lang="is-IS">
                <a:latin typeface="Corbel"/>
              </a:rPr>
              <a:t>2018</a:t>
            </a:r>
            <a:r>
              <a:rPr lang="en-US">
                <a:latin typeface="Corbel"/>
              </a:rPr>
              <a:t> Veritas Technologies</a:t>
            </a:r>
          </a:p>
        </p:txBody>
      </p:sp>
      <p:sp>
        <p:nvSpPr>
          <p:cNvPr id="9" name="Slide Number Placeholder 8"/>
          <p:cNvSpPr>
            <a:spLocks noGrp="1"/>
          </p:cNvSpPr>
          <p:nvPr>
            <p:ph type="sldNum" sz="quarter" idx="16"/>
          </p:nvPr>
        </p:nvSpPr>
        <p:spPr/>
        <p:txBody>
          <a:bodyPr/>
          <a:lstStyle/>
          <a:p>
            <a:pPr algn="l"/>
            <a:fld id="{C1960183-D323-4677-9D78-78D1D39B0029}" type="slidenum">
              <a:rPr lang="en-US" smtClean="0"/>
              <a:pPr algn="l"/>
              <a:t>‹#›</a:t>
            </a:fld>
            <a:endParaRPr lang="en-US"/>
          </a:p>
        </p:txBody>
      </p:sp>
    </p:spTree>
    <p:extLst>
      <p:ext uri="{BB962C8B-B14F-4D97-AF65-F5344CB8AC3E}">
        <p14:creationId xmlns:p14="http://schemas.microsoft.com/office/powerpoint/2010/main" val="29193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Date</a:t>
            </a:r>
          </a:p>
        </p:txBody>
      </p:sp>
      <p:sp>
        <p:nvSpPr>
          <p:cNvPr id="6" name="Footer Placeholder 5"/>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7" name="Slide Number Placeholder 6"/>
          <p:cNvSpPr>
            <a:spLocks noGrp="1"/>
          </p:cNvSpPr>
          <p:nvPr>
            <p:ph type="sldNum" sz="quarter" idx="12"/>
          </p:nvPr>
        </p:nvSpPr>
        <p:spPr/>
        <p:txBody>
          <a:bodyPr/>
          <a:lstStyle/>
          <a:p>
            <a:pPr algn="l"/>
            <a:fld id="{C1960183-D323-4677-9D78-78D1D39B0029}" type="slidenum">
              <a:rPr lang="en-US" smtClean="0"/>
              <a:pPr algn="l"/>
              <a:t>‹#›</a:t>
            </a:fld>
            <a:endParaRPr lang="en-US"/>
          </a:p>
        </p:txBody>
      </p:sp>
    </p:spTree>
    <p:extLst>
      <p:ext uri="{BB962C8B-B14F-4D97-AF65-F5344CB8AC3E}">
        <p14:creationId xmlns:p14="http://schemas.microsoft.com/office/powerpoint/2010/main" val="118932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2" y="228600"/>
            <a:ext cx="8229598" cy="628650"/>
          </a:xfrm>
        </p:spPr>
        <p:txBody>
          <a:bodyPr/>
          <a:lstStyle/>
          <a:p>
            <a:r>
              <a:rPr lang="en-US"/>
              <a:t>Click to edit Master title style</a:t>
            </a:r>
            <a:endParaRPr/>
          </a:p>
        </p:txBody>
      </p:sp>
      <p:sp>
        <p:nvSpPr>
          <p:cNvPr id="3" name="Content Placeholder 2"/>
          <p:cNvSpPr>
            <a:spLocks noGrp="1"/>
          </p:cNvSpPr>
          <p:nvPr>
            <p:ph sz="half" idx="1"/>
          </p:nvPr>
        </p:nvSpPr>
        <p:spPr>
          <a:xfrm>
            <a:off x="457200" y="1085851"/>
            <a:ext cx="3931920" cy="3371850"/>
          </a:xfrm>
        </p:spPr>
        <p:txBody>
          <a:bodyP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754880" y="1085851"/>
            <a:ext cx="3931920" cy="3371850"/>
          </a:xfrm>
        </p:spPr>
        <p:txBody>
          <a:bodyP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Date Placeholder 7"/>
          <p:cNvSpPr>
            <a:spLocks noGrp="1"/>
          </p:cNvSpPr>
          <p:nvPr>
            <p:ph type="dt" sz="half" idx="10"/>
          </p:nvPr>
        </p:nvSpPr>
        <p:spPr/>
        <p:txBody>
          <a:bodyPr/>
          <a:lstStyle/>
          <a:p>
            <a:r>
              <a:rPr lang="en-US"/>
              <a:t>Date</a:t>
            </a:r>
          </a:p>
        </p:txBody>
      </p:sp>
      <p:sp>
        <p:nvSpPr>
          <p:cNvPr id="9" name="Footer Placeholder 8"/>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10" name="Slide Number Placeholder 9"/>
          <p:cNvSpPr>
            <a:spLocks noGrp="1"/>
          </p:cNvSpPr>
          <p:nvPr>
            <p:ph type="sldNum" sz="quarter" idx="12"/>
          </p:nvPr>
        </p:nvSpPr>
        <p:spPr/>
        <p:txBody>
          <a:bodyPr/>
          <a:lstStyle/>
          <a:p>
            <a:pPr algn="l"/>
            <a:fld id="{C1960183-D323-4677-9D78-78D1D39B0029}" type="slidenum">
              <a:rPr lang="uk-UA" smtClean="0"/>
              <a:pPr algn="l"/>
              <a:t>‹#›</a:t>
            </a:fld>
            <a:endParaRPr lang="uk-UA"/>
          </a:p>
        </p:txBody>
      </p:sp>
    </p:spTree>
    <p:extLst>
      <p:ext uri="{BB962C8B-B14F-4D97-AF65-F5344CB8AC3E}">
        <p14:creationId xmlns:p14="http://schemas.microsoft.com/office/powerpoint/2010/main" val="264352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2" y="228600"/>
            <a:ext cx="8229598" cy="62865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457200" y="1028701"/>
            <a:ext cx="3931920" cy="457199"/>
          </a:xfrm>
        </p:spPr>
        <p:txBody>
          <a:bodyPr anchor="ctr">
            <a:no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543050"/>
            <a:ext cx="3931920" cy="2914650"/>
          </a:xfrm>
        </p:spPr>
        <p:txBody>
          <a:bodyP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754880" y="1028700"/>
            <a:ext cx="3931920" cy="459486"/>
          </a:xfrm>
        </p:spPr>
        <p:txBody>
          <a:bodyPr anchor="ctr">
            <a:no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754880" y="1543050"/>
            <a:ext cx="3931920" cy="291465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Date Placeholder 9"/>
          <p:cNvSpPr>
            <a:spLocks noGrp="1"/>
          </p:cNvSpPr>
          <p:nvPr>
            <p:ph type="dt" sz="half" idx="10"/>
          </p:nvPr>
        </p:nvSpPr>
        <p:spPr/>
        <p:txBody>
          <a:bodyPr/>
          <a:lstStyle/>
          <a:p>
            <a:r>
              <a:rPr lang="en-US"/>
              <a:t>Date</a:t>
            </a:r>
          </a:p>
        </p:txBody>
      </p:sp>
      <p:sp>
        <p:nvSpPr>
          <p:cNvPr id="11" name="Footer Placeholder 10"/>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12" name="Slide Number Placeholder 11"/>
          <p:cNvSpPr>
            <a:spLocks noGrp="1"/>
          </p:cNvSpPr>
          <p:nvPr>
            <p:ph type="sldNum" sz="quarter" idx="12"/>
          </p:nvPr>
        </p:nvSpPr>
        <p:spPr/>
        <p:txBody>
          <a:bodyPr/>
          <a:lstStyle/>
          <a:p>
            <a:pPr algn="l"/>
            <a:fld id="{C1960183-D323-4677-9D78-78D1D39B0029}" type="slidenum">
              <a:rPr lang="en-US" smtClean="0"/>
              <a:pPr algn="l"/>
              <a:t>‹#›</a:t>
            </a:fld>
            <a:endParaRPr lang="en-US"/>
          </a:p>
        </p:txBody>
      </p:sp>
    </p:spTree>
    <p:extLst>
      <p:ext uri="{BB962C8B-B14F-4D97-AF65-F5344CB8AC3E}">
        <p14:creationId xmlns:p14="http://schemas.microsoft.com/office/powerpoint/2010/main" val="229039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457200" y="1085850"/>
            <a:ext cx="5486757" cy="3371850"/>
          </a:xfrm>
        </p:spPr>
        <p:txBody>
          <a:bodyPr>
            <a:normAutofit/>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217920" y="1085850"/>
            <a:ext cx="2468880" cy="3371851"/>
          </a:xfrm>
        </p:spPr>
        <p:txBody>
          <a:bodyPr>
            <a:noAutofit/>
          </a:bodyPr>
          <a:lstStyle>
            <a:lvl1pPr marL="0" indent="0">
              <a:spcBef>
                <a:spcPts val="900"/>
              </a:spcBef>
              <a:buNone/>
              <a:defRPr sz="15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2" name="Date Placeholder 1"/>
          <p:cNvSpPr>
            <a:spLocks noGrp="1"/>
          </p:cNvSpPr>
          <p:nvPr>
            <p:ph type="dt" sz="half" idx="10"/>
          </p:nvPr>
        </p:nvSpPr>
        <p:spPr/>
        <p:txBody>
          <a:bodyPr/>
          <a:lstStyle/>
          <a:p>
            <a:r>
              <a:rPr lang="en-US"/>
              <a:t>Date</a:t>
            </a:r>
          </a:p>
        </p:txBody>
      </p:sp>
      <p:sp>
        <p:nvSpPr>
          <p:cNvPr id="9" name="Footer Placeholder 8"/>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10" name="Slide Number Placeholder 9"/>
          <p:cNvSpPr>
            <a:spLocks noGrp="1"/>
          </p:cNvSpPr>
          <p:nvPr>
            <p:ph type="sldNum" sz="quarter" idx="12"/>
          </p:nvPr>
        </p:nvSpPr>
        <p:spPr/>
        <p:txBody>
          <a:bodyPr/>
          <a:lstStyle/>
          <a:p>
            <a:pPr algn="l"/>
            <a:fld id="{C1960183-D323-4677-9D78-78D1D39B0029}" type="slidenum">
              <a:rPr lang="en-US" smtClean="0"/>
              <a:pPr algn="l"/>
              <a:t>‹#›</a:t>
            </a:fld>
            <a:endParaRPr lang="en-US"/>
          </a:p>
        </p:txBody>
      </p:sp>
    </p:spTree>
    <p:extLst>
      <p:ext uri="{BB962C8B-B14F-4D97-AF65-F5344CB8AC3E}">
        <p14:creationId xmlns:p14="http://schemas.microsoft.com/office/powerpoint/2010/main" val="216132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a:p>
        </p:txBody>
      </p:sp>
      <p:sp>
        <p:nvSpPr>
          <p:cNvPr id="3" name="Picture Placeholder 2"/>
          <p:cNvSpPr>
            <a:spLocks noGrp="1"/>
          </p:cNvSpPr>
          <p:nvPr>
            <p:ph type="pic" idx="1" hasCustomPrompt="1"/>
          </p:nvPr>
        </p:nvSpPr>
        <p:spPr>
          <a:xfrm>
            <a:off x="2" y="1085850"/>
            <a:ext cx="5880071" cy="2880360"/>
          </a:xfrm>
          <a:solidFill>
            <a:schemeClr val="bg2"/>
          </a:solidFill>
        </p:spPr>
        <p:txBody>
          <a:bodyPr tIns="182880">
            <a:normAutofit/>
          </a:bodyPr>
          <a:lstStyle>
            <a:lvl1pPr marL="0" indent="0" algn="ctr">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t>Drag picture to placeholder or click icon to add</a:t>
            </a:r>
          </a:p>
        </p:txBody>
      </p:sp>
      <p:sp>
        <p:nvSpPr>
          <p:cNvPr id="4" name="Text Placeholder 3"/>
          <p:cNvSpPr>
            <a:spLocks noGrp="1"/>
          </p:cNvSpPr>
          <p:nvPr>
            <p:ph type="body" sz="half" idx="2"/>
          </p:nvPr>
        </p:nvSpPr>
        <p:spPr>
          <a:xfrm>
            <a:off x="6217920" y="1085851"/>
            <a:ext cx="2468880" cy="2880360"/>
          </a:xfrm>
        </p:spPr>
        <p:txBody>
          <a:bodyPr>
            <a:noAutofit/>
          </a:bodyPr>
          <a:lstStyle>
            <a:lvl1pPr marL="0" indent="0">
              <a:spcBef>
                <a:spcPts val="900"/>
              </a:spcBef>
              <a:buNone/>
              <a:defRPr sz="15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2" name="Date Placeholder 1"/>
          <p:cNvSpPr>
            <a:spLocks noGrp="1"/>
          </p:cNvSpPr>
          <p:nvPr>
            <p:ph type="dt" sz="half" idx="10"/>
          </p:nvPr>
        </p:nvSpPr>
        <p:spPr/>
        <p:txBody>
          <a:bodyPr/>
          <a:lstStyle/>
          <a:p>
            <a:r>
              <a:rPr lang="en-US"/>
              <a:t>Date</a:t>
            </a:r>
          </a:p>
        </p:txBody>
      </p:sp>
      <p:sp>
        <p:nvSpPr>
          <p:cNvPr id="9" name="Footer Placeholder 8"/>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10" name="Slide Number Placeholder 9"/>
          <p:cNvSpPr>
            <a:spLocks noGrp="1"/>
          </p:cNvSpPr>
          <p:nvPr>
            <p:ph type="sldNum" sz="quarter" idx="12"/>
          </p:nvPr>
        </p:nvSpPr>
        <p:spPr/>
        <p:txBody>
          <a:bodyPr/>
          <a:lstStyle/>
          <a:p>
            <a:pPr algn="l"/>
            <a:fld id="{C1960183-D323-4677-9D78-78D1D39B0029}" type="slidenum">
              <a:rPr lang="en-US" smtClean="0"/>
              <a:pPr algn="l"/>
              <a:t>‹#›</a:t>
            </a:fld>
            <a:endParaRPr lang="en-US"/>
          </a:p>
        </p:txBody>
      </p:sp>
    </p:spTree>
    <p:extLst>
      <p:ext uri="{BB962C8B-B14F-4D97-AF65-F5344CB8AC3E}">
        <p14:creationId xmlns:p14="http://schemas.microsoft.com/office/powerpoint/2010/main" val="243173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11" name="Freeform 6"/>
          <p:cNvSpPr>
            <a:spLocks noEditPoints="1"/>
          </p:cNvSpPr>
          <p:nvPr/>
        </p:nvSpPr>
        <p:spPr bwMode="ltGray">
          <a:xfrm>
            <a:off x="1257649" y="1016535"/>
            <a:ext cx="344307" cy="304852"/>
          </a:xfrm>
          <a:custGeom>
            <a:avLst/>
            <a:gdLst>
              <a:gd name="T0" fmla="*/ 1445 w 6269"/>
              <a:gd name="T1" fmla="*/ 3135 h 5547"/>
              <a:gd name="T2" fmla="*/ 2412 w 6269"/>
              <a:gd name="T3" fmla="*/ 3135 h 5547"/>
              <a:gd name="T4" fmla="*/ 2412 w 6269"/>
              <a:gd name="T5" fmla="*/ 5547 h 5547"/>
              <a:gd name="T6" fmla="*/ 0 w 6269"/>
              <a:gd name="T7" fmla="*/ 5547 h 5547"/>
              <a:gd name="T8" fmla="*/ 0 w 6269"/>
              <a:gd name="T9" fmla="*/ 3454 h 5547"/>
              <a:gd name="T10" fmla="*/ 132 w 6269"/>
              <a:gd name="T11" fmla="*/ 1742 h 5547"/>
              <a:gd name="T12" fmla="*/ 771 w 6269"/>
              <a:gd name="T13" fmla="*/ 754 h 5547"/>
              <a:gd name="T14" fmla="*/ 2412 w 6269"/>
              <a:gd name="T15" fmla="*/ 0 h 5547"/>
              <a:gd name="T16" fmla="*/ 2412 w 6269"/>
              <a:gd name="T17" fmla="*/ 596 h 5547"/>
              <a:gd name="T18" fmla="*/ 1445 w 6269"/>
              <a:gd name="T19" fmla="*/ 2498 h 5547"/>
              <a:gd name="T20" fmla="*/ 1445 w 6269"/>
              <a:gd name="T21" fmla="*/ 3135 h 5547"/>
              <a:gd name="T22" fmla="*/ 5302 w 6269"/>
              <a:gd name="T23" fmla="*/ 3135 h 5547"/>
              <a:gd name="T24" fmla="*/ 6269 w 6269"/>
              <a:gd name="T25" fmla="*/ 3135 h 5547"/>
              <a:gd name="T26" fmla="*/ 6269 w 6269"/>
              <a:gd name="T27" fmla="*/ 5547 h 5547"/>
              <a:gd name="T28" fmla="*/ 3857 w 6269"/>
              <a:gd name="T29" fmla="*/ 5547 h 5547"/>
              <a:gd name="T30" fmla="*/ 3857 w 6269"/>
              <a:gd name="T31" fmla="*/ 3454 h 5547"/>
              <a:gd name="T32" fmla="*/ 3989 w 6269"/>
              <a:gd name="T33" fmla="*/ 1742 h 5547"/>
              <a:gd name="T34" fmla="*/ 4629 w 6269"/>
              <a:gd name="T35" fmla="*/ 754 h 5547"/>
              <a:gd name="T36" fmla="*/ 6269 w 6269"/>
              <a:gd name="T37" fmla="*/ 0 h 5547"/>
              <a:gd name="T38" fmla="*/ 6269 w 6269"/>
              <a:gd name="T39" fmla="*/ 596 h 5547"/>
              <a:gd name="T40" fmla="*/ 5302 w 6269"/>
              <a:gd name="T41" fmla="*/ 2498 h 5547"/>
              <a:gd name="T42" fmla="*/ 5302 w 6269"/>
              <a:gd name="T43" fmla="*/ 3135 h 5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69" h="5547">
                <a:moveTo>
                  <a:pt x="1445" y="3135"/>
                </a:moveTo>
                <a:lnTo>
                  <a:pt x="2412" y="3135"/>
                </a:lnTo>
                <a:lnTo>
                  <a:pt x="2412" y="5547"/>
                </a:lnTo>
                <a:lnTo>
                  <a:pt x="0" y="5547"/>
                </a:lnTo>
                <a:lnTo>
                  <a:pt x="0" y="3454"/>
                </a:lnTo>
                <a:cubicBezTo>
                  <a:pt x="0" y="2626"/>
                  <a:pt x="44" y="2055"/>
                  <a:pt x="132" y="1742"/>
                </a:cubicBezTo>
                <a:cubicBezTo>
                  <a:pt x="219" y="1429"/>
                  <a:pt x="433" y="1099"/>
                  <a:pt x="771" y="754"/>
                </a:cubicBezTo>
                <a:cubicBezTo>
                  <a:pt x="1227" y="291"/>
                  <a:pt x="1774" y="40"/>
                  <a:pt x="2412" y="0"/>
                </a:cubicBezTo>
                <a:lnTo>
                  <a:pt x="2412" y="596"/>
                </a:lnTo>
                <a:cubicBezTo>
                  <a:pt x="1767" y="648"/>
                  <a:pt x="1445" y="1282"/>
                  <a:pt x="1445" y="2498"/>
                </a:cubicBezTo>
                <a:lnTo>
                  <a:pt x="1445" y="3135"/>
                </a:lnTo>
                <a:close/>
                <a:moveTo>
                  <a:pt x="5302" y="3135"/>
                </a:moveTo>
                <a:lnTo>
                  <a:pt x="6269" y="3135"/>
                </a:lnTo>
                <a:lnTo>
                  <a:pt x="6269" y="5547"/>
                </a:lnTo>
                <a:lnTo>
                  <a:pt x="3857" y="5547"/>
                </a:lnTo>
                <a:lnTo>
                  <a:pt x="3857" y="3454"/>
                </a:lnTo>
                <a:cubicBezTo>
                  <a:pt x="3857" y="2619"/>
                  <a:pt x="3901" y="2048"/>
                  <a:pt x="3989" y="1742"/>
                </a:cubicBezTo>
                <a:cubicBezTo>
                  <a:pt x="4077" y="1435"/>
                  <a:pt x="4290" y="1106"/>
                  <a:pt x="4629" y="754"/>
                </a:cubicBezTo>
                <a:cubicBezTo>
                  <a:pt x="5084" y="291"/>
                  <a:pt x="5631" y="40"/>
                  <a:pt x="6269" y="0"/>
                </a:cubicBezTo>
                <a:lnTo>
                  <a:pt x="6269" y="596"/>
                </a:lnTo>
                <a:cubicBezTo>
                  <a:pt x="5625" y="648"/>
                  <a:pt x="5302" y="1282"/>
                  <a:pt x="5302" y="2498"/>
                </a:cubicBezTo>
                <a:lnTo>
                  <a:pt x="5302" y="3135"/>
                </a:lnTo>
                <a:close/>
              </a:path>
            </a:pathLst>
          </a:custGeom>
          <a:solidFill>
            <a:srgbClr val="B1181E"/>
          </a:solidFill>
          <a:ln w="0">
            <a:noFill/>
            <a:prstDash val="solid"/>
            <a:round/>
            <a:headEnd/>
            <a:tailEnd/>
          </a:ln>
        </p:spPr>
        <p:txBody>
          <a:bodyPr vert="horz" wrap="square" lIns="68580" tIns="34290" rIns="68580" bIns="34290" numCol="1" anchor="t" anchorCtr="0" compatLnSpc="1">
            <a:prstTxWarp prst="textNoShape">
              <a:avLst/>
            </a:prstTxWarp>
          </a:bodyPr>
          <a:lstStyle/>
          <a:p>
            <a:endParaRPr sz="1013">
              <a:latin typeface="Corbel"/>
            </a:endParaRPr>
          </a:p>
        </p:txBody>
      </p:sp>
      <p:sp>
        <p:nvSpPr>
          <p:cNvPr id="8" name="Text Placeholder 7"/>
          <p:cNvSpPr>
            <a:spLocks noGrp="1"/>
          </p:cNvSpPr>
          <p:nvPr>
            <p:ph type="body" sz="quarter" idx="13" hasCustomPrompt="1"/>
          </p:nvPr>
        </p:nvSpPr>
        <p:spPr>
          <a:xfrm>
            <a:off x="1752602" y="1028701"/>
            <a:ext cx="5638798" cy="1485900"/>
          </a:xfrm>
        </p:spPr>
        <p:txBody>
          <a:bodyPr>
            <a:noAutofit/>
          </a:bodyPr>
          <a:lstStyle>
            <a:lvl1pPr marL="0" indent="0">
              <a:lnSpc>
                <a:spcPct val="110000"/>
              </a:lnSpc>
              <a:spcBef>
                <a:spcPts val="0"/>
              </a:spcBef>
              <a:buNone/>
              <a:defRPr sz="2100" b="1" baseline="0"/>
            </a:lvl1pPr>
            <a:lvl2pPr marL="0" indent="0">
              <a:spcBef>
                <a:spcPts val="0"/>
              </a:spcBef>
              <a:buNone/>
              <a:defRPr sz="2100" b="1"/>
            </a:lvl2pPr>
            <a:lvl3pPr marL="0" indent="0">
              <a:spcBef>
                <a:spcPts val="0"/>
              </a:spcBef>
              <a:buNone/>
              <a:defRPr sz="2100" b="1"/>
            </a:lvl3pPr>
            <a:lvl4pPr marL="0" indent="0">
              <a:spcBef>
                <a:spcPts val="0"/>
              </a:spcBef>
              <a:buNone/>
              <a:defRPr sz="2100" b="1"/>
            </a:lvl4pPr>
            <a:lvl5pPr marL="0" indent="0">
              <a:spcBef>
                <a:spcPts val="0"/>
              </a:spcBef>
              <a:buNone/>
              <a:defRPr sz="2100" b="1"/>
            </a:lvl5pPr>
            <a:lvl6pPr marL="0" indent="0">
              <a:spcBef>
                <a:spcPts val="0"/>
              </a:spcBef>
              <a:buNone/>
              <a:defRPr sz="2100" b="1"/>
            </a:lvl6pPr>
            <a:lvl7pPr marL="0" indent="0">
              <a:spcBef>
                <a:spcPts val="0"/>
              </a:spcBef>
              <a:buNone/>
              <a:defRPr sz="2100" b="1"/>
            </a:lvl7pPr>
            <a:lvl8pPr marL="0" indent="0">
              <a:spcBef>
                <a:spcPts val="0"/>
              </a:spcBef>
              <a:buNone/>
              <a:defRPr sz="2100" b="1"/>
            </a:lvl8pPr>
            <a:lvl9pPr marL="0" indent="0">
              <a:spcBef>
                <a:spcPts val="0"/>
              </a:spcBef>
              <a:buNone/>
              <a:defRPr sz="2100" b="1"/>
            </a:lvl9pPr>
          </a:lstStyle>
          <a:p>
            <a:pPr lvl="0"/>
            <a:r>
              <a:t>This is a sample quote slide. Type a brief quotation inside this textbox. Add a close quote mark at the end of the quotation.”</a:t>
            </a:r>
          </a:p>
        </p:txBody>
      </p:sp>
      <p:sp>
        <p:nvSpPr>
          <p:cNvPr id="9" name="Text Placeholder 7"/>
          <p:cNvSpPr>
            <a:spLocks noGrp="1"/>
          </p:cNvSpPr>
          <p:nvPr>
            <p:ph type="body" sz="quarter" idx="14" hasCustomPrompt="1"/>
          </p:nvPr>
        </p:nvSpPr>
        <p:spPr>
          <a:xfrm>
            <a:off x="4229011" y="2743200"/>
            <a:ext cx="3162390" cy="228600"/>
          </a:xfrm>
        </p:spPr>
        <p:txBody>
          <a:bodyPr>
            <a:noAutofit/>
          </a:bodyPr>
          <a:lstStyle>
            <a:lvl1pPr marL="0" indent="0">
              <a:spcBef>
                <a:spcPts val="0"/>
              </a:spcBef>
              <a:buNone/>
              <a:defRPr sz="1500" i="1" baseline="0"/>
            </a:lvl1pPr>
            <a:lvl2pPr marL="0" indent="0">
              <a:spcBef>
                <a:spcPts val="0"/>
              </a:spcBef>
              <a:buNone/>
              <a:defRPr sz="1500"/>
            </a:lvl2pPr>
            <a:lvl3pPr marL="0" indent="0">
              <a:spcBef>
                <a:spcPts val="0"/>
              </a:spcBef>
              <a:buNone/>
              <a:defRPr sz="1500"/>
            </a:lvl3pPr>
            <a:lvl4pPr marL="0" indent="0">
              <a:spcBef>
                <a:spcPts val="0"/>
              </a:spcBef>
              <a:buNone/>
              <a:defRPr sz="1500"/>
            </a:lvl4pPr>
            <a:lvl5pPr marL="0" indent="0">
              <a:spcBef>
                <a:spcPts val="0"/>
              </a:spcBef>
              <a:buNone/>
              <a:defRPr sz="1500"/>
            </a:lvl5pPr>
            <a:lvl6pPr marL="0" indent="0">
              <a:spcBef>
                <a:spcPts val="0"/>
              </a:spcBef>
              <a:buNone/>
              <a:defRPr sz="1500"/>
            </a:lvl6pPr>
            <a:lvl7pPr marL="0" indent="0">
              <a:spcBef>
                <a:spcPts val="0"/>
              </a:spcBef>
              <a:buNone/>
              <a:defRPr sz="1500"/>
            </a:lvl7pPr>
            <a:lvl8pPr marL="0" indent="0">
              <a:spcBef>
                <a:spcPts val="0"/>
              </a:spcBef>
              <a:buNone/>
              <a:defRPr sz="1500"/>
            </a:lvl8pPr>
            <a:lvl9pPr marL="0" indent="0">
              <a:spcBef>
                <a:spcPts val="0"/>
              </a:spcBef>
              <a:buNone/>
              <a:defRPr sz="1500"/>
            </a:lvl9pPr>
          </a:lstStyle>
          <a:p>
            <a:pPr lvl="0"/>
            <a:r>
              <a:t>Name of Person Quoted</a:t>
            </a:r>
          </a:p>
        </p:txBody>
      </p:sp>
      <p:sp>
        <p:nvSpPr>
          <p:cNvPr id="10" name="Text Placeholder 7"/>
          <p:cNvSpPr>
            <a:spLocks noGrp="1"/>
          </p:cNvSpPr>
          <p:nvPr>
            <p:ph type="body" sz="quarter" idx="15" hasCustomPrompt="1"/>
          </p:nvPr>
        </p:nvSpPr>
        <p:spPr>
          <a:xfrm>
            <a:off x="4229011" y="2984739"/>
            <a:ext cx="3162390" cy="558561"/>
          </a:xfrm>
        </p:spPr>
        <p:txBody>
          <a:bodyPr>
            <a:noAutofit/>
          </a:bodyPr>
          <a:lstStyle>
            <a:lvl1pPr marL="0" indent="0">
              <a:spcBef>
                <a:spcPts val="0"/>
              </a:spcBef>
              <a:buNone/>
              <a:defRPr sz="1500" i="1">
                <a:solidFill>
                  <a:schemeClr val="accent1"/>
                </a:solidFill>
              </a:defRPr>
            </a:lvl1pPr>
            <a:lvl2pPr marL="0" indent="0">
              <a:spcBef>
                <a:spcPts val="0"/>
              </a:spcBef>
              <a:buNone/>
              <a:defRPr sz="1500" i="1">
                <a:solidFill>
                  <a:schemeClr val="accent1"/>
                </a:solidFill>
              </a:defRPr>
            </a:lvl2pPr>
            <a:lvl3pPr marL="0" indent="0">
              <a:spcBef>
                <a:spcPts val="0"/>
              </a:spcBef>
              <a:buNone/>
              <a:defRPr sz="1500" i="1">
                <a:solidFill>
                  <a:schemeClr val="accent1"/>
                </a:solidFill>
              </a:defRPr>
            </a:lvl3pPr>
            <a:lvl4pPr marL="0" indent="0">
              <a:spcBef>
                <a:spcPts val="0"/>
              </a:spcBef>
              <a:buNone/>
              <a:defRPr sz="1500" i="1">
                <a:solidFill>
                  <a:schemeClr val="accent1"/>
                </a:solidFill>
              </a:defRPr>
            </a:lvl4pPr>
            <a:lvl5pPr marL="0" indent="0">
              <a:spcBef>
                <a:spcPts val="0"/>
              </a:spcBef>
              <a:buNone/>
              <a:defRPr sz="1500" i="1">
                <a:solidFill>
                  <a:schemeClr val="accent1"/>
                </a:solidFill>
              </a:defRPr>
            </a:lvl5pPr>
            <a:lvl6pPr marL="0" indent="0">
              <a:spcBef>
                <a:spcPts val="0"/>
              </a:spcBef>
              <a:buNone/>
              <a:defRPr sz="1500" i="1">
                <a:solidFill>
                  <a:schemeClr val="accent1"/>
                </a:solidFill>
              </a:defRPr>
            </a:lvl6pPr>
            <a:lvl7pPr marL="0" indent="0">
              <a:spcBef>
                <a:spcPts val="0"/>
              </a:spcBef>
              <a:buNone/>
              <a:defRPr sz="1500" i="1">
                <a:solidFill>
                  <a:schemeClr val="accent1"/>
                </a:solidFill>
              </a:defRPr>
            </a:lvl7pPr>
            <a:lvl8pPr marL="0" indent="0">
              <a:spcBef>
                <a:spcPts val="0"/>
              </a:spcBef>
              <a:buNone/>
              <a:defRPr sz="1500" i="1">
                <a:solidFill>
                  <a:schemeClr val="accent1"/>
                </a:solidFill>
              </a:defRPr>
            </a:lvl8pPr>
            <a:lvl9pPr marL="0" indent="0">
              <a:spcBef>
                <a:spcPts val="0"/>
              </a:spcBef>
              <a:buNone/>
              <a:defRPr sz="1500" i="1">
                <a:solidFill>
                  <a:schemeClr val="accent1"/>
                </a:solidFill>
              </a:defRPr>
            </a:lvl9pPr>
          </a:lstStyle>
          <a:p>
            <a:pPr lvl="0"/>
            <a:r>
              <a:t>Title, Company Name</a:t>
            </a:r>
          </a:p>
        </p:txBody>
      </p:sp>
      <p:sp>
        <p:nvSpPr>
          <p:cNvPr id="2" name="Date Placeholder 1"/>
          <p:cNvSpPr>
            <a:spLocks noGrp="1"/>
          </p:cNvSpPr>
          <p:nvPr>
            <p:ph type="dt" sz="half" idx="16"/>
          </p:nvPr>
        </p:nvSpPr>
        <p:spPr/>
        <p:txBody>
          <a:bodyPr/>
          <a:lstStyle/>
          <a:p>
            <a:r>
              <a:rPr lang="en-US"/>
              <a:t>Date</a:t>
            </a:r>
          </a:p>
        </p:txBody>
      </p:sp>
      <p:sp>
        <p:nvSpPr>
          <p:cNvPr id="6" name="Footer Placeholder 5"/>
          <p:cNvSpPr>
            <a:spLocks noGrp="1"/>
          </p:cNvSpPr>
          <p:nvPr>
            <p:ph type="ftr" sz="quarter" idx="17"/>
          </p:nvPr>
        </p:nvSpPr>
        <p:spPr/>
        <p:txBody>
          <a:bodyPr/>
          <a:lstStyle/>
          <a:p>
            <a:r>
              <a:rPr lang="en-US">
                <a:latin typeface="Corbel"/>
              </a:rPr>
              <a:t>Copyright © </a:t>
            </a:r>
            <a:r>
              <a:rPr lang="is-IS">
                <a:latin typeface="Corbel"/>
              </a:rPr>
              <a:t>2018</a:t>
            </a:r>
            <a:r>
              <a:rPr lang="en-US">
                <a:latin typeface="Corbel"/>
              </a:rPr>
              <a:t> Veritas Technologies</a:t>
            </a:r>
          </a:p>
        </p:txBody>
      </p:sp>
      <p:sp>
        <p:nvSpPr>
          <p:cNvPr id="7" name="Slide Number Placeholder 6"/>
          <p:cNvSpPr>
            <a:spLocks noGrp="1"/>
          </p:cNvSpPr>
          <p:nvPr>
            <p:ph type="sldNum" sz="quarter" idx="18"/>
          </p:nvPr>
        </p:nvSpPr>
        <p:spPr/>
        <p:txBody>
          <a:bodyPr/>
          <a:lstStyle/>
          <a:p>
            <a:pPr algn="l"/>
            <a:fld id="{C1960183-D323-4677-9D78-78D1D39B0029}" type="slidenum">
              <a:rPr lang="en-US" smtClean="0"/>
              <a:pPr algn="l"/>
              <a:t>‹#›</a:t>
            </a:fld>
            <a:endParaRPr lang="en-US"/>
          </a:p>
        </p:txBody>
      </p:sp>
    </p:spTree>
    <p:extLst>
      <p:ext uri="{BB962C8B-B14F-4D97-AF65-F5344CB8AC3E}">
        <p14:creationId xmlns:p14="http://schemas.microsoft.com/office/powerpoint/2010/main" val="3718879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7" name="Picture Placeholder 6"/>
          <p:cNvSpPr>
            <a:spLocks noGrp="1"/>
          </p:cNvSpPr>
          <p:nvPr>
            <p:ph type="pic" sz="quarter" idx="16" hasCustomPrompt="1"/>
          </p:nvPr>
        </p:nvSpPr>
        <p:spPr>
          <a:xfrm>
            <a:off x="914400" y="1027510"/>
            <a:ext cx="1714947" cy="2057400"/>
          </a:xfrm>
          <a:solidFill>
            <a:schemeClr val="bg2"/>
          </a:solidFill>
        </p:spPr>
        <p:txBody>
          <a:bodyPr tIns="91440">
            <a:normAutofit/>
          </a:bodyPr>
          <a:lstStyle>
            <a:lvl1pPr marL="0" indent="0" algn="ctr">
              <a:buNone/>
              <a:defRPr sz="1500"/>
            </a:lvl1pPr>
          </a:lstStyle>
          <a:p>
            <a:r>
              <a:t>Click icon to insert picture</a:t>
            </a:r>
          </a:p>
        </p:txBody>
      </p:sp>
      <p:sp>
        <p:nvSpPr>
          <p:cNvPr id="11" name="Freeform 6"/>
          <p:cNvSpPr>
            <a:spLocks noEditPoints="1"/>
          </p:cNvSpPr>
          <p:nvPr/>
        </p:nvSpPr>
        <p:spPr bwMode="ltGray">
          <a:xfrm>
            <a:off x="3198725" y="1016535"/>
            <a:ext cx="344307" cy="304852"/>
          </a:xfrm>
          <a:custGeom>
            <a:avLst/>
            <a:gdLst>
              <a:gd name="T0" fmla="*/ 1445 w 6269"/>
              <a:gd name="T1" fmla="*/ 3135 h 5547"/>
              <a:gd name="T2" fmla="*/ 2412 w 6269"/>
              <a:gd name="T3" fmla="*/ 3135 h 5547"/>
              <a:gd name="T4" fmla="*/ 2412 w 6269"/>
              <a:gd name="T5" fmla="*/ 5547 h 5547"/>
              <a:gd name="T6" fmla="*/ 0 w 6269"/>
              <a:gd name="T7" fmla="*/ 5547 h 5547"/>
              <a:gd name="T8" fmla="*/ 0 w 6269"/>
              <a:gd name="T9" fmla="*/ 3454 h 5547"/>
              <a:gd name="T10" fmla="*/ 132 w 6269"/>
              <a:gd name="T11" fmla="*/ 1742 h 5547"/>
              <a:gd name="T12" fmla="*/ 771 w 6269"/>
              <a:gd name="T13" fmla="*/ 754 h 5547"/>
              <a:gd name="T14" fmla="*/ 2412 w 6269"/>
              <a:gd name="T15" fmla="*/ 0 h 5547"/>
              <a:gd name="T16" fmla="*/ 2412 w 6269"/>
              <a:gd name="T17" fmla="*/ 596 h 5547"/>
              <a:gd name="T18" fmla="*/ 1445 w 6269"/>
              <a:gd name="T19" fmla="*/ 2498 h 5547"/>
              <a:gd name="T20" fmla="*/ 1445 w 6269"/>
              <a:gd name="T21" fmla="*/ 3135 h 5547"/>
              <a:gd name="T22" fmla="*/ 5302 w 6269"/>
              <a:gd name="T23" fmla="*/ 3135 h 5547"/>
              <a:gd name="T24" fmla="*/ 6269 w 6269"/>
              <a:gd name="T25" fmla="*/ 3135 h 5547"/>
              <a:gd name="T26" fmla="*/ 6269 w 6269"/>
              <a:gd name="T27" fmla="*/ 5547 h 5547"/>
              <a:gd name="T28" fmla="*/ 3857 w 6269"/>
              <a:gd name="T29" fmla="*/ 5547 h 5547"/>
              <a:gd name="T30" fmla="*/ 3857 w 6269"/>
              <a:gd name="T31" fmla="*/ 3454 h 5547"/>
              <a:gd name="T32" fmla="*/ 3989 w 6269"/>
              <a:gd name="T33" fmla="*/ 1742 h 5547"/>
              <a:gd name="T34" fmla="*/ 4629 w 6269"/>
              <a:gd name="T35" fmla="*/ 754 h 5547"/>
              <a:gd name="T36" fmla="*/ 6269 w 6269"/>
              <a:gd name="T37" fmla="*/ 0 h 5547"/>
              <a:gd name="T38" fmla="*/ 6269 w 6269"/>
              <a:gd name="T39" fmla="*/ 596 h 5547"/>
              <a:gd name="T40" fmla="*/ 5302 w 6269"/>
              <a:gd name="T41" fmla="*/ 2498 h 5547"/>
              <a:gd name="T42" fmla="*/ 5302 w 6269"/>
              <a:gd name="T43" fmla="*/ 3135 h 5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69" h="5547">
                <a:moveTo>
                  <a:pt x="1445" y="3135"/>
                </a:moveTo>
                <a:lnTo>
                  <a:pt x="2412" y="3135"/>
                </a:lnTo>
                <a:lnTo>
                  <a:pt x="2412" y="5547"/>
                </a:lnTo>
                <a:lnTo>
                  <a:pt x="0" y="5547"/>
                </a:lnTo>
                <a:lnTo>
                  <a:pt x="0" y="3454"/>
                </a:lnTo>
                <a:cubicBezTo>
                  <a:pt x="0" y="2626"/>
                  <a:pt x="44" y="2055"/>
                  <a:pt x="132" y="1742"/>
                </a:cubicBezTo>
                <a:cubicBezTo>
                  <a:pt x="219" y="1429"/>
                  <a:pt x="433" y="1099"/>
                  <a:pt x="771" y="754"/>
                </a:cubicBezTo>
                <a:cubicBezTo>
                  <a:pt x="1227" y="291"/>
                  <a:pt x="1774" y="40"/>
                  <a:pt x="2412" y="0"/>
                </a:cubicBezTo>
                <a:lnTo>
                  <a:pt x="2412" y="596"/>
                </a:lnTo>
                <a:cubicBezTo>
                  <a:pt x="1767" y="648"/>
                  <a:pt x="1445" y="1282"/>
                  <a:pt x="1445" y="2498"/>
                </a:cubicBezTo>
                <a:lnTo>
                  <a:pt x="1445" y="3135"/>
                </a:lnTo>
                <a:close/>
                <a:moveTo>
                  <a:pt x="5302" y="3135"/>
                </a:moveTo>
                <a:lnTo>
                  <a:pt x="6269" y="3135"/>
                </a:lnTo>
                <a:lnTo>
                  <a:pt x="6269" y="5547"/>
                </a:lnTo>
                <a:lnTo>
                  <a:pt x="3857" y="5547"/>
                </a:lnTo>
                <a:lnTo>
                  <a:pt x="3857" y="3454"/>
                </a:lnTo>
                <a:cubicBezTo>
                  <a:pt x="3857" y="2619"/>
                  <a:pt x="3901" y="2048"/>
                  <a:pt x="3989" y="1742"/>
                </a:cubicBezTo>
                <a:cubicBezTo>
                  <a:pt x="4077" y="1435"/>
                  <a:pt x="4290" y="1106"/>
                  <a:pt x="4629" y="754"/>
                </a:cubicBezTo>
                <a:cubicBezTo>
                  <a:pt x="5084" y="291"/>
                  <a:pt x="5631" y="40"/>
                  <a:pt x="6269" y="0"/>
                </a:cubicBezTo>
                <a:lnTo>
                  <a:pt x="6269" y="596"/>
                </a:lnTo>
                <a:cubicBezTo>
                  <a:pt x="5625" y="648"/>
                  <a:pt x="5302" y="1282"/>
                  <a:pt x="5302" y="2498"/>
                </a:cubicBezTo>
                <a:lnTo>
                  <a:pt x="5302" y="3135"/>
                </a:lnTo>
                <a:close/>
              </a:path>
            </a:pathLst>
          </a:custGeom>
          <a:solidFill>
            <a:srgbClr val="B1181E"/>
          </a:solidFill>
          <a:ln w="0">
            <a:noFill/>
            <a:prstDash val="solid"/>
            <a:round/>
            <a:headEnd/>
            <a:tailEnd/>
          </a:ln>
        </p:spPr>
        <p:txBody>
          <a:bodyPr vert="horz" wrap="square" lIns="68580" tIns="34290" rIns="68580" bIns="34290" numCol="1" anchor="t" anchorCtr="0" compatLnSpc="1">
            <a:prstTxWarp prst="textNoShape">
              <a:avLst/>
            </a:prstTxWarp>
          </a:bodyPr>
          <a:lstStyle/>
          <a:p>
            <a:endParaRPr sz="1013">
              <a:latin typeface="Corbel"/>
            </a:endParaRPr>
          </a:p>
        </p:txBody>
      </p:sp>
      <p:sp>
        <p:nvSpPr>
          <p:cNvPr id="8" name="Text Placeholder 7"/>
          <p:cNvSpPr>
            <a:spLocks noGrp="1"/>
          </p:cNvSpPr>
          <p:nvPr>
            <p:ph type="body" sz="quarter" idx="13" hasCustomPrompt="1"/>
          </p:nvPr>
        </p:nvSpPr>
        <p:spPr>
          <a:xfrm>
            <a:off x="3657361" y="1080459"/>
            <a:ext cx="4572239" cy="2004452"/>
          </a:xfrm>
        </p:spPr>
        <p:txBody>
          <a:bodyPr>
            <a:noAutofit/>
          </a:bodyPr>
          <a:lstStyle>
            <a:lvl1pPr marL="0" indent="0">
              <a:lnSpc>
                <a:spcPct val="110000"/>
              </a:lnSpc>
              <a:spcBef>
                <a:spcPts val="0"/>
              </a:spcBef>
              <a:buNone/>
              <a:defRPr sz="1800" b="1" baseline="0"/>
            </a:lvl1pPr>
            <a:lvl2pPr marL="0" indent="0">
              <a:spcBef>
                <a:spcPts val="0"/>
              </a:spcBef>
              <a:buNone/>
              <a:defRPr sz="2100" b="1"/>
            </a:lvl2pPr>
            <a:lvl3pPr marL="0" indent="0">
              <a:spcBef>
                <a:spcPts val="0"/>
              </a:spcBef>
              <a:buNone/>
              <a:defRPr sz="2100" b="1"/>
            </a:lvl3pPr>
            <a:lvl4pPr marL="0" indent="0">
              <a:spcBef>
                <a:spcPts val="0"/>
              </a:spcBef>
              <a:buNone/>
              <a:defRPr sz="2100" b="1"/>
            </a:lvl4pPr>
            <a:lvl5pPr marL="0" indent="0">
              <a:spcBef>
                <a:spcPts val="0"/>
              </a:spcBef>
              <a:buNone/>
              <a:defRPr sz="2100" b="1"/>
            </a:lvl5pPr>
            <a:lvl6pPr marL="0" indent="0">
              <a:spcBef>
                <a:spcPts val="0"/>
              </a:spcBef>
              <a:buNone/>
              <a:defRPr sz="2100" b="1"/>
            </a:lvl6pPr>
            <a:lvl7pPr marL="0" indent="0">
              <a:spcBef>
                <a:spcPts val="0"/>
              </a:spcBef>
              <a:buNone/>
              <a:defRPr sz="2100" b="1"/>
            </a:lvl7pPr>
            <a:lvl8pPr marL="0" indent="0">
              <a:spcBef>
                <a:spcPts val="0"/>
              </a:spcBef>
              <a:buNone/>
              <a:defRPr sz="2100" b="1"/>
            </a:lvl8pPr>
            <a:lvl9pPr marL="0" indent="0">
              <a:spcBef>
                <a:spcPts val="0"/>
              </a:spcBef>
              <a:buNone/>
              <a:defRPr sz="2100" b="1"/>
            </a:lvl9pPr>
          </a:lstStyle>
          <a:p>
            <a:pPr lvl="0"/>
            <a:r>
              <a:t>This is a sample quote slide. Type a brief quotation inside this textbox. Add a close quote mark at the end of the quotation.”</a:t>
            </a:r>
          </a:p>
        </p:txBody>
      </p:sp>
      <p:sp>
        <p:nvSpPr>
          <p:cNvPr id="9" name="Text Placeholder 7"/>
          <p:cNvSpPr>
            <a:spLocks noGrp="1"/>
          </p:cNvSpPr>
          <p:nvPr>
            <p:ph type="body" sz="quarter" idx="14" hasCustomPrompt="1"/>
          </p:nvPr>
        </p:nvSpPr>
        <p:spPr>
          <a:xfrm>
            <a:off x="901460" y="3200400"/>
            <a:ext cx="2263730" cy="228600"/>
          </a:xfrm>
        </p:spPr>
        <p:txBody>
          <a:bodyPr>
            <a:noAutofit/>
          </a:bodyPr>
          <a:lstStyle>
            <a:lvl1pPr marL="0" indent="0">
              <a:spcBef>
                <a:spcPts val="0"/>
              </a:spcBef>
              <a:buNone/>
              <a:defRPr sz="1500" i="1" baseline="0"/>
            </a:lvl1pPr>
            <a:lvl2pPr marL="0" indent="0">
              <a:spcBef>
                <a:spcPts val="0"/>
              </a:spcBef>
              <a:buNone/>
              <a:defRPr sz="1500"/>
            </a:lvl2pPr>
            <a:lvl3pPr marL="0" indent="0">
              <a:spcBef>
                <a:spcPts val="0"/>
              </a:spcBef>
              <a:buNone/>
              <a:defRPr sz="1500"/>
            </a:lvl3pPr>
            <a:lvl4pPr marL="0" indent="0">
              <a:spcBef>
                <a:spcPts val="0"/>
              </a:spcBef>
              <a:buNone/>
              <a:defRPr sz="1500"/>
            </a:lvl4pPr>
            <a:lvl5pPr marL="0" indent="0">
              <a:spcBef>
                <a:spcPts val="0"/>
              </a:spcBef>
              <a:buNone/>
              <a:defRPr sz="1500"/>
            </a:lvl5pPr>
            <a:lvl6pPr marL="0" indent="0">
              <a:spcBef>
                <a:spcPts val="0"/>
              </a:spcBef>
              <a:buNone/>
              <a:defRPr sz="1500"/>
            </a:lvl6pPr>
            <a:lvl7pPr marL="0" indent="0">
              <a:spcBef>
                <a:spcPts val="0"/>
              </a:spcBef>
              <a:buNone/>
              <a:defRPr sz="1500"/>
            </a:lvl7pPr>
            <a:lvl8pPr marL="0" indent="0">
              <a:spcBef>
                <a:spcPts val="0"/>
              </a:spcBef>
              <a:buNone/>
              <a:defRPr sz="1500"/>
            </a:lvl8pPr>
            <a:lvl9pPr marL="0" indent="0">
              <a:spcBef>
                <a:spcPts val="0"/>
              </a:spcBef>
              <a:buNone/>
              <a:defRPr sz="1500"/>
            </a:lvl9pPr>
          </a:lstStyle>
          <a:p>
            <a:pPr lvl="0"/>
            <a:r>
              <a:t>Name of Person Quoted</a:t>
            </a:r>
          </a:p>
        </p:txBody>
      </p:sp>
      <p:sp>
        <p:nvSpPr>
          <p:cNvPr id="10" name="Text Placeholder 7"/>
          <p:cNvSpPr>
            <a:spLocks noGrp="1"/>
          </p:cNvSpPr>
          <p:nvPr>
            <p:ph type="body" sz="quarter" idx="15" hasCustomPrompt="1"/>
          </p:nvPr>
        </p:nvSpPr>
        <p:spPr>
          <a:xfrm>
            <a:off x="901460" y="3429000"/>
            <a:ext cx="2263730" cy="558561"/>
          </a:xfrm>
        </p:spPr>
        <p:txBody>
          <a:bodyPr>
            <a:noAutofit/>
          </a:bodyPr>
          <a:lstStyle>
            <a:lvl1pPr marL="0" indent="0">
              <a:spcBef>
                <a:spcPts val="0"/>
              </a:spcBef>
              <a:buNone/>
              <a:defRPr sz="1500" i="1">
                <a:solidFill>
                  <a:schemeClr val="accent1"/>
                </a:solidFill>
              </a:defRPr>
            </a:lvl1pPr>
            <a:lvl2pPr marL="0" indent="0">
              <a:spcBef>
                <a:spcPts val="0"/>
              </a:spcBef>
              <a:buNone/>
              <a:defRPr sz="1500" i="1">
                <a:solidFill>
                  <a:schemeClr val="accent1"/>
                </a:solidFill>
              </a:defRPr>
            </a:lvl2pPr>
            <a:lvl3pPr marL="0" indent="0">
              <a:spcBef>
                <a:spcPts val="0"/>
              </a:spcBef>
              <a:buNone/>
              <a:defRPr sz="1500" i="1">
                <a:solidFill>
                  <a:schemeClr val="accent1"/>
                </a:solidFill>
              </a:defRPr>
            </a:lvl3pPr>
            <a:lvl4pPr marL="0" indent="0">
              <a:spcBef>
                <a:spcPts val="0"/>
              </a:spcBef>
              <a:buNone/>
              <a:defRPr sz="1500" i="1">
                <a:solidFill>
                  <a:schemeClr val="accent1"/>
                </a:solidFill>
              </a:defRPr>
            </a:lvl4pPr>
            <a:lvl5pPr marL="0" indent="0">
              <a:spcBef>
                <a:spcPts val="0"/>
              </a:spcBef>
              <a:buNone/>
              <a:defRPr sz="1500" i="1">
                <a:solidFill>
                  <a:schemeClr val="accent1"/>
                </a:solidFill>
              </a:defRPr>
            </a:lvl5pPr>
            <a:lvl6pPr marL="0" indent="0">
              <a:spcBef>
                <a:spcPts val="0"/>
              </a:spcBef>
              <a:buNone/>
              <a:defRPr sz="1500" i="1">
                <a:solidFill>
                  <a:schemeClr val="accent1"/>
                </a:solidFill>
              </a:defRPr>
            </a:lvl6pPr>
            <a:lvl7pPr marL="0" indent="0">
              <a:spcBef>
                <a:spcPts val="0"/>
              </a:spcBef>
              <a:buNone/>
              <a:defRPr sz="1500" i="1">
                <a:solidFill>
                  <a:schemeClr val="accent1"/>
                </a:solidFill>
              </a:defRPr>
            </a:lvl7pPr>
            <a:lvl8pPr marL="0" indent="0">
              <a:spcBef>
                <a:spcPts val="0"/>
              </a:spcBef>
              <a:buNone/>
              <a:defRPr sz="1500" i="1">
                <a:solidFill>
                  <a:schemeClr val="accent1"/>
                </a:solidFill>
              </a:defRPr>
            </a:lvl8pPr>
            <a:lvl9pPr marL="0" indent="0">
              <a:spcBef>
                <a:spcPts val="0"/>
              </a:spcBef>
              <a:buNone/>
              <a:defRPr sz="1500" i="1">
                <a:solidFill>
                  <a:schemeClr val="accent1"/>
                </a:solidFill>
              </a:defRPr>
            </a:lvl9pPr>
          </a:lstStyle>
          <a:p>
            <a:pPr lvl="0"/>
            <a:r>
              <a:t>Title, Company Name</a:t>
            </a:r>
          </a:p>
        </p:txBody>
      </p:sp>
      <p:sp>
        <p:nvSpPr>
          <p:cNvPr id="2" name="Date Placeholder 1"/>
          <p:cNvSpPr>
            <a:spLocks noGrp="1"/>
          </p:cNvSpPr>
          <p:nvPr>
            <p:ph type="dt" sz="half" idx="17"/>
          </p:nvPr>
        </p:nvSpPr>
        <p:spPr/>
        <p:txBody>
          <a:bodyPr/>
          <a:lstStyle/>
          <a:p>
            <a:r>
              <a:rPr lang="en-US"/>
              <a:t>Date</a:t>
            </a:r>
          </a:p>
        </p:txBody>
      </p:sp>
      <p:sp>
        <p:nvSpPr>
          <p:cNvPr id="6" name="Footer Placeholder 5"/>
          <p:cNvSpPr>
            <a:spLocks noGrp="1"/>
          </p:cNvSpPr>
          <p:nvPr>
            <p:ph type="ftr" sz="quarter" idx="18"/>
          </p:nvPr>
        </p:nvSpPr>
        <p:spPr/>
        <p:txBody>
          <a:bodyPr/>
          <a:lstStyle/>
          <a:p>
            <a:r>
              <a:rPr lang="en-US">
                <a:latin typeface="Corbel"/>
              </a:rPr>
              <a:t>Copyright © </a:t>
            </a:r>
            <a:r>
              <a:rPr lang="is-IS">
                <a:latin typeface="Corbel"/>
              </a:rPr>
              <a:t>2018</a:t>
            </a:r>
            <a:r>
              <a:rPr lang="en-US">
                <a:latin typeface="Corbel"/>
              </a:rPr>
              <a:t> Veritas Technologies</a:t>
            </a:r>
          </a:p>
        </p:txBody>
      </p:sp>
      <p:sp>
        <p:nvSpPr>
          <p:cNvPr id="12" name="Slide Number Placeholder 11"/>
          <p:cNvSpPr>
            <a:spLocks noGrp="1"/>
          </p:cNvSpPr>
          <p:nvPr>
            <p:ph type="sldNum" sz="quarter" idx="19"/>
          </p:nvPr>
        </p:nvSpPr>
        <p:spPr/>
        <p:txBody>
          <a:bodyPr/>
          <a:lstStyle/>
          <a:p>
            <a:pPr algn="l"/>
            <a:fld id="{C1960183-D323-4677-9D78-78D1D39B0029}" type="slidenum">
              <a:rPr lang="en-US" smtClean="0"/>
              <a:pPr algn="l"/>
              <a:t>‹#›</a:t>
            </a:fld>
            <a:endParaRPr lang="en-US"/>
          </a:p>
        </p:txBody>
      </p:sp>
    </p:spTree>
    <p:extLst>
      <p:ext uri="{BB962C8B-B14F-4D97-AF65-F5344CB8AC3E}">
        <p14:creationId xmlns:p14="http://schemas.microsoft.com/office/powerpoint/2010/main" val="162595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with Name and title">
    <p:spTree>
      <p:nvGrpSpPr>
        <p:cNvPr id="1" name=""/>
        <p:cNvGrpSpPr/>
        <p:nvPr/>
      </p:nvGrpSpPr>
      <p:grpSpPr>
        <a:xfrm>
          <a:off x="0" y="0"/>
          <a:ext cx="0" cy="0"/>
          <a:chOff x="0" y="0"/>
          <a:chExt cx="0" cy="0"/>
        </a:xfrm>
      </p:grpSpPr>
      <p:grpSp>
        <p:nvGrpSpPr>
          <p:cNvPr id="46" name="Group 45"/>
          <p:cNvGrpSpPr/>
          <p:nvPr userDrawn="1"/>
        </p:nvGrpSpPr>
        <p:grpSpPr>
          <a:xfrm>
            <a:off x="1" y="0"/>
            <a:ext cx="8139506" cy="5143500"/>
            <a:chOff x="1215514" y="0"/>
            <a:chExt cx="10849849" cy="6858000"/>
          </a:xfrm>
        </p:grpSpPr>
        <p:pic>
          <p:nvPicPr>
            <p:cNvPr id="47" name="Picture 46" descr="red-RGB-hor-lores.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215514" y="0"/>
              <a:ext cx="3554436" cy="6858000"/>
            </a:xfrm>
            <a:prstGeom prst="rect">
              <a:avLst/>
            </a:prstGeom>
          </p:spPr>
        </p:pic>
        <p:cxnSp>
          <p:nvCxnSpPr>
            <p:cNvPr id="48" name="Straight Connector 47"/>
            <p:cNvCxnSpPr/>
            <p:nvPr userDrawn="1"/>
          </p:nvCxnSpPr>
          <p:spPr bwMode="auto">
            <a:xfrm>
              <a:off x="4727229" y="3574878"/>
              <a:ext cx="7338134" cy="0"/>
            </a:xfrm>
            <a:prstGeom prst="line">
              <a:avLst/>
            </a:prstGeom>
            <a:solidFill>
              <a:schemeClr val="accent1"/>
            </a:solidFill>
            <a:ln w="12700" cap="flat" cmpd="sng" algn="ctr">
              <a:solidFill>
                <a:srgbClr val="B1181E"/>
              </a:solidFill>
              <a:prstDash val="solid"/>
              <a:miter lim="800000"/>
              <a:headEnd type="none" w="med" len="med"/>
              <a:tailEnd type="none" w="lg" len="lg"/>
            </a:ln>
            <a:effectLst/>
          </p:spPr>
        </p:cxnSp>
      </p:grpSp>
      <p:grpSp>
        <p:nvGrpSpPr>
          <p:cNvPr id="18" name="Group 17"/>
          <p:cNvGrpSpPr/>
          <p:nvPr/>
        </p:nvGrpSpPr>
        <p:grpSpPr>
          <a:xfrm>
            <a:off x="6514690" y="4093649"/>
            <a:ext cx="1624817" cy="612170"/>
            <a:chOff x="8683991" y="5119535"/>
            <a:chExt cx="2165858" cy="816226"/>
          </a:xfrm>
        </p:grpSpPr>
        <p:grpSp>
          <p:nvGrpSpPr>
            <p:cNvPr id="31" name="Group 30"/>
            <p:cNvGrpSpPr/>
            <p:nvPr userDrawn="1"/>
          </p:nvGrpSpPr>
          <p:grpSpPr>
            <a:xfrm>
              <a:off x="8683991" y="5119535"/>
              <a:ext cx="2165858" cy="428625"/>
              <a:chOff x="1219977" y="923925"/>
              <a:chExt cx="2165858" cy="428625"/>
            </a:xfrm>
          </p:grpSpPr>
          <p:sp>
            <p:nvSpPr>
              <p:cNvPr id="33" name="Freeform 5"/>
              <p:cNvSpPr>
                <a:spLocks/>
              </p:cNvSpPr>
              <p:nvPr/>
            </p:nvSpPr>
            <p:spPr bwMode="auto">
              <a:xfrm>
                <a:off x="1931697" y="952348"/>
                <a:ext cx="333690" cy="400202"/>
              </a:xfrm>
              <a:custGeom>
                <a:avLst/>
                <a:gdLst>
                  <a:gd name="T0" fmla="*/ 43 w 248"/>
                  <a:gd name="T1" fmla="*/ 65 h 295"/>
                  <a:gd name="T2" fmla="*/ 64 w 248"/>
                  <a:gd name="T3" fmla="*/ 44 h 295"/>
                  <a:gd name="T4" fmla="*/ 158 w 248"/>
                  <a:gd name="T5" fmla="*/ 44 h 295"/>
                  <a:gd name="T6" fmla="*/ 192 w 248"/>
                  <a:gd name="T7" fmla="*/ 67 h 295"/>
                  <a:gd name="T8" fmla="*/ 171 w 248"/>
                  <a:gd name="T9" fmla="*/ 113 h 295"/>
                  <a:gd name="T10" fmla="*/ 98 w 248"/>
                  <a:gd name="T11" fmla="*/ 140 h 295"/>
                  <a:gd name="T12" fmla="*/ 67 w 248"/>
                  <a:gd name="T13" fmla="*/ 204 h 295"/>
                  <a:gd name="T14" fmla="*/ 94 w 248"/>
                  <a:gd name="T15" fmla="*/ 234 h 295"/>
                  <a:gd name="T16" fmla="*/ 230 w 248"/>
                  <a:gd name="T17" fmla="*/ 295 h 295"/>
                  <a:gd name="T18" fmla="*/ 230 w 248"/>
                  <a:gd name="T19" fmla="*/ 248 h 295"/>
                  <a:gd name="T20" fmla="*/ 111 w 248"/>
                  <a:gd name="T21" fmla="*/ 195 h 295"/>
                  <a:gd name="T22" fmla="*/ 107 w 248"/>
                  <a:gd name="T23" fmla="*/ 190 h 295"/>
                  <a:gd name="T24" fmla="*/ 112 w 248"/>
                  <a:gd name="T25" fmla="*/ 179 h 295"/>
                  <a:gd name="T26" fmla="*/ 186 w 248"/>
                  <a:gd name="T27" fmla="*/ 154 h 295"/>
                  <a:gd name="T28" fmla="*/ 232 w 248"/>
                  <a:gd name="T29" fmla="*/ 51 h 295"/>
                  <a:gd name="T30" fmla="*/ 158 w 248"/>
                  <a:gd name="T31" fmla="*/ 0 h 295"/>
                  <a:gd name="T32" fmla="*/ 64 w 248"/>
                  <a:gd name="T33" fmla="*/ 0 h 295"/>
                  <a:gd name="T34" fmla="*/ 0 w 248"/>
                  <a:gd name="T35" fmla="*/ 65 h 295"/>
                  <a:gd name="T36" fmla="*/ 0 w 248"/>
                  <a:gd name="T37" fmla="*/ 288 h 295"/>
                  <a:gd name="T38" fmla="*/ 43 w 248"/>
                  <a:gd name="T39" fmla="*/ 288 h 295"/>
                  <a:gd name="T40" fmla="*/ 43 w 248"/>
                  <a:gd name="T41" fmla="*/ 6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95">
                    <a:moveTo>
                      <a:pt x="43" y="65"/>
                    </a:moveTo>
                    <a:cubicBezTo>
                      <a:pt x="43" y="53"/>
                      <a:pt x="52" y="44"/>
                      <a:pt x="64" y="44"/>
                    </a:cubicBezTo>
                    <a:cubicBezTo>
                      <a:pt x="158" y="44"/>
                      <a:pt x="158" y="44"/>
                      <a:pt x="158" y="44"/>
                    </a:cubicBezTo>
                    <a:cubicBezTo>
                      <a:pt x="172" y="44"/>
                      <a:pt x="186" y="52"/>
                      <a:pt x="192" y="67"/>
                    </a:cubicBezTo>
                    <a:cubicBezTo>
                      <a:pt x="199" y="85"/>
                      <a:pt x="189" y="106"/>
                      <a:pt x="171" y="113"/>
                    </a:cubicBezTo>
                    <a:cubicBezTo>
                      <a:pt x="98" y="140"/>
                      <a:pt x="98" y="140"/>
                      <a:pt x="98" y="140"/>
                    </a:cubicBezTo>
                    <a:cubicBezTo>
                      <a:pt x="72" y="149"/>
                      <a:pt x="58" y="178"/>
                      <a:pt x="67" y="204"/>
                    </a:cubicBezTo>
                    <a:cubicBezTo>
                      <a:pt x="72" y="218"/>
                      <a:pt x="82" y="228"/>
                      <a:pt x="94" y="234"/>
                    </a:cubicBezTo>
                    <a:cubicBezTo>
                      <a:pt x="230" y="295"/>
                      <a:pt x="230" y="295"/>
                      <a:pt x="230" y="295"/>
                    </a:cubicBezTo>
                    <a:cubicBezTo>
                      <a:pt x="230" y="248"/>
                      <a:pt x="230" y="248"/>
                      <a:pt x="230" y="248"/>
                    </a:cubicBezTo>
                    <a:cubicBezTo>
                      <a:pt x="111" y="195"/>
                      <a:pt x="111" y="195"/>
                      <a:pt x="111" y="195"/>
                    </a:cubicBezTo>
                    <a:cubicBezTo>
                      <a:pt x="109" y="195"/>
                      <a:pt x="107" y="193"/>
                      <a:pt x="107" y="190"/>
                    </a:cubicBezTo>
                    <a:cubicBezTo>
                      <a:pt x="105" y="186"/>
                      <a:pt x="107" y="181"/>
                      <a:pt x="112" y="179"/>
                    </a:cubicBezTo>
                    <a:cubicBezTo>
                      <a:pt x="186" y="154"/>
                      <a:pt x="186" y="154"/>
                      <a:pt x="186" y="154"/>
                    </a:cubicBezTo>
                    <a:cubicBezTo>
                      <a:pt x="227" y="138"/>
                      <a:pt x="248" y="92"/>
                      <a:pt x="232" y="51"/>
                    </a:cubicBezTo>
                    <a:cubicBezTo>
                      <a:pt x="220" y="20"/>
                      <a:pt x="190" y="0"/>
                      <a:pt x="158" y="0"/>
                    </a:cubicBezTo>
                    <a:cubicBezTo>
                      <a:pt x="64" y="0"/>
                      <a:pt x="64" y="0"/>
                      <a:pt x="64" y="0"/>
                    </a:cubicBezTo>
                    <a:cubicBezTo>
                      <a:pt x="29" y="0"/>
                      <a:pt x="0" y="29"/>
                      <a:pt x="0" y="65"/>
                    </a:cubicBezTo>
                    <a:cubicBezTo>
                      <a:pt x="0" y="288"/>
                      <a:pt x="0" y="288"/>
                      <a:pt x="0" y="288"/>
                    </a:cubicBezTo>
                    <a:cubicBezTo>
                      <a:pt x="43" y="288"/>
                      <a:pt x="43" y="288"/>
                      <a:pt x="43" y="288"/>
                    </a:cubicBezTo>
                    <a:lnTo>
                      <a:pt x="43" y="65"/>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4" name="Rectangle 6"/>
              <p:cNvSpPr>
                <a:spLocks noChangeArrowheads="1"/>
              </p:cNvSpPr>
              <p:nvPr/>
            </p:nvSpPr>
            <p:spPr bwMode="auto">
              <a:xfrm>
                <a:off x="2309728" y="952348"/>
                <a:ext cx="57415" cy="390538"/>
              </a:xfrm>
              <a:prstGeom prst="rect">
                <a:avLst/>
              </a:pr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5" name="Freeform 7"/>
              <p:cNvSpPr>
                <a:spLocks/>
              </p:cNvSpPr>
              <p:nvPr/>
            </p:nvSpPr>
            <p:spPr bwMode="auto">
              <a:xfrm>
                <a:off x="1219977" y="952348"/>
                <a:ext cx="348470" cy="390538"/>
              </a:xfrm>
              <a:custGeom>
                <a:avLst/>
                <a:gdLst>
                  <a:gd name="T0" fmla="*/ 214 w 259"/>
                  <a:gd name="T1" fmla="*/ 0 h 288"/>
                  <a:gd name="T2" fmla="*/ 137 w 259"/>
                  <a:gd name="T3" fmla="*/ 240 h 288"/>
                  <a:gd name="T4" fmla="*/ 130 w 259"/>
                  <a:gd name="T5" fmla="*/ 245 h 288"/>
                  <a:gd name="T6" fmla="*/ 123 w 259"/>
                  <a:gd name="T7" fmla="*/ 240 h 288"/>
                  <a:gd name="T8" fmla="*/ 45 w 259"/>
                  <a:gd name="T9" fmla="*/ 0 h 288"/>
                  <a:gd name="T10" fmla="*/ 0 w 259"/>
                  <a:gd name="T11" fmla="*/ 0 h 288"/>
                  <a:gd name="T12" fmla="*/ 82 w 259"/>
                  <a:gd name="T13" fmla="*/ 254 h 288"/>
                  <a:gd name="T14" fmla="*/ 130 w 259"/>
                  <a:gd name="T15" fmla="*/ 288 h 288"/>
                  <a:gd name="T16" fmla="*/ 178 w 259"/>
                  <a:gd name="T17" fmla="*/ 254 h 288"/>
                  <a:gd name="T18" fmla="*/ 259 w 259"/>
                  <a:gd name="T19" fmla="*/ 0 h 288"/>
                  <a:gd name="T20" fmla="*/ 214 w 25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288">
                    <a:moveTo>
                      <a:pt x="214" y="0"/>
                    </a:moveTo>
                    <a:cubicBezTo>
                      <a:pt x="137" y="240"/>
                      <a:pt x="137" y="240"/>
                      <a:pt x="137" y="240"/>
                    </a:cubicBezTo>
                    <a:cubicBezTo>
                      <a:pt x="136" y="243"/>
                      <a:pt x="133" y="245"/>
                      <a:pt x="130" y="245"/>
                    </a:cubicBezTo>
                    <a:cubicBezTo>
                      <a:pt x="127" y="245"/>
                      <a:pt x="124" y="243"/>
                      <a:pt x="123" y="240"/>
                    </a:cubicBezTo>
                    <a:cubicBezTo>
                      <a:pt x="45" y="0"/>
                      <a:pt x="45" y="0"/>
                      <a:pt x="45" y="0"/>
                    </a:cubicBezTo>
                    <a:cubicBezTo>
                      <a:pt x="0" y="0"/>
                      <a:pt x="0" y="0"/>
                      <a:pt x="0" y="0"/>
                    </a:cubicBezTo>
                    <a:cubicBezTo>
                      <a:pt x="82" y="254"/>
                      <a:pt x="82" y="254"/>
                      <a:pt x="82" y="254"/>
                    </a:cubicBezTo>
                    <a:cubicBezTo>
                      <a:pt x="89" y="275"/>
                      <a:pt x="108" y="288"/>
                      <a:pt x="130" y="288"/>
                    </a:cubicBezTo>
                    <a:cubicBezTo>
                      <a:pt x="151" y="288"/>
                      <a:pt x="171" y="275"/>
                      <a:pt x="178" y="254"/>
                    </a:cubicBezTo>
                    <a:cubicBezTo>
                      <a:pt x="259" y="0"/>
                      <a:pt x="259" y="0"/>
                      <a:pt x="259" y="0"/>
                    </a:cubicBezTo>
                    <a:lnTo>
                      <a:pt x="214" y="0"/>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6" name="Freeform 8"/>
              <p:cNvSpPr>
                <a:spLocks/>
              </p:cNvSpPr>
              <p:nvPr/>
            </p:nvSpPr>
            <p:spPr bwMode="auto">
              <a:xfrm>
                <a:off x="2655355" y="952348"/>
                <a:ext cx="348470" cy="390538"/>
              </a:xfrm>
              <a:custGeom>
                <a:avLst/>
                <a:gdLst>
                  <a:gd name="T0" fmla="*/ 46 w 259"/>
                  <a:gd name="T1" fmla="*/ 288 h 288"/>
                  <a:gd name="T2" fmla="*/ 123 w 259"/>
                  <a:gd name="T3" fmla="*/ 49 h 288"/>
                  <a:gd name="T4" fmla="*/ 130 w 259"/>
                  <a:gd name="T5" fmla="*/ 44 h 288"/>
                  <a:gd name="T6" fmla="*/ 137 w 259"/>
                  <a:gd name="T7" fmla="*/ 49 h 288"/>
                  <a:gd name="T8" fmla="*/ 214 w 259"/>
                  <a:gd name="T9" fmla="*/ 288 h 288"/>
                  <a:gd name="T10" fmla="*/ 259 w 259"/>
                  <a:gd name="T11" fmla="*/ 288 h 288"/>
                  <a:gd name="T12" fmla="*/ 178 w 259"/>
                  <a:gd name="T13" fmla="*/ 35 h 288"/>
                  <a:gd name="T14" fmla="*/ 130 w 259"/>
                  <a:gd name="T15" fmla="*/ 0 h 288"/>
                  <a:gd name="T16" fmla="*/ 82 w 259"/>
                  <a:gd name="T17" fmla="*/ 35 h 288"/>
                  <a:gd name="T18" fmla="*/ 0 w 259"/>
                  <a:gd name="T19" fmla="*/ 288 h 288"/>
                  <a:gd name="T20" fmla="*/ 46 w 259"/>
                  <a:gd name="T21"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288">
                    <a:moveTo>
                      <a:pt x="46" y="288"/>
                    </a:moveTo>
                    <a:cubicBezTo>
                      <a:pt x="123" y="49"/>
                      <a:pt x="123" y="49"/>
                      <a:pt x="123" y="49"/>
                    </a:cubicBezTo>
                    <a:cubicBezTo>
                      <a:pt x="124" y="46"/>
                      <a:pt x="127" y="44"/>
                      <a:pt x="130" y="44"/>
                    </a:cubicBezTo>
                    <a:cubicBezTo>
                      <a:pt x="133" y="44"/>
                      <a:pt x="136" y="45"/>
                      <a:pt x="137" y="49"/>
                    </a:cubicBezTo>
                    <a:cubicBezTo>
                      <a:pt x="214" y="288"/>
                      <a:pt x="214" y="288"/>
                      <a:pt x="214" y="288"/>
                    </a:cubicBezTo>
                    <a:cubicBezTo>
                      <a:pt x="259" y="288"/>
                      <a:pt x="259" y="288"/>
                      <a:pt x="259" y="288"/>
                    </a:cubicBezTo>
                    <a:cubicBezTo>
                      <a:pt x="178" y="35"/>
                      <a:pt x="178" y="35"/>
                      <a:pt x="178" y="35"/>
                    </a:cubicBezTo>
                    <a:cubicBezTo>
                      <a:pt x="171" y="14"/>
                      <a:pt x="151" y="0"/>
                      <a:pt x="130" y="0"/>
                    </a:cubicBezTo>
                    <a:cubicBezTo>
                      <a:pt x="108" y="0"/>
                      <a:pt x="89" y="14"/>
                      <a:pt x="82" y="35"/>
                    </a:cubicBezTo>
                    <a:cubicBezTo>
                      <a:pt x="0" y="288"/>
                      <a:pt x="0" y="288"/>
                      <a:pt x="0" y="288"/>
                    </a:cubicBezTo>
                    <a:lnTo>
                      <a:pt x="46" y="28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7" name="Freeform 9"/>
              <p:cNvSpPr>
                <a:spLocks/>
              </p:cNvSpPr>
              <p:nvPr/>
            </p:nvSpPr>
            <p:spPr bwMode="auto">
              <a:xfrm>
                <a:off x="1591186" y="952348"/>
                <a:ext cx="279686" cy="390538"/>
              </a:xfrm>
              <a:custGeom>
                <a:avLst/>
                <a:gdLst>
                  <a:gd name="T0" fmla="*/ 72 w 208"/>
                  <a:gd name="T1" fmla="*/ 44 h 288"/>
                  <a:gd name="T2" fmla="*/ 208 w 208"/>
                  <a:gd name="T3" fmla="*/ 44 h 288"/>
                  <a:gd name="T4" fmla="*/ 208 w 208"/>
                  <a:gd name="T5" fmla="*/ 0 h 288"/>
                  <a:gd name="T6" fmla="*/ 72 w 208"/>
                  <a:gd name="T7" fmla="*/ 0 h 288"/>
                  <a:gd name="T8" fmla="*/ 0 w 208"/>
                  <a:gd name="T9" fmla="*/ 72 h 288"/>
                  <a:gd name="T10" fmla="*/ 0 w 208"/>
                  <a:gd name="T11" fmla="*/ 216 h 288"/>
                  <a:gd name="T12" fmla="*/ 72 w 208"/>
                  <a:gd name="T13" fmla="*/ 288 h 288"/>
                  <a:gd name="T14" fmla="*/ 208 w 208"/>
                  <a:gd name="T15" fmla="*/ 288 h 288"/>
                  <a:gd name="T16" fmla="*/ 208 w 208"/>
                  <a:gd name="T17" fmla="*/ 245 h 288"/>
                  <a:gd name="T18" fmla="*/ 72 w 208"/>
                  <a:gd name="T19" fmla="*/ 245 h 288"/>
                  <a:gd name="T20" fmla="*/ 43 w 208"/>
                  <a:gd name="T21" fmla="*/ 216 h 288"/>
                  <a:gd name="T22" fmla="*/ 43 w 208"/>
                  <a:gd name="T23" fmla="*/ 166 h 288"/>
                  <a:gd name="T24" fmla="*/ 180 w 208"/>
                  <a:gd name="T25" fmla="*/ 166 h 288"/>
                  <a:gd name="T26" fmla="*/ 180 w 208"/>
                  <a:gd name="T27" fmla="*/ 123 h 288"/>
                  <a:gd name="T28" fmla="*/ 43 w 208"/>
                  <a:gd name="T29" fmla="*/ 123 h 288"/>
                  <a:gd name="T30" fmla="*/ 43 w 208"/>
                  <a:gd name="T31" fmla="*/ 72 h 288"/>
                  <a:gd name="T32" fmla="*/ 72 w 208"/>
                  <a:gd name="T33" fmla="*/ 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288">
                    <a:moveTo>
                      <a:pt x="72" y="44"/>
                    </a:moveTo>
                    <a:cubicBezTo>
                      <a:pt x="208" y="44"/>
                      <a:pt x="208" y="44"/>
                      <a:pt x="208" y="44"/>
                    </a:cubicBezTo>
                    <a:cubicBezTo>
                      <a:pt x="208" y="0"/>
                      <a:pt x="208" y="0"/>
                      <a:pt x="208" y="0"/>
                    </a:cubicBezTo>
                    <a:cubicBezTo>
                      <a:pt x="72" y="0"/>
                      <a:pt x="72" y="0"/>
                      <a:pt x="72" y="0"/>
                    </a:cubicBezTo>
                    <a:cubicBezTo>
                      <a:pt x="32" y="0"/>
                      <a:pt x="0" y="33"/>
                      <a:pt x="0" y="72"/>
                    </a:cubicBezTo>
                    <a:cubicBezTo>
                      <a:pt x="0" y="216"/>
                      <a:pt x="0" y="216"/>
                      <a:pt x="0" y="216"/>
                    </a:cubicBezTo>
                    <a:cubicBezTo>
                      <a:pt x="0" y="256"/>
                      <a:pt x="32" y="288"/>
                      <a:pt x="72" y="288"/>
                    </a:cubicBezTo>
                    <a:cubicBezTo>
                      <a:pt x="208" y="288"/>
                      <a:pt x="208" y="288"/>
                      <a:pt x="208" y="288"/>
                    </a:cubicBezTo>
                    <a:cubicBezTo>
                      <a:pt x="208" y="245"/>
                      <a:pt x="208" y="245"/>
                      <a:pt x="208" y="245"/>
                    </a:cubicBezTo>
                    <a:cubicBezTo>
                      <a:pt x="72" y="245"/>
                      <a:pt x="72" y="245"/>
                      <a:pt x="72" y="245"/>
                    </a:cubicBezTo>
                    <a:cubicBezTo>
                      <a:pt x="56" y="245"/>
                      <a:pt x="43" y="232"/>
                      <a:pt x="43" y="216"/>
                    </a:cubicBezTo>
                    <a:cubicBezTo>
                      <a:pt x="43" y="166"/>
                      <a:pt x="43" y="166"/>
                      <a:pt x="43" y="166"/>
                    </a:cubicBezTo>
                    <a:cubicBezTo>
                      <a:pt x="180" y="166"/>
                      <a:pt x="180" y="166"/>
                      <a:pt x="180" y="166"/>
                    </a:cubicBezTo>
                    <a:cubicBezTo>
                      <a:pt x="180" y="123"/>
                      <a:pt x="180" y="123"/>
                      <a:pt x="180" y="123"/>
                    </a:cubicBezTo>
                    <a:cubicBezTo>
                      <a:pt x="43" y="123"/>
                      <a:pt x="43" y="123"/>
                      <a:pt x="43" y="123"/>
                    </a:cubicBezTo>
                    <a:cubicBezTo>
                      <a:pt x="43" y="72"/>
                      <a:pt x="43" y="72"/>
                      <a:pt x="43" y="72"/>
                    </a:cubicBezTo>
                    <a:cubicBezTo>
                      <a:pt x="43" y="56"/>
                      <a:pt x="56" y="44"/>
                      <a:pt x="72" y="44"/>
                    </a:cubicBez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8" name="Freeform 10"/>
              <p:cNvSpPr>
                <a:spLocks/>
              </p:cNvSpPr>
              <p:nvPr/>
            </p:nvSpPr>
            <p:spPr bwMode="auto">
              <a:xfrm>
                <a:off x="2416031" y="952348"/>
                <a:ext cx="282528" cy="390538"/>
              </a:xfrm>
              <a:custGeom>
                <a:avLst/>
                <a:gdLst>
                  <a:gd name="T0" fmla="*/ 497 w 497"/>
                  <a:gd name="T1" fmla="*/ 0 h 687"/>
                  <a:gd name="T2" fmla="*/ 0 w 497"/>
                  <a:gd name="T3" fmla="*/ 0 h 687"/>
                  <a:gd name="T4" fmla="*/ 0 w 497"/>
                  <a:gd name="T5" fmla="*/ 105 h 687"/>
                  <a:gd name="T6" fmla="*/ 198 w 497"/>
                  <a:gd name="T7" fmla="*/ 105 h 687"/>
                  <a:gd name="T8" fmla="*/ 198 w 497"/>
                  <a:gd name="T9" fmla="*/ 687 h 687"/>
                  <a:gd name="T10" fmla="*/ 300 w 497"/>
                  <a:gd name="T11" fmla="*/ 687 h 687"/>
                  <a:gd name="T12" fmla="*/ 300 w 497"/>
                  <a:gd name="T13" fmla="*/ 105 h 687"/>
                  <a:gd name="T14" fmla="*/ 497 w 497"/>
                  <a:gd name="T15" fmla="*/ 105 h 687"/>
                  <a:gd name="T16" fmla="*/ 497 w 497"/>
                  <a:gd name="T17"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 h="687">
                    <a:moveTo>
                      <a:pt x="497" y="0"/>
                    </a:moveTo>
                    <a:lnTo>
                      <a:pt x="0" y="0"/>
                    </a:lnTo>
                    <a:lnTo>
                      <a:pt x="0" y="105"/>
                    </a:lnTo>
                    <a:lnTo>
                      <a:pt x="198" y="105"/>
                    </a:lnTo>
                    <a:lnTo>
                      <a:pt x="198" y="687"/>
                    </a:lnTo>
                    <a:lnTo>
                      <a:pt x="300" y="687"/>
                    </a:lnTo>
                    <a:lnTo>
                      <a:pt x="300" y="105"/>
                    </a:lnTo>
                    <a:lnTo>
                      <a:pt x="497" y="105"/>
                    </a:lnTo>
                    <a:lnTo>
                      <a:pt x="497" y="0"/>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9" name="Freeform 11"/>
              <p:cNvSpPr>
                <a:spLocks/>
              </p:cNvSpPr>
              <p:nvPr/>
            </p:nvSpPr>
            <p:spPr bwMode="auto">
              <a:xfrm>
                <a:off x="3011784" y="952348"/>
                <a:ext cx="320047" cy="390538"/>
              </a:xfrm>
              <a:custGeom>
                <a:avLst/>
                <a:gdLst>
                  <a:gd name="T0" fmla="*/ 155 w 238"/>
                  <a:gd name="T1" fmla="*/ 288 h 288"/>
                  <a:gd name="T2" fmla="*/ 238 w 238"/>
                  <a:gd name="T3" fmla="*/ 206 h 288"/>
                  <a:gd name="T4" fmla="*/ 155 w 238"/>
                  <a:gd name="T5" fmla="*/ 123 h 288"/>
                  <a:gd name="T6" fmla="*/ 83 w 238"/>
                  <a:gd name="T7" fmla="*/ 123 h 288"/>
                  <a:gd name="T8" fmla="*/ 43 w 238"/>
                  <a:gd name="T9" fmla="*/ 83 h 288"/>
                  <a:gd name="T10" fmla="*/ 83 w 238"/>
                  <a:gd name="T11" fmla="*/ 44 h 288"/>
                  <a:gd name="T12" fmla="*/ 223 w 238"/>
                  <a:gd name="T13" fmla="*/ 44 h 288"/>
                  <a:gd name="T14" fmla="*/ 223 w 238"/>
                  <a:gd name="T15" fmla="*/ 0 h 288"/>
                  <a:gd name="T16" fmla="*/ 83 w 238"/>
                  <a:gd name="T17" fmla="*/ 0 h 288"/>
                  <a:gd name="T18" fmla="*/ 0 w 238"/>
                  <a:gd name="T19" fmla="*/ 83 h 288"/>
                  <a:gd name="T20" fmla="*/ 83 w 238"/>
                  <a:gd name="T21" fmla="*/ 166 h 288"/>
                  <a:gd name="T22" fmla="*/ 155 w 238"/>
                  <a:gd name="T23" fmla="*/ 166 h 288"/>
                  <a:gd name="T24" fmla="*/ 194 w 238"/>
                  <a:gd name="T25" fmla="*/ 206 h 288"/>
                  <a:gd name="T26" fmla="*/ 155 w 238"/>
                  <a:gd name="T27" fmla="*/ 245 h 288"/>
                  <a:gd name="T28" fmla="*/ 14 w 238"/>
                  <a:gd name="T29" fmla="*/ 245 h 288"/>
                  <a:gd name="T30" fmla="*/ 14 w 238"/>
                  <a:gd name="T31" fmla="*/ 288 h 288"/>
                  <a:gd name="T32" fmla="*/ 155 w 238"/>
                  <a:gd name="T33"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8" h="288">
                    <a:moveTo>
                      <a:pt x="155" y="288"/>
                    </a:moveTo>
                    <a:cubicBezTo>
                      <a:pt x="201" y="288"/>
                      <a:pt x="238" y="251"/>
                      <a:pt x="238" y="206"/>
                    </a:cubicBezTo>
                    <a:cubicBezTo>
                      <a:pt x="238" y="160"/>
                      <a:pt x="201" y="123"/>
                      <a:pt x="155" y="123"/>
                    </a:cubicBezTo>
                    <a:cubicBezTo>
                      <a:pt x="83" y="123"/>
                      <a:pt x="83" y="123"/>
                      <a:pt x="83" y="123"/>
                    </a:cubicBezTo>
                    <a:cubicBezTo>
                      <a:pt x="61" y="123"/>
                      <a:pt x="43" y="105"/>
                      <a:pt x="43" y="83"/>
                    </a:cubicBezTo>
                    <a:cubicBezTo>
                      <a:pt x="43" y="61"/>
                      <a:pt x="61" y="44"/>
                      <a:pt x="83" y="44"/>
                    </a:cubicBezTo>
                    <a:cubicBezTo>
                      <a:pt x="223" y="44"/>
                      <a:pt x="223" y="44"/>
                      <a:pt x="223" y="44"/>
                    </a:cubicBezTo>
                    <a:cubicBezTo>
                      <a:pt x="223" y="0"/>
                      <a:pt x="223" y="0"/>
                      <a:pt x="223" y="0"/>
                    </a:cubicBezTo>
                    <a:cubicBezTo>
                      <a:pt x="83" y="0"/>
                      <a:pt x="83" y="0"/>
                      <a:pt x="83" y="0"/>
                    </a:cubicBezTo>
                    <a:cubicBezTo>
                      <a:pt x="37" y="0"/>
                      <a:pt x="0" y="37"/>
                      <a:pt x="0" y="83"/>
                    </a:cubicBezTo>
                    <a:cubicBezTo>
                      <a:pt x="0" y="129"/>
                      <a:pt x="37" y="166"/>
                      <a:pt x="83" y="166"/>
                    </a:cubicBezTo>
                    <a:cubicBezTo>
                      <a:pt x="155" y="166"/>
                      <a:pt x="155" y="166"/>
                      <a:pt x="155" y="166"/>
                    </a:cubicBezTo>
                    <a:cubicBezTo>
                      <a:pt x="177" y="166"/>
                      <a:pt x="194" y="184"/>
                      <a:pt x="194" y="206"/>
                    </a:cubicBezTo>
                    <a:cubicBezTo>
                      <a:pt x="194" y="227"/>
                      <a:pt x="177" y="245"/>
                      <a:pt x="155" y="245"/>
                    </a:cubicBezTo>
                    <a:cubicBezTo>
                      <a:pt x="14" y="245"/>
                      <a:pt x="14" y="245"/>
                      <a:pt x="14" y="245"/>
                    </a:cubicBezTo>
                    <a:cubicBezTo>
                      <a:pt x="14" y="288"/>
                      <a:pt x="14" y="288"/>
                      <a:pt x="14" y="288"/>
                    </a:cubicBezTo>
                    <a:lnTo>
                      <a:pt x="155" y="28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40" name="Freeform 12"/>
              <p:cNvSpPr>
                <a:spLocks noEditPoints="1"/>
              </p:cNvSpPr>
              <p:nvPr/>
            </p:nvSpPr>
            <p:spPr bwMode="auto">
              <a:xfrm>
                <a:off x="3331830" y="923925"/>
                <a:ext cx="54005" cy="28423"/>
              </a:xfrm>
              <a:custGeom>
                <a:avLst/>
                <a:gdLst>
                  <a:gd name="T0" fmla="*/ 24 w 95"/>
                  <a:gd name="T1" fmla="*/ 50 h 50"/>
                  <a:gd name="T2" fmla="*/ 14 w 95"/>
                  <a:gd name="T3" fmla="*/ 50 h 50"/>
                  <a:gd name="T4" fmla="*/ 14 w 95"/>
                  <a:gd name="T5" fmla="*/ 9 h 50"/>
                  <a:gd name="T6" fmla="*/ 0 w 95"/>
                  <a:gd name="T7" fmla="*/ 9 h 50"/>
                  <a:gd name="T8" fmla="*/ 0 w 95"/>
                  <a:gd name="T9" fmla="*/ 0 h 50"/>
                  <a:gd name="T10" fmla="*/ 38 w 95"/>
                  <a:gd name="T11" fmla="*/ 0 h 50"/>
                  <a:gd name="T12" fmla="*/ 38 w 95"/>
                  <a:gd name="T13" fmla="*/ 9 h 50"/>
                  <a:gd name="T14" fmla="*/ 24 w 95"/>
                  <a:gd name="T15" fmla="*/ 9 h 50"/>
                  <a:gd name="T16" fmla="*/ 24 w 95"/>
                  <a:gd name="T17" fmla="*/ 50 h 50"/>
                  <a:gd name="T18" fmla="*/ 69 w 95"/>
                  <a:gd name="T19" fmla="*/ 38 h 50"/>
                  <a:gd name="T20" fmla="*/ 73 w 95"/>
                  <a:gd name="T21" fmla="*/ 28 h 50"/>
                  <a:gd name="T22" fmla="*/ 85 w 95"/>
                  <a:gd name="T23" fmla="*/ 0 h 50"/>
                  <a:gd name="T24" fmla="*/ 95 w 95"/>
                  <a:gd name="T25" fmla="*/ 0 h 50"/>
                  <a:gd name="T26" fmla="*/ 95 w 95"/>
                  <a:gd name="T27" fmla="*/ 50 h 50"/>
                  <a:gd name="T28" fmla="*/ 85 w 95"/>
                  <a:gd name="T29" fmla="*/ 50 h 50"/>
                  <a:gd name="T30" fmla="*/ 85 w 95"/>
                  <a:gd name="T31" fmla="*/ 26 h 50"/>
                  <a:gd name="T32" fmla="*/ 85 w 95"/>
                  <a:gd name="T33" fmla="*/ 16 h 50"/>
                  <a:gd name="T34" fmla="*/ 83 w 95"/>
                  <a:gd name="T35" fmla="*/ 23 h 50"/>
                  <a:gd name="T36" fmla="*/ 73 w 95"/>
                  <a:gd name="T37" fmla="*/ 50 h 50"/>
                  <a:gd name="T38" fmla="*/ 66 w 95"/>
                  <a:gd name="T39" fmla="*/ 50 h 50"/>
                  <a:gd name="T40" fmla="*/ 57 w 95"/>
                  <a:gd name="T41" fmla="*/ 23 h 50"/>
                  <a:gd name="T42" fmla="*/ 54 w 95"/>
                  <a:gd name="T43" fmla="*/ 16 h 50"/>
                  <a:gd name="T44" fmla="*/ 54 w 95"/>
                  <a:gd name="T45" fmla="*/ 26 h 50"/>
                  <a:gd name="T46" fmla="*/ 54 w 95"/>
                  <a:gd name="T47" fmla="*/ 50 h 50"/>
                  <a:gd name="T48" fmla="*/ 45 w 95"/>
                  <a:gd name="T49" fmla="*/ 50 h 50"/>
                  <a:gd name="T50" fmla="*/ 45 w 95"/>
                  <a:gd name="T51" fmla="*/ 0 h 50"/>
                  <a:gd name="T52" fmla="*/ 54 w 95"/>
                  <a:gd name="T53" fmla="*/ 0 h 50"/>
                  <a:gd name="T54" fmla="*/ 66 w 95"/>
                  <a:gd name="T55" fmla="*/ 28 h 50"/>
                  <a:gd name="T56" fmla="*/ 69 w 95"/>
                  <a:gd name="T5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50">
                    <a:moveTo>
                      <a:pt x="24" y="50"/>
                    </a:moveTo>
                    <a:lnTo>
                      <a:pt x="14" y="50"/>
                    </a:lnTo>
                    <a:lnTo>
                      <a:pt x="14" y="9"/>
                    </a:lnTo>
                    <a:lnTo>
                      <a:pt x="0" y="9"/>
                    </a:lnTo>
                    <a:lnTo>
                      <a:pt x="0" y="0"/>
                    </a:lnTo>
                    <a:lnTo>
                      <a:pt x="38" y="0"/>
                    </a:lnTo>
                    <a:lnTo>
                      <a:pt x="38" y="9"/>
                    </a:lnTo>
                    <a:lnTo>
                      <a:pt x="24" y="9"/>
                    </a:lnTo>
                    <a:lnTo>
                      <a:pt x="24" y="50"/>
                    </a:lnTo>
                    <a:close/>
                    <a:moveTo>
                      <a:pt x="69" y="38"/>
                    </a:moveTo>
                    <a:lnTo>
                      <a:pt x="73" y="28"/>
                    </a:lnTo>
                    <a:lnTo>
                      <a:pt x="85" y="0"/>
                    </a:lnTo>
                    <a:lnTo>
                      <a:pt x="95" y="0"/>
                    </a:lnTo>
                    <a:lnTo>
                      <a:pt x="95" y="50"/>
                    </a:lnTo>
                    <a:lnTo>
                      <a:pt x="85" y="50"/>
                    </a:lnTo>
                    <a:lnTo>
                      <a:pt x="85" y="26"/>
                    </a:lnTo>
                    <a:lnTo>
                      <a:pt x="85" y="16"/>
                    </a:lnTo>
                    <a:lnTo>
                      <a:pt x="83" y="23"/>
                    </a:lnTo>
                    <a:lnTo>
                      <a:pt x="73" y="50"/>
                    </a:lnTo>
                    <a:lnTo>
                      <a:pt x="66" y="50"/>
                    </a:lnTo>
                    <a:lnTo>
                      <a:pt x="57" y="23"/>
                    </a:lnTo>
                    <a:lnTo>
                      <a:pt x="54" y="16"/>
                    </a:lnTo>
                    <a:lnTo>
                      <a:pt x="54" y="26"/>
                    </a:lnTo>
                    <a:lnTo>
                      <a:pt x="54" y="50"/>
                    </a:lnTo>
                    <a:lnTo>
                      <a:pt x="45" y="50"/>
                    </a:lnTo>
                    <a:lnTo>
                      <a:pt x="45" y="0"/>
                    </a:lnTo>
                    <a:lnTo>
                      <a:pt x="54" y="0"/>
                    </a:lnTo>
                    <a:lnTo>
                      <a:pt x="66" y="28"/>
                    </a:lnTo>
                    <a:lnTo>
                      <a:pt x="69" y="3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grpSp>
        <p:pic>
          <p:nvPicPr>
            <p:cNvPr id="32" name="Picture 31" descr="Veritas_TII_taglin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83991" y="5692494"/>
              <a:ext cx="2165858" cy="243267"/>
            </a:xfrm>
            <a:prstGeom prst="rect">
              <a:avLst/>
            </a:prstGeom>
          </p:spPr>
        </p:pic>
      </p:grpSp>
      <p:sp>
        <p:nvSpPr>
          <p:cNvPr id="5" name="Text Placeholder 4"/>
          <p:cNvSpPr>
            <a:spLocks noGrp="1"/>
          </p:cNvSpPr>
          <p:nvPr>
            <p:ph type="body" sz="quarter" idx="10" hasCustomPrompt="1"/>
          </p:nvPr>
        </p:nvSpPr>
        <p:spPr>
          <a:xfrm>
            <a:off x="3778343" y="3244915"/>
            <a:ext cx="4361164" cy="226444"/>
          </a:xfrm>
        </p:spPr>
        <p:txBody>
          <a:bodyPr>
            <a:noAutofit/>
          </a:bodyPr>
          <a:lstStyle>
            <a:lvl1pPr marL="0" indent="0" algn="r">
              <a:spcBef>
                <a:spcPts val="0"/>
              </a:spcBef>
              <a:buNone/>
              <a:defRPr sz="1500">
                <a:solidFill>
                  <a:srgbClr val="838B8F"/>
                </a:solidFill>
              </a:defRPr>
            </a:lvl1pPr>
            <a:lvl2pPr marL="0" indent="0">
              <a:spcBef>
                <a:spcPts val="0"/>
              </a:spcBef>
              <a:buNone/>
              <a:defRPr sz="1500"/>
            </a:lvl2pPr>
            <a:lvl3pPr marL="0" indent="0">
              <a:spcBef>
                <a:spcPts val="0"/>
              </a:spcBef>
              <a:buNone/>
              <a:defRPr sz="1500"/>
            </a:lvl3pPr>
            <a:lvl4pPr marL="0" indent="0">
              <a:spcBef>
                <a:spcPts val="0"/>
              </a:spcBef>
              <a:buNone/>
              <a:defRPr sz="1500"/>
            </a:lvl4pPr>
            <a:lvl5pPr marL="0" indent="0">
              <a:spcBef>
                <a:spcPts val="0"/>
              </a:spcBef>
              <a:buNone/>
              <a:defRPr sz="1500"/>
            </a:lvl5pPr>
            <a:lvl6pPr marL="0" indent="0">
              <a:spcBef>
                <a:spcPts val="0"/>
              </a:spcBef>
              <a:buNone/>
              <a:defRPr sz="1500"/>
            </a:lvl6pPr>
            <a:lvl7pPr marL="0" indent="0">
              <a:spcBef>
                <a:spcPts val="0"/>
              </a:spcBef>
              <a:buNone/>
              <a:defRPr sz="1500"/>
            </a:lvl7pPr>
            <a:lvl8pPr marL="0" indent="0">
              <a:spcBef>
                <a:spcPts val="0"/>
              </a:spcBef>
              <a:buNone/>
              <a:defRPr sz="1500"/>
            </a:lvl8pPr>
            <a:lvl9pPr marL="0" indent="0">
              <a:spcBef>
                <a:spcPts val="0"/>
              </a:spcBef>
              <a:buNone/>
              <a:defRPr sz="1500"/>
            </a:lvl9pPr>
          </a:lstStyle>
          <a:p>
            <a:r>
              <a:t>Click to add presenter’s title</a:t>
            </a:r>
          </a:p>
        </p:txBody>
      </p:sp>
      <p:sp>
        <p:nvSpPr>
          <p:cNvPr id="29" name="Title 1"/>
          <p:cNvSpPr>
            <a:spLocks noGrp="1"/>
          </p:cNvSpPr>
          <p:nvPr>
            <p:ph type="ctrTitle"/>
          </p:nvPr>
        </p:nvSpPr>
        <p:spPr>
          <a:xfrm>
            <a:off x="3482647" y="1446768"/>
            <a:ext cx="4656860" cy="1045369"/>
          </a:xfrm>
        </p:spPr>
        <p:txBody>
          <a:bodyPr>
            <a:noAutofit/>
          </a:bodyPr>
          <a:lstStyle>
            <a:lvl1pPr algn="r">
              <a:defRPr sz="2400"/>
            </a:lvl1pPr>
          </a:lstStyle>
          <a:p>
            <a:r>
              <a:rPr lang="en-US"/>
              <a:t>Click to edit Master title style</a:t>
            </a:r>
            <a:endParaRPr/>
          </a:p>
        </p:txBody>
      </p:sp>
      <p:sp>
        <p:nvSpPr>
          <p:cNvPr id="30" name="Subtitle 2"/>
          <p:cNvSpPr>
            <a:spLocks noGrp="1"/>
          </p:cNvSpPr>
          <p:nvPr>
            <p:ph type="subTitle" idx="1" hasCustomPrompt="1"/>
          </p:nvPr>
        </p:nvSpPr>
        <p:spPr>
          <a:xfrm>
            <a:off x="3778343" y="2901879"/>
            <a:ext cx="4361164" cy="285750"/>
          </a:xfrm>
        </p:spPr>
        <p:txBody>
          <a:bodyPr>
            <a:noAutofit/>
          </a:bodyPr>
          <a:lstStyle>
            <a:lvl1pPr marL="0" indent="0" algn="r">
              <a:spcBef>
                <a:spcPts val="0"/>
              </a:spcBef>
              <a:buNone/>
              <a:defRPr>
                <a:solidFill>
                  <a:schemeClr val="bg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t>Click to add presenter’s name</a:t>
            </a:r>
          </a:p>
        </p:txBody>
      </p:sp>
    </p:spTree>
    <p:extLst>
      <p:ext uri="{BB962C8B-B14F-4D97-AF65-F5344CB8AC3E}">
        <p14:creationId xmlns:p14="http://schemas.microsoft.com/office/powerpoint/2010/main" val="51125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Q&amp;A">
    <p:spTree>
      <p:nvGrpSpPr>
        <p:cNvPr id="1" name=""/>
        <p:cNvGrpSpPr/>
        <p:nvPr/>
      </p:nvGrpSpPr>
      <p:grpSpPr>
        <a:xfrm>
          <a:off x="0" y="0"/>
          <a:ext cx="0" cy="0"/>
          <a:chOff x="0" y="0"/>
          <a:chExt cx="0" cy="0"/>
        </a:xfrm>
      </p:grpSpPr>
      <p:sp>
        <p:nvSpPr>
          <p:cNvPr id="7" name="TextBox 6"/>
          <p:cNvSpPr txBox="1"/>
          <p:nvPr/>
        </p:nvSpPr>
        <p:spPr>
          <a:xfrm>
            <a:off x="6037318" y="1734883"/>
            <a:ext cx="2092743" cy="934888"/>
          </a:xfrm>
          <a:prstGeom prst="rect">
            <a:avLst/>
          </a:prstGeom>
          <a:noFill/>
        </p:spPr>
        <p:txBody>
          <a:bodyPr wrap="square" lIns="0" tIns="0" rIns="0" bIns="0" rtlCol="0">
            <a:noAutofit/>
          </a:bodyPr>
          <a:lstStyle/>
          <a:p>
            <a:pPr algn="r">
              <a:lnSpc>
                <a:spcPct val="90000"/>
              </a:lnSpc>
            </a:pPr>
            <a:r>
              <a:rPr sz="4950" b="0" i="0">
                <a:solidFill>
                  <a:schemeClr val="tx1">
                    <a:lumMod val="60000"/>
                    <a:lumOff val="40000"/>
                  </a:schemeClr>
                </a:solidFill>
                <a:latin typeface="Corbel"/>
                <a:cs typeface="Corbel"/>
              </a:rPr>
              <a:t>Q</a:t>
            </a:r>
            <a:r>
              <a:rPr lang="en-US" sz="4950" b="0" i="0">
                <a:solidFill>
                  <a:schemeClr val="tx1">
                    <a:lumMod val="60000"/>
                    <a:lumOff val="40000"/>
                  </a:schemeClr>
                </a:solidFill>
                <a:latin typeface="Corbel"/>
                <a:cs typeface="Corbel"/>
              </a:rPr>
              <a:t> &amp; A</a:t>
            </a:r>
            <a:endParaRPr sz="4950" b="0" i="0">
              <a:solidFill>
                <a:schemeClr val="tx1">
                  <a:lumMod val="60000"/>
                  <a:lumOff val="40000"/>
                </a:schemeClr>
              </a:solidFill>
              <a:latin typeface="Corbel"/>
              <a:cs typeface="Corbel"/>
            </a:endParaRPr>
          </a:p>
        </p:txBody>
      </p:sp>
      <p:sp>
        <p:nvSpPr>
          <p:cNvPr id="2" name="Date Placeholder 1"/>
          <p:cNvSpPr>
            <a:spLocks noGrp="1"/>
          </p:cNvSpPr>
          <p:nvPr>
            <p:ph type="dt" sz="half" idx="10"/>
          </p:nvPr>
        </p:nvSpPr>
        <p:spPr/>
        <p:txBody>
          <a:bodyPr/>
          <a:lstStyle/>
          <a:p>
            <a:r>
              <a:rPr lang="en-US"/>
              <a:t>Date</a:t>
            </a:r>
          </a:p>
        </p:txBody>
      </p:sp>
      <p:sp>
        <p:nvSpPr>
          <p:cNvPr id="9" name="Footer Placeholder 8"/>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10" name="Slide Number Placeholder 9"/>
          <p:cNvSpPr>
            <a:spLocks noGrp="1"/>
          </p:cNvSpPr>
          <p:nvPr>
            <p:ph type="sldNum" sz="quarter" idx="12"/>
          </p:nvPr>
        </p:nvSpPr>
        <p:spPr/>
        <p:txBody>
          <a:bodyPr/>
          <a:lstStyle/>
          <a:p>
            <a:pPr algn="l"/>
            <a:fld id="{C1960183-D323-4677-9D78-78D1D39B0029}" type="slidenum">
              <a:rPr lang="en-US" smtClean="0"/>
              <a:pPr algn="l"/>
              <a:t>‹#›</a:t>
            </a:fld>
            <a:endParaRPr lang="en-US"/>
          </a:p>
        </p:txBody>
      </p:sp>
      <p:cxnSp>
        <p:nvCxnSpPr>
          <p:cNvPr id="27" name="Straight Connector 26"/>
          <p:cNvCxnSpPr/>
          <p:nvPr/>
        </p:nvCxnSpPr>
        <p:spPr bwMode="auto">
          <a:xfrm flipH="1">
            <a:off x="-10355" y="2571750"/>
            <a:ext cx="8140416" cy="1"/>
          </a:xfrm>
          <a:prstGeom prst="line">
            <a:avLst/>
          </a:prstGeom>
          <a:solidFill>
            <a:schemeClr val="accent1"/>
          </a:solidFill>
          <a:ln w="19050" cap="flat" cmpd="sng" algn="ctr">
            <a:solidFill>
              <a:srgbClr val="B1181E"/>
            </a:solidFill>
            <a:prstDash val="solid"/>
            <a:miter lim="800000"/>
            <a:headEnd type="none" w="med" len="med"/>
            <a:tailEnd type="none" w="lg" len="lg"/>
          </a:ln>
          <a:effectLst/>
        </p:spPr>
      </p:cxnSp>
      <p:sp>
        <p:nvSpPr>
          <p:cNvPr id="8" name="TextBox 7"/>
          <p:cNvSpPr txBox="1"/>
          <p:nvPr userDrawn="1"/>
        </p:nvSpPr>
        <p:spPr>
          <a:xfrm>
            <a:off x="6037318" y="1734883"/>
            <a:ext cx="2092743" cy="934888"/>
          </a:xfrm>
          <a:prstGeom prst="rect">
            <a:avLst/>
          </a:prstGeom>
          <a:noFill/>
        </p:spPr>
        <p:txBody>
          <a:bodyPr wrap="square" lIns="0" tIns="0" rIns="0" bIns="0" rtlCol="0">
            <a:noAutofit/>
          </a:bodyPr>
          <a:lstStyle/>
          <a:p>
            <a:pPr algn="r">
              <a:lnSpc>
                <a:spcPct val="90000"/>
              </a:lnSpc>
            </a:pPr>
            <a:r>
              <a:rPr sz="4950" b="0" i="0">
                <a:solidFill>
                  <a:schemeClr val="tx1">
                    <a:lumMod val="60000"/>
                    <a:lumOff val="40000"/>
                  </a:schemeClr>
                </a:solidFill>
                <a:latin typeface="Corbel"/>
                <a:cs typeface="Corbel"/>
              </a:rPr>
              <a:t>Q</a:t>
            </a:r>
            <a:r>
              <a:rPr lang="en-US" sz="4950" b="0" i="0">
                <a:solidFill>
                  <a:schemeClr val="tx1">
                    <a:lumMod val="60000"/>
                    <a:lumOff val="40000"/>
                  </a:schemeClr>
                </a:solidFill>
                <a:latin typeface="Corbel"/>
                <a:cs typeface="Corbel"/>
              </a:rPr>
              <a:t> &amp; A</a:t>
            </a:r>
            <a:endParaRPr sz="4950" b="0" i="0">
              <a:solidFill>
                <a:schemeClr val="tx1">
                  <a:lumMod val="60000"/>
                  <a:lumOff val="40000"/>
                </a:schemeClr>
              </a:solidFill>
              <a:latin typeface="Corbel"/>
              <a:cs typeface="Corbel"/>
            </a:endParaRPr>
          </a:p>
        </p:txBody>
      </p:sp>
    </p:spTree>
    <p:extLst>
      <p:ext uri="{BB962C8B-B14F-4D97-AF65-F5344CB8AC3E}">
        <p14:creationId xmlns:p14="http://schemas.microsoft.com/office/powerpoint/2010/main" val="123222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External">
    <p:spTree>
      <p:nvGrpSpPr>
        <p:cNvPr id="1" name=""/>
        <p:cNvGrpSpPr/>
        <p:nvPr/>
      </p:nvGrpSpPr>
      <p:grpSpPr>
        <a:xfrm>
          <a:off x="0" y="0"/>
          <a:ext cx="0" cy="0"/>
          <a:chOff x="0" y="0"/>
          <a:chExt cx="0" cy="0"/>
        </a:xfrm>
      </p:grpSpPr>
      <p:sp>
        <p:nvSpPr>
          <p:cNvPr id="21" name="TextBox 20"/>
          <p:cNvSpPr txBox="1"/>
          <p:nvPr/>
        </p:nvSpPr>
        <p:spPr>
          <a:xfrm>
            <a:off x="4518551" y="1597915"/>
            <a:ext cx="3611509" cy="332399"/>
          </a:xfrm>
          <a:prstGeom prst="rect">
            <a:avLst/>
          </a:prstGeom>
          <a:noFill/>
        </p:spPr>
        <p:txBody>
          <a:bodyPr wrap="square" lIns="0" tIns="0" rIns="0" bIns="0" rtlCol="0">
            <a:spAutoFit/>
          </a:bodyPr>
          <a:lstStyle/>
          <a:p>
            <a:pPr algn="r">
              <a:lnSpc>
                <a:spcPct val="90000"/>
              </a:lnSpc>
            </a:pPr>
            <a:r>
              <a:rPr sz="2400" b="1">
                <a:latin typeface="Corbel"/>
              </a:rPr>
              <a:t>Thank you!</a:t>
            </a:r>
          </a:p>
        </p:txBody>
      </p:sp>
      <p:sp>
        <p:nvSpPr>
          <p:cNvPr id="23" name="Text Placeholder 22"/>
          <p:cNvSpPr>
            <a:spLocks noGrp="1"/>
          </p:cNvSpPr>
          <p:nvPr>
            <p:ph type="body" sz="quarter" idx="10" hasCustomPrompt="1"/>
          </p:nvPr>
        </p:nvSpPr>
        <p:spPr>
          <a:xfrm>
            <a:off x="914400" y="2158284"/>
            <a:ext cx="7215661" cy="302419"/>
          </a:xfrm>
        </p:spPr>
        <p:txBody>
          <a:bodyPr>
            <a:noAutofit/>
          </a:bodyPr>
          <a:lstStyle>
            <a:lvl1pPr marL="0" indent="0" algn="r">
              <a:spcBef>
                <a:spcPts val="0"/>
              </a:spcBef>
              <a:buNone/>
              <a:defRPr sz="1800">
                <a:solidFill>
                  <a:srgbClr val="000000"/>
                </a:solidFill>
              </a:defRPr>
            </a:lvl1pPr>
            <a:lvl2pPr marL="0" indent="0">
              <a:spcBef>
                <a:spcPts val="0"/>
              </a:spcBef>
              <a:buNone/>
              <a:defRPr sz="1800">
                <a:solidFill>
                  <a:schemeClr val="accent1"/>
                </a:solidFill>
              </a:defRPr>
            </a:lvl2pPr>
            <a:lvl3pPr marL="0" indent="0">
              <a:spcBef>
                <a:spcPts val="0"/>
              </a:spcBef>
              <a:buNone/>
              <a:defRPr sz="1800">
                <a:solidFill>
                  <a:schemeClr val="accent1"/>
                </a:solidFill>
              </a:defRPr>
            </a:lvl3pPr>
            <a:lvl4pPr marL="0" indent="0">
              <a:spcBef>
                <a:spcPts val="0"/>
              </a:spcBef>
              <a:buNone/>
              <a:defRPr sz="1800">
                <a:solidFill>
                  <a:schemeClr val="accent1"/>
                </a:solidFill>
              </a:defRPr>
            </a:lvl4pPr>
            <a:lvl5pPr marL="0" indent="0">
              <a:spcBef>
                <a:spcPts val="0"/>
              </a:spcBef>
              <a:buNone/>
              <a:defRPr sz="1800">
                <a:solidFill>
                  <a:schemeClr val="accent1"/>
                </a:solidFill>
              </a:defRPr>
            </a:lvl5pPr>
            <a:lvl6pPr marL="0" indent="0">
              <a:spcBef>
                <a:spcPts val="0"/>
              </a:spcBef>
              <a:buNone/>
              <a:defRPr sz="1800">
                <a:solidFill>
                  <a:schemeClr val="accent1"/>
                </a:solidFill>
              </a:defRPr>
            </a:lvl6pPr>
            <a:lvl7pPr marL="0" indent="0">
              <a:spcBef>
                <a:spcPts val="0"/>
              </a:spcBef>
              <a:buNone/>
              <a:defRPr sz="1800">
                <a:solidFill>
                  <a:schemeClr val="accent1"/>
                </a:solidFill>
              </a:defRPr>
            </a:lvl7pPr>
            <a:lvl8pPr marL="0" indent="0">
              <a:spcBef>
                <a:spcPts val="0"/>
              </a:spcBef>
              <a:buNone/>
              <a:defRPr sz="1800">
                <a:solidFill>
                  <a:schemeClr val="accent1"/>
                </a:solidFill>
              </a:defRPr>
            </a:lvl8pPr>
            <a:lvl9pPr marL="0" indent="0">
              <a:spcBef>
                <a:spcPts val="0"/>
              </a:spcBef>
              <a:buNone/>
              <a:defRPr sz="1800">
                <a:solidFill>
                  <a:schemeClr val="accent1"/>
                </a:solidFill>
              </a:defRPr>
            </a:lvl9pPr>
          </a:lstStyle>
          <a:p>
            <a:pPr lvl="0"/>
            <a:r>
              <a:t>Click to add presenter’s name</a:t>
            </a:r>
          </a:p>
        </p:txBody>
      </p:sp>
      <p:sp>
        <p:nvSpPr>
          <p:cNvPr id="24" name="Text Placeholder 22"/>
          <p:cNvSpPr>
            <a:spLocks noGrp="1"/>
          </p:cNvSpPr>
          <p:nvPr>
            <p:ph type="body" sz="quarter" idx="11" hasCustomPrompt="1"/>
          </p:nvPr>
        </p:nvSpPr>
        <p:spPr>
          <a:xfrm>
            <a:off x="914399" y="2749384"/>
            <a:ext cx="7215661" cy="488948"/>
          </a:xfrm>
        </p:spPr>
        <p:txBody>
          <a:bodyPr>
            <a:noAutofit/>
          </a:bodyPr>
          <a:lstStyle>
            <a:lvl1pPr marL="0" indent="0" algn="r">
              <a:spcBef>
                <a:spcPts val="0"/>
              </a:spcBef>
              <a:buNone/>
              <a:defRPr sz="1500">
                <a:solidFill>
                  <a:schemeClr val="tx1"/>
                </a:solidFill>
              </a:defRPr>
            </a:lvl1pPr>
            <a:lvl2pPr marL="0" indent="0">
              <a:spcBef>
                <a:spcPts val="0"/>
              </a:spcBef>
              <a:buNone/>
              <a:defRPr sz="1800">
                <a:solidFill>
                  <a:schemeClr val="tx1"/>
                </a:solidFill>
              </a:defRPr>
            </a:lvl2pPr>
            <a:lvl3pPr marL="0" indent="0">
              <a:spcBef>
                <a:spcPts val="0"/>
              </a:spcBef>
              <a:buNone/>
              <a:defRPr sz="1800">
                <a:solidFill>
                  <a:schemeClr val="tx1"/>
                </a:solidFill>
              </a:defRPr>
            </a:lvl3pPr>
            <a:lvl4pPr marL="0" indent="0">
              <a:spcBef>
                <a:spcPts val="0"/>
              </a:spcBef>
              <a:buNone/>
              <a:defRPr sz="1800">
                <a:solidFill>
                  <a:schemeClr val="tx1"/>
                </a:solidFill>
              </a:defRPr>
            </a:lvl4pPr>
            <a:lvl5pPr marL="0" indent="0">
              <a:spcBef>
                <a:spcPts val="0"/>
              </a:spcBef>
              <a:buNone/>
              <a:defRPr sz="1800">
                <a:solidFill>
                  <a:schemeClr val="tx1"/>
                </a:solidFill>
              </a:defRPr>
            </a:lvl5pPr>
            <a:lvl6pPr marL="0" indent="0">
              <a:spcBef>
                <a:spcPts val="0"/>
              </a:spcBef>
              <a:buNone/>
              <a:defRPr sz="1800">
                <a:solidFill>
                  <a:schemeClr val="tx1"/>
                </a:solidFill>
              </a:defRPr>
            </a:lvl6pPr>
            <a:lvl7pPr marL="0" indent="0">
              <a:spcBef>
                <a:spcPts val="0"/>
              </a:spcBef>
              <a:buNone/>
              <a:defRPr sz="1800">
                <a:solidFill>
                  <a:schemeClr val="tx1"/>
                </a:solidFill>
              </a:defRPr>
            </a:lvl7pPr>
            <a:lvl8pPr marL="0" indent="0">
              <a:spcBef>
                <a:spcPts val="0"/>
              </a:spcBef>
              <a:buNone/>
              <a:defRPr sz="1800">
                <a:solidFill>
                  <a:schemeClr val="tx1"/>
                </a:solidFill>
              </a:defRPr>
            </a:lvl8pPr>
            <a:lvl9pPr marL="0" indent="0">
              <a:spcBef>
                <a:spcPts val="0"/>
              </a:spcBef>
              <a:buNone/>
              <a:defRPr sz="1800">
                <a:solidFill>
                  <a:schemeClr val="tx1"/>
                </a:solidFill>
              </a:defRPr>
            </a:lvl9pPr>
          </a:lstStyle>
          <a:p>
            <a:pPr lvl="0"/>
            <a:r>
              <a:t>Presenter’s email</a:t>
            </a:r>
            <a:br>
              <a:rPr/>
            </a:br>
            <a:r>
              <a:t>Presenter’s phone</a:t>
            </a:r>
          </a:p>
        </p:txBody>
      </p:sp>
      <p:sp>
        <p:nvSpPr>
          <p:cNvPr id="25" name="Rectangle 6"/>
          <p:cNvSpPr>
            <a:spLocks noChangeArrowheads="1"/>
          </p:cNvSpPr>
          <p:nvPr/>
        </p:nvSpPr>
        <p:spPr bwMode="auto">
          <a:xfrm>
            <a:off x="2578547" y="3382348"/>
            <a:ext cx="5551515" cy="521225"/>
          </a:xfrm>
          <a:prstGeom prst="rect">
            <a:avLst/>
          </a:prstGeom>
          <a:noFill/>
          <a:ln w="9525">
            <a:noFill/>
            <a:miter lim="800000"/>
            <a:headEnd/>
            <a:tailEnd/>
          </a:ln>
          <a:effectLst/>
        </p:spPr>
        <p:txBody>
          <a:bodyPr wrap="square" lIns="0" tIns="0" rIns="0" bIns="0" anchor="t">
            <a:noAutofit/>
          </a:bodyPr>
          <a:lstStyle/>
          <a:p>
            <a:pPr algn="r">
              <a:lnSpc>
                <a:spcPct val="90000"/>
              </a:lnSpc>
              <a:spcBef>
                <a:spcPts val="300"/>
              </a:spcBef>
            </a:pPr>
            <a:r>
              <a:rPr sz="600" b="1">
                <a:solidFill>
                  <a:schemeClr val="tx1"/>
                </a:solidFill>
                <a:latin typeface="Corbel"/>
              </a:rPr>
              <a:t>Copyright © </a:t>
            </a:r>
            <a:r>
              <a:rPr lang="is-IS" sz="600" b="1">
                <a:solidFill>
                  <a:schemeClr val="tx1"/>
                </a:solidFill>
                <a:latin typeface="Corbel"/>
              </a:rPr>
              <a:t>2018</a:t>
            </a:r>
            <a:r>
              <a:rPr sz="600" b="1">
                <a:solidFill>
                  <a:schemeClr val="tx1"/>
                </a:solidFill>
                <a:latin typeface="Corbel"/>
              </a:rPr>
              <a:t> </a:t>
            </a:r>
            <a:r>
              <a:rPr lang="en-US" sz="600" b="1">
                <a:solidFill>
                  <a:schemeClr val="tx1"/>
                </a:solidFill>
                <a:latin typeface="Corbel"/>
              </a:rPr>
              <a:t>Veritas Technologies</a:t>
            </a:r>
            <a:r>
              <a:rPr sz="600" b="1">
                <a:solidFill>
                  <a:schemeClr val="tx1"/>
                </a:solidFill>
                <a:latin typeface="Corbel"/>
              </a:rPr>
              <a:t>. All rights reserved. </a:t>
            </a:r>
            <a:r>
              <a:rPr sz="600">
                <a:solidFill>
                  <a:schemeClr val="tx1"/>
                </a:solidFill>
                <a:latin typeface="Corbel"/>
              </a:rPr>
              <a:t>Veritas and the Veritas</a:t>
            </a:r>
            <a:r>
              <a:rPr sz="600" baseline="0">
                <a:solidFill>
                  <a:schemeClr val="tx1"/>
                </a:solidFill>
                <a:latin typeface="Corbel"/>
              </a:rPr>
              <a:t> </a:t>
            </a:r>
            <a:r>
              <a:rPr sz="600">
                <a:solidFill>
                  <a:schemeClr val="tx1"/>
                </a:solidFill>
                <a:latin typeface="Corbel"/>
              </a:rPr>
              <a:t>Logo are trademarks or registered trademarks of </a:t>
            </a:r>
            <a:r>
              <a:rPr lang="en-US" sz="600">
                <a:solidFill>
                  <a:schemeClr val="tx1"/>
                </a:solidFill>
                <a:latin typeface="Corbel"/>
              </a:rPr>
              <a:t>Veritas Technologies</a:t>
            </a:r>
            <a:r>
              <a:rPr sz="600">
                <a:solidFill>
                  <a:schemeClr val="tx1"/>
                </a:solidFill>
                <a:latin typeface="Corbel"/>
              </a:rPr>
              <a:t> or its affiliates in the U.S. and other countries. Other names may be trademarks of their respective owners.</a:t>
            </a:r>
          </a:p>
          <a:p>
            <a:pPr algn="r">
              <a:lnSpc>
                <a:spcPct val="90000"/>
              </a:lnSpc>
              <a:spcBef>
                <a:spcPts val="300"/>
              </a:spcBef>
            </a:pPr>
            <a:r>
              <a:rPr sz="600">
                <a:solidFill>
                  <a:schemeClr val="tx1"/>
                </a:solidFill>
                <a:latin typeface="Corbel"/>
              </a:rPr>
              <a:t>This document is provided for informational purposes only and is not intended as advertising. All warranties relating to the information in this document, either express or implied, are disclaimed to the maximum extent allowed by law. The information in this document is subject to change without notice.</a:t>
            </a:r>
          </a:p>
        </p:txBody>
      </p:sp>
      <p:cxnSp>
        <p:nvCxnSpPr>
          <p:cNvPr id="20" name="Straight Connector 19"/>
          <p:cNvCxnSpPr/>
          <p:nvPr/>
        </p:nvCxnSpPr>
        <p:spPr bwMode="auto">
          <a:xfrm flipH="1">
            <a:off x="-10355" y="2571750"/>
            <a:ext cx="8140417" cy="1"/>
          </a:xfrm>
          <a:prstGeom prst="line">
            <a:avLst/>
          </a:prstGeom>
          <a:solidFill>
            <a:schemeClr val="accent1"/>
          </a:solidFill>
          <a:ln w="19050" cap="flat" cmpd="sng" algn="ctr">
            <a:solidFill>
              <a:srgbClr val="B1181E"/>
            </a:solidFill>
            <a:prstDash val="solid"/>
            <a:miter lim="800000"/>
            <a:headEnd type="none" w="med" len="med"/>
            <a:tailEnd type="none" w="lg" len="lg"/>
          </a:ln>
          <a:effectLst/>
        </p:spPr>
      </p:cxnSp>
      <p:grpSp>
        <p:nvGrpSpPr>
          <p:cNvPr id="22" name="Group 21"/>
          <p:cNvGrpSpPr/>
          <p:nvPr/>
        </p:nvGrpSpPr>
        <p:grpSpPr>
          <a:xfrm>
            <a:off x="6525045" y="4368722"/>
            <a:ext cx="1624817" cy="321469"/>
            <a:chOff x="1219977" y="923925"/>
            <a:chExt cx="2165858" cy="428625"/>
          </a:xfrm>
        </p:grpSpPr>
        <p:sp>
          <p:nvSpPr>
            <p:cNvPr id="26" name="Freeform 5"/>
            <p:cNvSpPr>
              <a:spLocks/>
            </p:cNvSpPr>
            <p:nvPr/>
          </p:nvSpPr>
          <p:spPr bwMode="auto">
            <a:xfrm>
              <a:off x="1931697" y="952348"/>
              <a:ext cx="333690" cy="400202"/>
            </a:xfrm>
            <a:custGeom>
              <a:avLst/>
              <a:gdLst>
                <a:gd name="T0" fmla="*/ 43 w 248"/>
                <a:gd name="T1" fmla="*/ 65 h 295"/>
                <a:gd name="T2" fmla="*/ 64 w 248"/>
                <a:gd name="T3" fmla="*/ 44 h 295"/>
                <a:gd name="T4" fmla="*/ 158 w 248"/>
                <a:gd name="T5" fmla="*/ 44 h 295"/>
                <a:gd name="T6" fmla="*/ 192 w 248"/>
                <a:gd name="T7" fmla="*/ 67 h 295"/>
                <a:gd name="T8" fmla="*/ 171 w 248"/>
                <a:gd name="T9" fmla="*/ 113 h 295"/>
                <a:gd name="T10" fmla="*/ 98 w 248"/>
                <a:gd name="T11" fmla="*/ 140 h 295"/>
                <a:gd name="T12" fmla="*/ 67 w 248"/>
                <a:gd name="T13" fmla="*/ 204 h 295"/>
                <a:gd name="T14" fmla="*/ 94 w 248"/>
                <a:gd name="T15" fmla="*/ 234 h 295"/>
                <a:gd name="T16" fmla="*/ 230 w 248"/>
                <a:gd name="T17" fmla="*/ 295 h 295"/>
                <a:gd name="T18" fmla="*/ 230 w 248"/>
                <a:gd name="T19" fmla="*/ 248 h 295"/>
                <a:gd name="T20" fmla="*/ 111 w 248"/>
                <a:gd name="T21" fmla="*/ 195 h 295"/>
                <a:gd name="T22" fmla="*/ 107 w 248"/>
                <a:gd name="T23" fmla="*/ 190 h 295"/>
                <a:gd name="T24" fmla="*/ 112 w 248"/>
                <a:gd name="T25" fmla="*/ 179 h 295"/>
                <a:gd name="T26" fmla="*/ 186 w 248"/>
                <a:gd name="T27" fmla="*/ 154 h 295"/>
                <a:gd name="T28" fmla="*/ 232 w 248"/>
                <a:gd name="T29" fmla="*/ 51 h 295"/>
                <a:gd name="T30" fmla="*/ 158 w 248"/>
                <a:gd name="T31" fmla="*/ 0 h 295"/>
                <a:gd name="T32" fmla="*/ 64 w 248"/>
                <a:gd name="T33" fmla="*/ 0 h 295"/>
                <a:gd name="T34" fmla="*/ 0 w 248"/>
                <a:gd name="T35" fmla="*/ 65 h 295"/>
                <a:gd name="T36" fmla="*/ 0 w 248"/>
                <a:gd name="T37" fmla="*/ 288 h 295"/>
                <a:gd name="T38" fmla="*/ 43 w 248"/>
                <a:gd name="T39" fmla="*/ 288 h 295"/>
                <a:gd name="T40" fmla="*/ 43 w 248"/>
                <a:gd name="T41" fmla="*/ 6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95">
                  <a:moveTo>
                    <a:pt x="43" y="65"/>
                  </a:moveTo>
                  <a:cubicBezTo>
                    <a:pt x="43" y="53"/>
                    <a:pt x="52" y="44"/>
                    <a:pt x="64" y="44"/>
                  </a:cubicBezTo>
                  <a:cubicBezTo>
                    <a:pt x="158" y="44"/>
                    <a:pt x="158" y="44"/>
                    <a:pt x="158" y="44"/>
                  </a:cubicBezTo>
                  <a:cubicBezTo>
                    <a:pt x="172" y="44"/>
                    <a:pt x="186" y="52"/>
                    <a:pt x="192" y="67"/>
                  </a:cubicBezTo>
                  <a:cubicBezTo>
                    <a:pt x="199" y="85"/>
                    <a:pt x="189" y="106"/>
                    <a:pt x="171" y="113"/>
                  </a:cubicBezTo>
                  <a:cubicBezTo>
                    <a:pt x="98" y="140"/>
                    <a:pt x="98" y="140"/>
                    <a:pt x="98" y="140"/>
                  </a:cubicBezTo>
                  <a:cubicBezTo>
                    <a:pt x="72" y="149"/>
                    <a:pt x="58" y="178"/>
                    <a:pt x="67" y="204"/>
                  </a:cubicBezTo>
                  <a:cubicBezTo>
                    <a:pt x="72" y="218"/>
                    <a:pt x="82" y="228"/>
                    <a:pt x="94" y="234"/>
                  </a:cubicBezTo>
                  <a:cubicBezTo>
                    <a:pt x="230" y="295"/>
                    <a:pt x="230" y="295"/>
                    <a:pt x="230" y="295"/>
                  </a:cubicBezTo>
                  <a:cubicBezTo>
                    <a:pt x="230" y="248"/>
                    <a:pt x="230" y="248"/>
                    <a:pt x="230" y="248"/>
                  </a:cubicBezTo>
                  <a:cubicBezTo>
                    <a:pt x="111" y="195"/>
                    <a:pt x="111" y="195"/>
                    <a:pt x="111" y="195"/>
                  </a:cubicBezTo>
                  <a:cubicBezTo>
                    <a:pt x="109" y="195"/>
                    <a:pt x="107" y="193"/>
                    <a:pt x="107" y="190"/>
                  </a:cubicBezTo>
                  <a:cubicBezTo>
                    <a:pt x="105" y="186"/>
                    <a:pt x="107" y="181"/>
                    <a:pt x="112" y="179"/>
                  </a:cubicBezTo>
                  <a:cubicBezTo>
                    <a:pt x="186" y="154"/>
                    <a:pt x="186" y="154"/>
                    <a:pt x="186" y="154"/>
                  </a:cubicBezTo>
                  <a:cubicBezTo>
                    <a:pt x="227" y="138"/>
                    <a:pt x="248" y="92"/>
                    <a:pt x="232" y="51"/>
                  </a:cubicBezTo>
                  <a:cubicBezTo>
                    <a:pt x="220" y="20"/>
                    <a:pt x="190" y="0"/>
                    <a:pt x="158" y="0"/>
                  </a:cubicBezTo>
                  <a:cubicBezTo>
                    <a:pt x="64" y="0"/>
                    <a:pt x="64" y="0"/>
                    <a:pt x="64" y="0"/>
                  </a:cubicBezTo>
                  <a:cubicBezTo>
                    <a:pt x="29" y="0"/>
                    <a:pt x="0" y="29"/>
                    <a:pt x="0" y="65"/>
                  </a:cubicBezTo>
                  <a:cubicBezTo>
                    <a:pt x="0" y="288"/>
                    <a:pt x="0" y="288"/>
                    <a:pt x="0" y="288"/>
                  </a:cubicBezTo>
                  <a:cubicBezTo>
                    <a:pt x="43" y="288"/>
                    <a:pt x="43" y="288"/>
                    <a:pt x="43" y="288"/>
                  </a:cubicBezTo>
                  <a:lnTo>
                    <a:pt x="43" y="65"/>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27" name="Rectangle 6"/>
            <p:cNvSpPr>
              <a:spLocks noChangeArrowheads="1"/>
            </p:cNvSpPr>
            <p:nvPr/>
          </p:nvSpPr>
          <p:spPr bwMode="auto">
            <a:xfrm>
              <a:off x="2309728" y="952348"/>
              <a:ext cx="57415" cy="390538"/>
            </a:xfrm>
            <a:prstGeom prst="rect">
              <a:avLst/>
            </a:pr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28" name="Freeform 7"/>
            <p:cNvSpPr>
              <a:spLocks/>
            </p:cNvSpPr>
            <p:nvPr/>
          </p:nvSpPr>
          <p:spPr bwMode="auto">
            <a:xfrm>
              <a:off x="1219977" y="952348"/>
              <a:ext cx="348470" cy="390538"/>
            </a:xfrm>
            <a:custGeom>
              <a:avLst/>
              <a:gdLst>
                <a:gd name="T0" fmla="*/ 214 w 259"/>
                <a:gd name="T1" fmla="*/ 0 h 288"/>
                <a:gd name="T2" fmla="*/ 137 w 259"/>
                <a:gd name="T3" fmla="*/ 240 h 288"/>
                <a:gd name="T4" fmla="*/ 130 w 259"/>
                <a:gd name="T5" fmla="*/ 245 h 288"/>
                <a:gd name="T6" fmla="*/ 123 w 259"/>
                <a:gd name="T7" fmla="*/ 240 h 288"/>
                <a:gd name="T8" fmla="*/ 45 w 259"/>
                <a:gd name="T9" fmla="*/ 0 h 288"/>
                <a:gd name="T10" fmla="*/ 0 w 259"/>
                <a:gd name="T11" fmla="*/ 0 h 288"/>
                <a:gd name="T12" fmla="*/ 82 w 259"/>
                <a:gd name="T13" fmla="*/ 254 h 288"/>
                <a:gd name="T14" fmla="*/ 130 w 259"/>
                <a:gd name="T15" fmla="*/ 288 h 288"/>
                <a:gd name="T16" fmla="*/ 178 w 259"/>
                <a:gd name="T17" fmla="*/ 254 h 288"/>
                <a:gd name="T18" fmla="*/ 259 w 259"/>
                <a:gd name="T19" fmla="*/ 0 h 288"/>
                <a:gd name="T20" fmla="*/ 214 w 25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288">
                  <a:moveTo>
                    <a:pt x="214" y="0"/>
                  </a:moveTo>
                  <a:cubicBezTo>
                    <a:pt x="137" y="240"/>
                    <a:pt x="137" y="240"/>
                    <a:pt x="137" y="240"/>
                  </a:cubicBezTo>
                  <a:cubicBezTo>
                    <a:pt x="136" y="243"/>
                    <a:pt x="133" y="245"/>
                    <a:pt x="130" y="245"/>
                  </a:cubicBezTo>
                  <a:cubicBezTo>
                    <a:pt x="127" y="245"/>
                    <a:pt x="124" y="243"/>
                    <a:pt x="123" y="240"/>
                  </a:cubicBezTo>
                  <a:cubicBezTo>
                    <a:pt x="45" y="0"/>
                    <a:pt x="45" y="0"/>
                    <a:pt x="45" y="0"/>
                  </a:cubicBezTo>
                  <a:cubicBezTo>
                    <a:pt x="0" y="0"/>
                    <a:pt x="0" y="0"/>
                    <a:pt x="0" y="0"/>
                  </a:cubicBezTo>
                  <a:cubicBezTo>
                    <a:pt x="82" y="254"/>
                    <a:pt x="82" y="254"/>
                    <a:pt x="82" y="254"/>
                  </a:cubicBezTo>
                  <a:cubicBezTo>
                    <a:pt x="89" y="275"/>
                    <a:pt x="108" y="288"/>
                    <a:pt x="130" y="288"/>
                  </a:cubicBezTo>
                  <a:cubicBezTo>
                    <a:pt x="151" y="288"/>
                    <a:pt x="171" y="275"/>
                    <a:pt x="178" y="254"/>
                  </a:cubicBezTo>
                  <a:cubicBezTo>
                    <a:pt x="259" y="0"/>
                    <a:pt x="259" y="0"/>
                    <a:pt x="259" y="0"/>
                  </a:cubicBezTo>
                  <a:lnTo>
                    <a:pt x="214" y="0"/>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29" name="Freeform 8"/>
            <p:cNvSpPr>
              <a:spLocks/>
            </p:cNvSpPr>
            <p:nvPr/>
          </p:nvSpPr>
          <p:spPr bwMode="auto">
            <a:xfrm>
              <a:off x="2655355" y="952348"/>
              <a:ext cx="348470" cy="390538"/>
            </a:xfrm>
            <a:custGeom>
              <a:avLst/>
              <a:gdLst>
                <a:gd name="T0" fmla="*/ 46 w 259"/>
                <a:gd name="T1" fmla="*/ 288 h 288"/>
                <a:gd name="T2" fmla="*/ 123 w 259"/>
                <a:gd name="T3" fmla="*/ 49 h 288"/>
                <a:gd name="T4" fmla="*/ 130 w 259"/>
                <a:gd name="T5" fmla="*/ 44 h 288"/>
                <a:gd name="T6" fmla="*/ 137 w 259"/>
                <a:gd name="T7" fmla="*/ 49 h 288"/>
                <a:gd name="T8" fmla="*/ 214 w 259"/>
                <a:gd name="T9" fmla="*/ 288 h 288"/>
                <a:gd name="T10" fmla="*/ 259 w 259"/>
                <a:gd name="T11" fmla="*/ 288 h 288"/>
                <a:gd name="T12" fmla="*/ 178 w 259"/>
                <a:gd name="T13" fmla="*/ 35 h 288"/>
                <a:gd name="T14" fmla="*/ 130 w 259"/>
                <a:gd name="T15" fmla="*/ 0 h 288"/>
                <a:gd name="T16" fmla="*/ 82 w 259"/>
                <a:gd name="T17" fmla="*/ 35 h 288"/>
                <a:gd name="T18" fmla="*/ 0 w 259"/>
                <a:gd name="T19" fmla="*/ 288 h 288"/>
                <a:gd name="T20" fmla="*/ 46 w 259"/>
                <a:gd name="T21"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288">
                  <a:moveTo>
                    <a:pt x="46" y="288"/>
                  </a:moveTo>
                  <a:cubicBezTo>
                    <a:pt x="123" y="49"/>
                    <a:pt x="123" y="49"/>
                    <a:pt x="123" y="49"/>
                  </a:cubicBezTo>
                  <a:cubicBezTo>
                    <a:pt x="124" y="46"/>
                    <a:pt x="127" y="44"/>
                    <a:pt x="130" y="44"/>
                  </a:cubicBezTo>
                  <a:cubicBezTo>
                    <a:pt x="133" y="44"/>
                    <a:pt x="136" y="45"/>
                    <a:pt x="137" y="49"/>
                  </a:cubicBezTo>
                  <a:cubicBezTo>
                    <a:pt x="214" y="288"/>
                    <a:pt x="214" y="288"/>
                    <a:pt x="214" y="288"/>
                  </a:cubicBezTo>
                  <a:cubicBezTo>
                    <a:pt x="259" y="288"/>
                    <a:pt x="259" y="288"/>
                    <a:pt x="259" y="288"/>
                  </a:cubicBezTo>
                  <a:cubicBezTo>
                    <a:pt x="178" y="35"/>
                    <a:pt x="178" y="35"/>
                    <a:pt x="178" y="35"/>
                  </a:cubicBezTo>
                  <a:cubicBezTo>
                    <a:pt x="171" y="14"/>
                    <a:pt x="151" y="0"/>
                    <a:pt x="130" y="0"/>
                  </a:cubicBezTo>
                  <a:cubicBezTo>
                    <a:pt x="108" y="0"/>
                    <a:pt x="89" y="14"/>
                    <a:pt x="82" y="35"/>
                  </a:cubicBezTo>
                  <a:cubicBezTo>
                    <a:pt x="0" y="288"/>
                    <a:pt x="0" y="288"/>
                    <a:pt x="0" y="288"/>
                  </a:cubicBezTo>
                  <a:lnTo>
                    <a:pt x="46" y="28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0" name="Freeform 9"/>
            <p:cNvSpPr>
              <a:spLocks/>
            </p:cNvSpPr>
            <p:nvPr/>
          </p:nvSpPr>
          <p:spPr bwMode="auto">
            <a:xfrm>
              <a:off x="1591186" y="952348"/>
              <a:ext cx="279686" cy="390538"/>
            </a:xfrm>
            <a:custGeom>
              <a:avLst/>
              <a:gdLst>
                <a:gd name="T0" fmla="*/ 72 w 208"/>
                <a:gd name="T1" fmla="*/ 44 h 288"/>
                <a:gd name="T2" fmla="*/ 208 w 208"/>
                <a:gd name="T3" fmla="*/ 44 h 288"/>
                <a:gd name="T4" fmla="*/ 208 w 208"/>
                <a:gd name="T5" fmla="*/ 0 h 288"/>
                <a:gd name="T6" fmla="*/ 72 w 208"/>
                <a:gd name="T7" fmla="*/ 0 h 288"/>
                <a:gd name="T8" fmla="*/ 0 w 208"/>
                <a:gd name="T9" fmla="*/ 72 h 288"/>
                <a:gd name="T10" fmla="*/ 0 w 208"/>
                <a:gd name="T11" fmla="*/ 216 h 288"/>
                <a:gd name="T12" fmla="*/ 72 w 208"/>
                <a:gd name="T13" fmla="*/ 288 h 288"/>
                <a:gd name="T14" fmla="*/ 208 w 208"/>
                <a:gd name="T15" fmla="*/ 288 h 288"/>
                <a:gd name="T16" fmla="*/ 208 w 208"/>
                <a:gd name="T17" fmla="*/ 245 h 288"/>
                <a:gd name="T18" fmla="*/ 72 w 208"/>
                <a:gd name="T19" fmla="*/ 245 h 288"/>
                <a:gd name="T20" fmla="*/ 43 w 208"/>
                <a:gd name="T21" fmla="*/ 216 h 288"/>
                <a:gd name="T22" fmla="*/ 43 w 208"/>
                <a:gd name="T23" fmla="*/ 166 h 288"/>
                <a:gd name="T24" fmla="*/ 180 w 208"/>
                <a:gd name="T25" fmla="*/ 166 h 288"/>
                <a:gd name="T26" fmla="*/ 180 w 208"/>
                <a:gd name="T27" fmla="*/ 123 h 288"/>
                <a:gd name="T28" fmla="*/ 43 w 208"/>
                <a:gd name="T29" fmla="*/ 123 h 288"/>
                <a:gd name="T30" fmla="*/ 43 w 208"/>
                <a:gd name="T31" fmla="*/ 72 h 288"/>
                <a:gd name="T32" fmla="*/ 72 w 208"/>
                <a:gd name="T33" fmla="*/ 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288">
                  <a:moveTo>
                    <a:pt x="72" y="44"/>
                  </a:moveTo>
                  <a:cubicBezTo>
                    <a:pt x="208" y="44"/>
                    <a:pt x="208" y="44"/>
                    <a:pt x="208" y="44"/>
                  </a:cubicBezTo>
                  <a:cubicBezTo>
                    <a:pt x="208" y="0"/>
                    <a:pt x="208" y="0"/>
                    <a:pt x="208" y="0"/>
                  </a:cubicBezTo>
                  <a:cubicBezTo>
                    <a:pt x="72" y="0"/>
                    <a:pt x="72" y="0"/>
                    <a:pt x="72" y="0"/>
                  </a:cubicBezTo>
                  <a:cubicBezTo>
                    <a:pt x="32" y="0"/>
                    <a:pt x="0" y="33"/>
                    <a:pt x="0" y="72"/>
                  </a:cubicBezTo>
                  <a:cubicBezTo>
                    <a:pt x="0" y="216"/>
                    <a:pt x="0" y="216"/>
                    <a:pt x="0" y="216"/>
                  </a:cubicBezTo>
                  <a:cubicBezTo>
                    <a:pt x="0" y="256"/>
                    <a:pt x="32" y="288"/>
                    <a:pt x="72" y="288"/>
                  </a:cubicBezTo>
                  <a:cubicBezTo>
                    <a:pt x="208" y="288"/>
                    <a:pt x="208" y="288"/>
                    <a:pt x="208" y="288"/>
                  </a:cubicBezTo>
                  <a:cubicBezTo>
                    <a:pt x="208" y="245"/>
                    <a:pt x="208" y="245"/>
                    <a:pt x="208" y="245"/>
                  </a:cubicBezTo>
                  <a:cubicBezTo>
                    <a:pt x="72" y="245"/>
                    <a:pt x="72" y="245"/>
                    <a:pt x="72" y="245"/>
                  </a:cubicBezTo>
                  <a:cubicBezTo>
                    <a:pt x="56" y="245"/>
                    <a:pt x="43" y="232"/>
                    <a:pt x="43" y="216"/>
                  </a:cubicBezTo>
                  <a:cubicBezTo>
                    <a:pt x="43" y="166"/>
                    <a:pt x="43" y="166"/>
                    <a:pt x="43" y="166"/>
                  </a:cubicBezTo>
                  <a:cubicBezTo>
                    <a:pt x="180" y="166"/>
                    <a:pt x="180" y="166"/>
                    <a:pt x="180" y="166"/>
                  </a:cubicBezTo>
                  <a:cubicBezTo>
                    <a:pt x="180" y="123"/>
                    <a:pt x="180" y="123"/>
                    <a:pt x="180" y="123"/>
                  </a:cubicBezTo>
                  <a:cubicBezTo>
                    <a:pt x="43" y="123"/>
                    <a:pt x="43" y="123"/>
                    <a:pt x="43" y="123"/>
                  </a:cubicBezTo>
                  <a:cubicBezTo>
                    <a:pt x="43" y="72"/>
                    <a:pt x="43" y="72"/>
                    <a:pt x="43" y="72"/>
                  </a:cubicBezTo>
                  <a:cubicBezTo>
                    <a:pt x="43" y="56"/>
                    <a:pt x="56" y="44"/>
                    <a:pt x="72" y="44"/>
                  </a:cubicBez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1" name="Freeform 10"/>
            <p:cNvSpPr>
              <a:spLocks/>
            </p:cNvSpPr>
            <p:nvPr/>
          </p:nvSpPr>
          <p:spPr bwMode="auto">
            <a:xfrm>
              <a:off x="2416031" y="952348"/>
              <a:ext cx="282528" cy="390538"/>
            </a:xfrm>
            <a:custGeom>
              <a:avLst/>
              <a:gdLst>
                <a:gd name="T0" fmla="*/ 497 w 497"/>
                <a:gd name="T1" fmla="*/ 0 h 687"/>
                <a:gd name="T2" fmla="*/ 0 w 497"/>
                <a:gd name="T3" fmla="*/ 0 h 687"/>
                <a:gd name="T4" fmla="*/ 0 w 497"/>
                <a:gd name="T5" fmla="*/ 105 h 687"/>
                <a:gd name="T6" fmla="*/ 198 w 497"/>
                <a:gd name="T7" fmla="*/ 105 h 687"/>
                <a:gd name="T8" fmla="*/ 198 w 497"/>
                <a:gd name="T9" fmla="*/ 687 h 687"/>
                <a:gd name="T10" fmla="*/ 300 w 497"/>
                <a:gd name="T11" fmla="*/ 687 h 687"/>
                <a:gd name="T12" fmla="*/ 300 w 497"/>
                <a:gd name="T13" fmla="*/ 105 h 687"/>
                <a:gd name="T14" fmla="*/ 497 w 497"/>
                <a:gd name="T15" fmla="*/ 105 h 687"/>
                <a:gd name="T16" fmla="*/ 497 w 497"/>
                <a:gd name="T17"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 h="687">
                  <a:moveTo>
                    <a:pt x="497" y="0"/>
                  </a:moveTo>
                  <a:lnTo>
                    <a:pt x="0" y="0"/>
                  </a:lnTo>
                  <a:lnTo>
                    <a:pt x="0" y="105"/>
                  </a:lnTo>
                  <a:lnTo>
                    <a:pt x="198" y="105"/>
                  </a:lnTo>
                  <a:lnTo>
                    <a:pt x="198" y="687"/>
                  </a:lnTo>
                  <a:lnTo>
                    <a:pt x="300" y="687"/>
                  </a:lnTo>
                  <a:lnTo>
                    <a:pt x="300" y="105"/>
                  </a:lnTo>
                  <a:lnTo>
                    <a:pt x="497" y="105"/>
                  </a:lnTo>
                  <a:lnTo>
                    <a:pt x="497" y="0"/>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2" name="Freeform 11"/>
            <p:cNvSpPr>
              <a:spLocks/>
            </p:cNvSpPr>
            <p:nvPr/>
          </p:nvSpPr>
          <p:spPr bwMode="auto">
            <a:xfrm>
              <a:off x="3011784" y="952348"/>
              <a:ext cx="320047" cy="390538"/>
            </a:xfrm>
            <a:custGeom>
              <a:avLst/>
              <a:gdLst>
                <a:gd name="T0" fmla="*/ 155 w 238"/>
                <a:gd name="T1" fmla="*/ 288 h 288"/>
                <a:gd name="T2" fmla="*/ 238 w 238"/>
                <a:gd name="T3" fmla="*/ 206 h 288"/>
                <a:gd name="T4" fmla="*/ 155 w 238"/>
                <a:gd name="T5" fmla="*/ 123 h 288"/>
                <a:gd name="T6" fmla="*/ 83 w 238"/>
                <a:gd name="T7" fmla="*/ 123 h 288"/>
                <a:gd name="T8" fmla="*/ 43 w 238"/>
                <a:gd name="T9" fmla="*/ 83 h 288"/>
                <a:gd name="T10" fmla="*/ 83 w 238"/>
                <a:gd name="T11" fmla="*/ 44 h 288"/>
                <a:gd name="T12" fmla="*/ 223 w 238"/>
                <a:gd name="T13" fmla="*/ 44 h 288"/>
                <a:gd name="T14" fmla="*/ 223 w 238"/>
                <a:gd name="T15" fmla="*/ 0 h 288"/>
                <a:gd name="T16" fmla="*/ 83 w 238"/>
                <a:gd name="T17" fmla="*/ 0 h 288"/>
                <a:gd name="T18" fmla="*/ 0 w 238"/>
                <a:gd name="T19" fmla="*/ 83 h 288"/>
                <a:gd name="T20" fmla="*/ 83 w 238"/>
                <a:gd name="T21" fmla="*/ 166 h 288"/>
                <a:gd name="T22" fmla="*/ 155 w 238"/>
                <a:gd name="T23" fmla="*/ 166 h 288"/>
                <a:gd name="T24" fmla="*/ 194 w 238"/>
                <a:gd name="T25" fmla="*/ 206 h 288"/>
                <a:gd name="T26" fmla="*/ 155 w 238"/>
                <a:gd name="T27" fmla="*/ 245 h 288"/>
                <a:gd name="T28" fmla="*/ 14 w 238"/>
                <a:gd name="T29" fmla="*/ 245 h 288"/>
                <a:gd name="T30" fmla="*/ 14 w 238"/>
                <a:gd name="T31" fmla="*/ 288 h 288"/>
                <a:gd name="T32" fmla="*/ 155 w 238"/>
                <a:gd name="T33"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8" h="288">
                  <a:moveTo>
                    <a:pt x="155" y="288"/>
                  </a:moveTo>
                  <a:cubicBezTo>
                    <a:pt x="201" y="288"/>
                    <a:pt x="238" y="251"/>
                    <a:pt x="238" y="206"/>
                  </a:cubicBezTo>
                  <a:cubicBezTo>
                    <a:pt x="238" y="160"/>
                    <a:pt x="201" y="123"/>
                    <a:pt x="155" y="123"/>
                  </a:cubicBezTo>
                  <a:cubicBezTo>
                    <a:pt x="83" y="123"/>
                    <a:pt x="83" y="123"/>
                    <a:pt x="83" y="123"/>
                  </a:cubicBezTo>
                  <a:cubicBezTo>
                    <a:pt x="61" y="123"/>
                    <a:pt x="43" y="105"/>
                    <a:pt x="43" y="83"/>
                  </a:cubicBezTo>
                  <a:cubicBezTo>
                    <a:pt x="43" y="61"/>
                    <a:pt x="61" y="44"/>
                    <a:pt x="83" y="44"/>
                  </a:cubicBezTo>
                  <a:cubicBezTo>
                    <a:pt x="223" y="44"/>
                    <a:pt x="223" y="44"/>
                    <a:pt x="223" y="44"/>
                  </a:cubicBezTo>
                  <a:cubicBezTo>
                    <a:pt x="223" y="0"/>
                    <a:pt x="223" y="0"/>
                    <a:pt x="223" y="0"/>
                  </a:cubicBezTo>
                  <a:cubicBezTo>
                    <a:pt x="83" y="0"/>
                    <a:pt x="83" y="0"/>
                    <a:pt x="83" y="0"/>
                  </a:cubicBezTo>
                  <a:cubicBezTo>
                    <a:pt x="37" y="0"/>
                    <a:pt x="0" y="37"/>
                    <a:pt x="0" y="83"/>
                  </a:cubicBezTo>
                  <a:cubicBezTo>
                    <a:pt x="0" y="129"/>
                    <a:pt x="37" y="166"/>
                    <a:pt x="83" y="166"/>
                  </a:cubicBezTo>
                  <a:cubicBezTo>
                    <a:pt x="155" y="166"/>
                    <a:pt x="155" y="166"/>
                    <a:pt x="155" y="166"/>
                  </a:cubicBezTo>
                  <a:cubicBezTo>
                    <a:pt x="177" y="166"/>
                    <a:pt x="194" y="184"/>
                    <a:pt x="194" y="206"/>
                  </a:cubicBezTo>
                  <a:cubicBezTo>
                    <a:pt x="194" y="227"/>
                    <a:pt x="177" y="245"/>
                    <a:pt x="155" y="245"/>
                  </a:cubicBezTo>
                  <a:cubicBezTo>
                    <a:pt x="14" y="245"/>
                    <a:pt x="14" y="245"/>
                    <a:pt x="14" y="245"/>
                  </a:cubicBezTo>
                  <a:cubicBezTo>
                    <a:pt x="14" y="288"/>
                    <a:pt x="14" y="288"/>
                    <a:pt x="14" y="288"/>
                  </a:cubicBezTo>
                  <a:lnTo>
                    <a:pt x="155" y="28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3" name="Freeform 12"/>
            <p:cNvSpPr>
              <a:spLocks noEditPoints="1"/>
            </p:cNvSpPr>
            <p:nvPr/>
          </p:nvSpPr>
          <p:spPr bwMode="auto">
            <a:xfrm>
              <a:off x="3331830" y="923925"/>
              <a:ext cx="54005" cy="28423"/>
            </a:xfrm>
            <a:custGeom>
              <a:avLst/>
              <a:gdLst>
                <a:gd name="T0" fmla="*/ 24 w 95"/>
                <a:gd name="T1" fmla="*/ 50 h 50"/>
                <a:gd name="T2" fmla="*/ 14 w 95"/>
                <a:gd name="T3" fmla="*/ 50 h 50"/>
                <a:gd name="T4" fmla="*/ 14 w 95"/>
                <a:gd name="T5" fmla="*/ 9 h 50"/>
                <a:gd name="T6" fmla="*/ 0 w 95"/>
                <a:gd name="T7" fmla="*/ 9 h 50"/>
                <a:gd name="T8" fmla="*/ 0 w 95"/>
                <a:gd name="T9" fmla="*/ 0 h 50"/>
                <a:gd name="T10" fmla="*/ 38 w 95"/>
                <a:gd name="T11" fmla="*/ 0 h 50"/>
                <a:gd name="T12" fmla="*/ 38 w 95"/>
                <a:gd name="T13" fmla="*/ 9 h 50"/>
                <a:gd name="T14" fmla="*/ 24 w 95"/>
                <a:gd name="T15" fmla="*/ 9 h 50"/>
                <a:gd name="T16" fmla="*/ 24 w 95"/>
                <a:gd name="T17" fmla="*/ 50 h 50"/>
                <a:gd name="T18" fmla="*/ 69 w 95"/>
                <a:gd name="T19" fmla="*/ 38 h 50"/>
                <a:gd name="T20" fmla="*/ 73 w 95"/>
                <a:gd name="T21" fmla="*/ 28 h 50"/>
                <a:gd name="T22" fmla="*/ 85 w 95"/>
                <a:gd name="T23" fmla="*/ 0 h 50"/>
                <a:gd name="T24" fmla="*/ 95 w 95"/>
                <a:gd name="T25" fmla="*/ 0 h 50"/>
                <a:gd name="T26" fmla="*/ 95 w 95"/>
                <a:gd name="T27" fmla="*/ 50 h 50"/>
                <a:gd name="T28" fmla="*/ 85 w 95"/>
                <a:gd name="T29" fmla="*/ 50 h 50"/>
                <a:gd name="T30" fmla="*/ 85 w 95"/>
                <a:gd name="T31" fmla="*/ 26 h 50"/>
                <a:gd name="T32" fmla="*/ 85 w 95"/>
                <a:gd name="T33" fmla="*/ 16 h 50"/>
                <a:gd name="T34" fmla="*/ 83 w 95"/>
                <a:gd name="T35" fmla="*/ 23 h 50"/>
                <a:gd name="T36" fmla="*/ 73 w 95"/>
                <a:gd name="T37" fmla="*/ 50 h 50"/>
                <a:gd name="T38" fmla="*/ 66 w 95"/>
                <a:gd name="T39" fmla="*/ 50 h 50"/>
                <a:gd name="T40" fmla="*/ 57 w 95"/>
                <a:gd name="T41" fmla="*/ 23 h 50"/>
                <a:gd name="T42" fmla="*/ 54 w 95"/>
                <a:gd name="T43" fmla="*/ 16 h 50"/>
                <a:gd name="T44" fmla="*/ 54 w 95"/>
                <a:gd name="T45" fmla="*/ 26 h 50"/>
                <a:gd name="T46" fmla="*/ 54 w 95"/>
                <a:gd name="T47" fmla="*/ 50 h 50"/>
                <a:gd name="T48" fmla="*/ 45 w 95"/>
                <a:gd name="T49" fmla="*/ 50 h 50"/>
                <a:gd name="T50" fmla="*/ 45 w 95"/>
                <a:gd name="T51" fmla="*/ 0 h 50"/>
                <a:gd name="T52" fmla="*/ 54 w 95"/>
                <a:gd name="T53" fmla="*/ 0 h 50"/>
                <a:gd name="T54" fmla="*/ 66 w 95"/>
                <a:gd name="T55" fmla="*/ 28 h 50"/>
                <a:gd name="T56" fmla="*/ 69 w 95"/>
                <a:gd name="T5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50">
                  <a:moveTo>
                    <a:pt x="24" y="50"/>
                  </a:moveTo>
                  <a:lnTo>
                    <a:pt x="14" y="50"/>
                  </a:lnTo>
                  <a:lnTo>
                    <a:pt x="14" y="9"/>
                  </a:lnTo>
                  <a:lnTo>
                    <a:pt x="0" y="9"/>
                  </a:lnTo>
                  <a:lnTo>
                    <a:pt x="0" y="0"/>
                  </a:lnTo>
                  <a:lnTo>
                    <a:pt x="38" y="0"/>
                  </a:lnTo>
                  <a:lnTo>
                    <a:pt x="38" y="9"/>
                  </a:lnTo>
                  <a:lnTo>
                    <a:pt x="24" y="9"/>
                  </a:lnTo>
                  <a:lnTo>
                    <a:pt x="24" y="50"/>
                  </a:lnTo>
                  <a:close/>
                  <a:moveTo>
                    <a:pt x="69" y="38"/>
                  </a:moveTo>
                  <a:lnTo>
                    <a:pt x="73" y="28"/>
                  </a:lnTo>
                  <a:lnTo>
                    <a:pt x="85" y="0"/>
                  </a:lnTo>
                  <a:lnTo>
                    <a:pt x="95" y="0"/>
                  </a:lnTo>
                  <a:lnTo>
                    <a:pt x="95" y="50"/>
                  </a:lnTo>
                  <a:lnTo>
                    <a:pt x="85" y="50"/>
                  </a:lnTo>
                  <a:lnTo>
                    <a:pt x="85" y="26"/>
                  </a:lnTo>
                  <a:lnTo>
                    <a:pt x="85" y="16"/>
                  </a:lnTo>
                  <a:lnTo>
                    <a:pt x="83" y="23"/>
                  </a:lnTo>
                  <a:lnTo>
                    <a:pt x="73" y="50"/>
                  </a:lnTo>
                  <a:lnTo>
                    <a:pt x="66" y="50"/>
                  </a:lnTo>
                  <a:lnTo>
                    <a:pt x="57" y="23"/>
                  </a:lnTo>
                  <a:lnTo>
                    <a:pt x="54" y="16"/>
                  </a:lnTo>
                  <a:lnTo>
                    <a:pt x="54" y="26"/>
                  </a:lnTo>
                  <a:lnTo>
                    <a:pt x="54" y="50"/>
                  </a:lnTo>
                  <a:lnTo>
                    <a:pt x="45" y="50"/>
                  </a:lnTo>
                  <a:lnTo>
                    <a:pt x="45" y="0"/>
                  </a:lnTo>
                  <a:lnTo>
                    <a:pt x="54" y="0"/>
                  </a:lnTo>
                  <a:lnTo>
                    <a:pt x="66" y="28"/>
                  </a:lnTo>
                  <a:lnTo>
                    <a:pt x="69" y="3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grpSp>
      <p:grpSp>
        <p:nvGrpSpPr>
          <p:cNvPr id="17" name="Group 16"/>
          <p:cNvGrpSpPr/>
          <p:nvPr userDrawn="1"/>
        </p:nvGrpSpPr>
        <p:grpSpPr>
          <a:xfrm>
            <a:off x="6525045" y="4368722"/>
            <a:ext cx="1624817" cy="321469"/>
            <a:chOff x="1219977" y="923925"/>
            <a:chExt cx="2165858" cy="428625"/>
          </a:xfrm>
        </p:grpSpPr>
        <p:sp>
          <p:nvSpPr>
            <p:cNvPr id="18" name="Freeform 5"/>
            <p:cNvSpPr>
              <a:spLocks/>
            </p:cNvSpPr>
            <p:nvPr/>
          </p:nvSpPr>
          <p:spPr bwMode="auto">
            <a:xfrm>
              <a:off x="1931697" y="952348"/>
              <a:ext cx="333690" cy="400202"/>
            </a:xfrm>
            <a:custGeom>
              <a:avLst/>
              <a:gdLst>
                <a:gd name="T0" fmla="*/ 43 w 248"/>
                <a:gd name="T1" fmla="*/ 65 h 295"/>
                <a:gd name="T2" fmla="*/ 64 w 248"/>
                <a:gd name="T3" fmla="*/ 44 h 295"/>
                <a:gd name="T4" fmla="*/ 158 w 248"/>
                <a:gd name="T5" fmla="*/ 44 h 295"/>
                <a:gd name="T6" fmla="*/ 192 w 248"/>
                <a:gd name="T7" fmla="*/ 67 h 295"/>
                <a:gd name="T8" fmla="*/ 171 w 248"/>
                <a:gd name="T9" fmla="*/ 113 h 295"/>
                <a:gd name="T10" fmla="*/ 98 w 248"/>
                <a:gd name="T11" fmla="*/ 140 h 295"/>
                <a:gd name="T12" fmla="*/ 67 w 248"/>
                <a:gd name="T13" fmla="*/ 204 h 295"/>
                <a:gd name="T14" fmla="*/ 94 w 248"/>
                <a:gd name="T15" fmla="*/ 234 h 295"/>
                <a:gd name="T16" fmla="*/ 230 w 248"/>
                <a:gd name="T17" fmla="*/ 295 h 295"/>
                <a:gd name="T18" fmla="*/ 230 w 248"/>
                <a:gd name="T19" fmla="*/ 248 h 295"/>
                <a:gd name="T20" fmla="*/ 111 w 248"/>
                <a:gd name="T21" fmla="*/ 195 h 295"/>
                <a:gd name="T22" fmla="*/ 107 w 248"/>
                <a:gd name="T23" fmla="*/ 190 h 295"/>
                <a:gd name="T24" fmla="*/ 112 w 248"/>
                <a:gd name="T25" fmla="*/ 179 h 295"/>
                <a:gd name="T26" fmla="*/ 186 w 248"/>
                <a:gd name="T27" fmla="*/ 154 h 295"/>
                <a:gd name="T28" fmla="*/ 232 w 248"/>
                <a:gd name="T29" fmla="*/ 51 h 295"/>
                <a:gd name="T30" fmla="*/ 158 w 248"/>
                <a:gd name="T31" fmla="*/ 0 h 295"/>
                <a:gd name="T32" fmla="*/ 64 w 248"/>
                <a:gd name="T33" fmla="*/ 0 h 295"/>
                <a:gd name="T34" fmla="*/ 0 w 248"/>
                <a:gd name="T35" fmla="*/ 65 h 295"/>
                <a:gd name="T36" fmla="*/ 0 w 248"/>
                <a:gd name="T37" fmla="*/ 288 h 295"/>
                <a:gd name="T38" fmla="*/ 43 w 248"/>
                <a:gd name="T39" fmla="*/ 288 h 295"/>
                <a:gd name="T40" fmla="*/ 43 w 248"/>
                <a:gd name="T41" fmla="*/ 6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95">
                  <a:moveTo>
                    <a:pt x="43" y="65"/>
                  </a:moveTo>
                  <a:cubicBezTo>
                    <a:pt x="43" y="53"/>
                    <a:pt x="52" y="44"/>
                    <a:pt x="64" y="44"/>
                  </a:cubicBezTo>
                  <a:cubicBezTo>
                    <a:pt x="158" y="44"/>
                    <a:pt x="158" y="44"/>
                    <a:pt x="158" y="44"/>
                  </a:cubicBezTo>
                  <a:cubicBezTo>
                    <a:pt x="172" y="44"/>
                    <a:pt x="186" y="52"/>
                    <a:pt x="192" y="67"/>
                  </a:cubicBezTo>
                  <a:cubicBezTo>
                    <a:pt x="199" y="85"/>
                    <a:pt x="189" y="106"/>
                    <a:pt x="171" y="113"/>
                  </a:cubicBezTo>
                  <a:cubicBezTo>
                    <a:pt x="98" y="140"/>
                    <a:pt x="98" y="140"/>
                    <a:pt x="98" y="140"/>
                  </a:cubicBezTo>
                  <a:cubicBezTo>
                    <a:pt x="72" y="149"/>
                    <a:pt x="58" y="178"/>
                    <a:pt x="67" y="204"/>
                  </a:cubicBezTo>
                  <a:cubicBezTo>
                    <a:pt x="72" y="218"/>
                    <a:pt x="82" y="228"/>
                    <a:pt x="94" y="234"/>
                  </a:cubicBezTo>
                  <a:cubicBezTo>
                    <a:pt x="230" y="295"/>
                    <a:pt x="230" y="295"/>
                    <a:pt x="230" y="295"/>
                  </a:cubicBezTo>
                  <a:cubicBezTo>
                    <a:pt x="230" y="248"/>
                    <a:pt x="230" y="248"/>
                    <a:pt x="230" y="248"/>
                  </a:cubicBezTo>
                  <a:cubicBezTo>
                    <a:pt x="111" y="195"/>
                    <a:pt x="111" y="195"/>
                    <a:pt x="111" y="195"/>
                  </a:cubicBezTo>
                  <a:cubicBezTo>
                    <a:pt x="109" y="195"/>
                    <a:pt x="107" y="193"/>
                    <a:pt x="107" y="190"/>
                  </a:cubicBezTo>
                  <a:cubicBezTo>
                    <a:pt x="105" y="186"/>
                    <a:pt x="107" y="181"/>
                    <a:pt x="112" y="179"/>
                  </a:cubicBezTo>
                  <a:cubicBezTo>
                    <a:pt x="186" y="154"/>
                    <a:pt x="186" y="154"/>
                    <a:pt x="186" y="154"/>
                  </a:cubicBezTo>
                  <a:cubicBezTo>
                    <a:pt x="227" y="138"/>
                    <a:pt x="248" y="92"/>
                    <a:pt x="232" y="51"/>
                  </a:cubicBezTo>
                  <a:cubicBezTo>
                    <a:pt x="220" y="20"/>
                    <a:pt x="190" y="0"/>
                    <a:pt x="158" y="0"/>
                  </a:cubicBezTo>
                  <a:cubicBezTo>
                    <a:pt x="64" y="0"/>
                    <a:pt x="64" y="0"/>
                    <a:pt x="64" y="0"/>
                  </a:cubicBezTo>
                  <a:cubicBezTo>
                    <a:pt x="29" y="0"/>
                    <a:pt x="0" y="29"/>
                    <a:pt x="0" y="65"/>
                  </a:cubicBezTo>
                  <a:cubicBezTo>
                    <a:pt x="0" y="288"/>
                    <a:pt x="0" y="288"/>
                    <a:pt x="0" y="288"/>
                  </a:cubicBezTo>
                  <a:cubicBezTo>
                    <a:pt x="43" y="288"/>
                    <a:pt x="43" y="288"/>
                    <a:pt x="43" y="288"/>
                  </a:cubicBezTo>
                  <a:lnTo>
                    <a:pt x="43" y="65"/>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19" name="Rectangle 6"/>
            <p:cNvSpPr>
              <a:spLocks noChangeArrowheads="1"/>
            </p:cNvSpPr>
            <p:nvPr/>
          </p:nvSpPr>
          <p:spPr bwMode="auto">
            <a:xfrm>
              <a:off x="2309728" y="952348"/>
              <a:ext cx="57415" cy="390538"/>
            </a:xfrm>
            <a:prstGeom prst="rect">
              <a:avLst/>
            </a:pr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4" name="Freeform 7"/>
            <p:cNvSpPr>
              <a:spLocks/>
            </p:cNvSpPr>
            <p:nvPr/>
          </p:nvSpPr>
          <p:spPr bwMode="auto">
            <a:xfrm>
              <a:off x="1219977" y="952348"/>
              <a:ext cx="348470" cy="390538"/>
            </a:xfrm>
            <a:custGeom>
              <a:avLst/>
              <a:gdLst>
                <a:gd name="T0" fmla="*/ 214 w 259"/>
                <a:gd name="T1" fmla="*/ 0 h 288"/>
                <a:gd name="T2" fmla="*/ 137 w 259"/>
                <a:gd name="T3" fmla="*/ 240 h 288"/>
                <a:gd name="T4" fmla="*/ 130 w 259"/>
                <a:gd name="T5" fmla="*/ 245 h 288"/>
                <a:gd name="T6" fmla="*/ 123 w 259"/>
                <a:gd name="T7" fmla="*/ 240 h 288"/>
                <a:gd name="T8" fmla="*/ 45 w 259"/>
                <a:gd name="T9" fmla="*/ 0 h 288"/>
                <a:gd name="T10" fmla="*/ 0 w 259"/>
                <a:gd name="T11" fmla="*/ 0 h 288"/>
                <a:gd name="T12" fmla="*/ 82 w 259"/>
                <a:gd name="T13" fmla="*/ 254 h 288"/>
                <a:gd name="T14" fmla="*/ 130 w 259"/>
                <a:gd name="T15" fmla="*/ 288 h 288"/>
                <a:gd name="T16" fmla="*/ 178 w 259"/>
                <a:gd name="T17" fmla="*/ 254 h 288"/>
                <a:gd name="T18" fmla="*/ 259 w 259"/>
                <a:gd name="T19" fmla="*/ 0 h 288"/>
                <a:gd name="T20" fmla="*/ 214 w 25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288">
                  <a:moveTo>
                    <a:pt x="214" y="0"/>
                  </a:moveTo>
                  <a:cubicBezTo>
                    <a:pt x="137" y="240"/>
                    <a:pt x="137" y="240"/>
                    <a:pt x="137" y="240"/>
                  </a:cubicBezTo>
                  <a:cubicBezTo>
                    <a:pt x="136" y="243"/>
                    <a:pt x="133" y="245"/>
                    <a:pt x="130" y="245"/>
                  </a:cubicBezTo>
                  <a:cubicBezTo>
                    <a:pt x="127" y="245"/>
                    <a:pt x="124" y="243"/>
                    <a:pt x="123" y="240"/>
                  </a:cubicBezTo>
                  <a:cubicBezTo>
                    <a:pt x="45" y="0"/>
                    <a:pt x="45" y="0"/>
                    <a:pt x="45" y="0"/>
                  </a:cubicBezTo>
                  <a:cubicBezTo>
                    <a:pt x="0" y="0"/>
                    <a:pt x="0" y="0"/>
                    <a:pt x="0" y="0"/>
                  </a:cubicBezTo>
                  <a:cubicBezTo>
                    <a:pt x="82" y="254"/>
                    <a:pt x="82" y="254"/>
                    <a:pt x="82" y="254"/>
                  </a:cubicBezTo>
                  <a:cubicBezTo>
                    <a:pt x="89" y="275"/>
                    <a:pt x="108" y="288"/>
                    <a:pt x="130" y="288"/>
                  </a:cubicBezTo>
                  <a:cubicBezTo>
                    <a:pt x="151" y="288"/>
                    <a:pt x="171" y="275"/>
                    <a:pt x="178" y="254"/>
                  </a:cubicBezTo>
                  <a:cubicBezTo>
                    <a:pt x="259" y="0"/>
                    <a:pt x="259" y="0"/>
                    <a:pt x="259" y="0"/>
                  </a:cubicBezTo>
                  <a:lnTo>
                    <a:pt x="214" y="0"/>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5" name="Freeform 8"/>
            <p:cNvSpPr>
              <a:spLocks/>
            </p:cNvSpPr>
            <p:nvPr/>
          </p:nvSpPr>
          <p:spPr bwMode="auto">
            <a:xfrm>
              <a:off x="2655355" y="952348"/>
              <a:ext cx="348470" cy="390538"/>
            </a:xfrm>
            <a:custGeom>
              <a:avLst/>
              <a:gdLst>
                <a:gd name="T0" fmla="*/ 46 w 259"/>
                <a:gd name="T1" fmla="*/ 288 h 288"/>
                <a:gd name="T2" fmla="*/ 123 w 259"/>
                <a:gd name="T3" fmla="*/ 49 h 288"/>
                <a:gd name="T4" fmla="*/ 130 w 259"/>
                <a:gd name="T5" fmla="*/ 44 h 288"/>
                <a:gd name="T6" fmla="*/ 137 w 259"/>
                <a:gd name="T7" fmla="*/ 49 h 288"/>
                <a:gd name="T8" fmla="*/ 214 w 259"/>
                <a:gd name="T9" fmla="*/ 288 h 288"/>
                <a:gd name="T10" fmla="*/ 259 w 259"/>
                <a:gd name="T11" fmla="*/ 288 h 288"/>
                <a:gd name="T12" fmla="*/ 178 w 259"/>
                <a:gd name="T13" fmla="*/ 35 h 288"/>
                <a:gd name="T14" fmla="*/ 130 w 259"/>
                <a:gd name="T15" fmla="*/ 0 h 288"/>
                <a:gd name="T16" fmla="*/ 82 w 259"/>
                <a:gd name="T17" fmla="*/ 35 h 288"/>
                <a:gd name="T18" fmla="*/ 0 w 259"/>
                <a:gd name="T19" fmla="*/ 288 h 288"/>
                <a:gd name="T20" fmla="*/ 46 w 259"/>
                <a:gd name="T21"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288">
                  <a:moveTo>
                    <a:pt x="46" y="288"/>
                  </a:moveTo>
                  <a:cubicBezTo>
                    <a:pt x="123" y="49"/>
                    <a:pt x="123" y="49"/>
                    <a:pt x="123" y="49"/>
                  </a:cubicBezTo>
                  <a:cubicBezTo>
                    <a:pt x="124" y="46"/>
                    <a:pt x="127" y="44"/>
                    <a:pt x="130" y="44"/>
                  </a:cubicBezTo>
                  <a:cubicBezTo>
                    <a:pt x="133" y="44"/>
                    <a:pt x="136" y="45"/>
                    <a:pt x="137" y="49"/>
                  </a:cubicBezTo>
                  <a:cubicBezTo>
                    <a:pt x="214" y="288"/>
                    <a:pt x="214" y="288"/>
                    <a:pt x="214" y="288"/>
                  </a:cubicBezTo>
                  <a:cubicBezTo>
                    <a:pt x="259" y="288"/>
                    <a:pt x="259" y="288"/>
                    <a:pt x="259" y="288"/>
                  </a:cubicBezTo>
                  <a:cubicBezTo>
                    <a:pt x="178" y="35"/>
                    <a:pt x="178" y="35"/>
                    <a:pt x="178" y="35"/>
                  </a:cubicBezTo>
                  <a:cubicBezTo>
                    <a:pt x="171" y="14"/>
                    <a:pt x="151" y="0"/>
                    <a:pt x="130" y="0"/>
                  </a:cubicBezTo>
                  <a:cubicBezTo>
                    <a:pt x="108" y="0"/>
                    <a:pt x="89" y="14"/>
                    <a:pt x="82" y="35"/>
                  </a:cubicBezTo>
                  <a:cubicBezTo>
                    <a:pt x="0" y="288"/>
                    <a:pt x="0" y="288"/>
                    <a:pt x="0" y="288"/>
                  </a:cubicBezTo>
                  <a:lnTo>
                    <a:pt x="46" y="28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6" name="Freeform 9"/>
            <p:cNvSpPr>
              <a:spLocks/>
            </p:cNvSpPr>
            <p:nvPr/>
          </p:nvSpPr>
          <p:spPr bwMode="auto">
            <a:xfrm>
              <a:off x="1591186" y="952348"/>
              <a:ext cx="279686" cy="390538"/>
            </a:xfrm>
            <a:custGeom>
              <a:avLst/>
              <a:gdLst>
                <a:gd name="T0" fmla="*/ 72 w 208"/>
                <a:gd name="T1" fmla="*/ 44 h 288"/>
                <a:gd name="T2" fmla="*/ 208 w 208"/>
                <a:gd name="T3" fmla="*/ 44 h 288"/>
                <a:gd name="T4" fmla="*/ 208 w 208"/>
                <a:gd name="T5" fmla="*/ 0 h 288"/>
                <a:gd name="T6" fmla="*/ 72 w 208"/>
                <a:gd name="T7" fmla="*/ 0 h 288"/>
                <a:gd name="T8" fmla="*/ 0 w 208"/>
                <a:gd name="T9" fmla="*/ 72 h 288"/>
                <a:gd name="T10" fmla="*/ 0 w 208"/>
                <a:gd name="T11" fmla="*/ 216 h 288"/>
                <a:gd name="T12" fmla="*/ 72 w 208"/>
                <a:gd name="T13" fmla="*/ 288 h 288"/>
                <a:gd name="T14" fmla="*/ 208 w 208"/>
                <a:gd name="T15" fmla="*/ 288 h 288"/>
                <a:gd name="T16" fmla="*/ 208 w 208"/>
                <a:gd name="T17" fmla="*/ 245 h 288"/>
                <a:gd name="T18" fmla="*/ 72 w 208"/>
                <a:gd name="T19" fmla="*/ 245 h 288"/>
                <a:gd name="T20" fmla="*/ 43 w 208"/>
                <a:gd name="T21" fmla="*/ 216 h 288"/>
                <a:gd name="T22" fmla="*/ 43 w 208"/>
                <a:gd name="T23" fmla="*/ 166 h 288"/>
                <a:gd name="T24" fmla="*/ 180 w 208"/>
                <a:gd name="T25" fmla="*/ 166 h 288"/>
                <a:gd name="T26" fmla="*/ 180 w 208"/>
                <a:gd name="T27" fmla="*/ 123 h 288"/>
                <a:gd name="T28" fmla="*/ 43 w 208"/>
                <a:gd name="T29" fmla="*/ 123 h 288"/>
                <a:gd name="T30" fmla="*/ 43 w 208"/>
                <a:gd name="T31" fmla="*/ 72 h 288"/>
                <a:gd name="T32" fmla="*/ 72 w 208"/>
                <a:gd name="T33" fmla="*/ 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288">
                  <a:moveTo>
                    <a:pt x="72" y="44"/>
                  </a:moveTo>
                  <a:cubicBezTo>
                    <a:pt x="208" y="44"/>
                    <a:pt x="208" y="44"/>
                    <a:pt x="208" y="44"/>
                  </a:cubicBezTo>
                  <a:cubicBezTo>
                    <a:pt x="208" y="0"/>
                    <a:pt x="208" y="0"/>
                    <a:pt x="208" y="0"/>
                  </a:cubicBezTo>
                  <a:cubicBezTo>
                    <a:pt x="72" y="0"/>
                    <a:pt x="72" y="0"/>
                    <a:pt x="72" y="0"/>
                  </a:cubicBezTo>
                  <a:cubicBezTo>
                    <a:pt x="32" y="0"/>
                    <a:pt x="0" y="33"/>
                    <a:pt x="0" y="72"/>
                  </a:cubicBezTo>
                  <a:cubicBezTo>
                    <a:pt x="0" y="216"/>
                    <a:pt x="0" y="216"/>
                    <a:pt x="0" y="216"/>
                  </a:cubicBezTo>
                  <a:cubicBezTo>
                    <a:pt x="0" y="256"/>
                    <a:pt x="32" y="288"/>
                    <a:pt x="72" y="288"/>
                  </a:cubicBezTo>
                  <a:cubicBezTo>
                    <a:pt x="208" y="288"/>
                    <a:pt x="208" y="288"/>
                    <a:pt x="208" y="288"/>
                  </a:cubicBezTo>
                  <a:cubicBezTo>
                    <a:pt x="208" y="245"/>
                    <a:pt x="208" y="245"/>
                    <a:pt x="208" y="245"/>
                  </a:cubicBezTo>
                  <a:cubicBezTo>
                    <a:pt x="72" y="245"/>
                    <a:pt x="72" y="245"/>
                    <a:pt x="72" y="245"/>
                  </a:cubicBezTo>
                  <a:cubicBezTo>
                    <a:pt x="56" y="245"/>
                    <a:pt x="43" y="232"/>
                    <a:pt x="43" y="216"/>
                  </a:cubicBezTo>
                  <a:cubicBezTo>
                    <a:pt x="43" y="166"/>
                    <a:pt x="43" y="166"/>
                    <a:pt x="43" y="166"/>
                  </a:cubicBezTo>
                  <a:cubicBezTo>
                    <a:pt x="180" y="166"/>
                    <a:pt x="180" y="166"/>
                    <a:pt x="180" y="166"/>
                  </a:cubicBezTo>
                  <a:cubicBezTo>
                    <a:pt x="180" y="123"/>
                    <a:pt x="180" y="123"/>
                    <a:pt x="180" y="123"/>
                  </a:cubicBezTo>
                  <a:cubicBezTo>
                    <a:pt x="43" y="123"/>
                    <a:pt x="43" y="123"/>
                    <a:pt x="43" y="123"/>
                  </a:cubicBezTo>
                  <a:cubicBezTo>
                    <a:pt x="43" y="72"/>
                    <a:pt x="43" y="72"/>
                    <a:pt x="43" y="72"/>
                  </a:cubicBezTo>
                  <a:cubicBezTo>
                    <a:pt x="43" y="56"/>
                    <a:pt x="56" y="44"/>
                    <a:pt x="72" y="44"/>
                  </a:cubicBez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7" name="Freeform 10"/>
            <p:cNvSpPr>
              <a:spLocks/>
            </p:cNvSpPr>
            <p:nvPr/>
          </p:nvSpPr>
          <p:spPr bwMode="auto">
            <a:xfrm>
              <a:off x="2416031" y="952348"/>
              <a:ext cx="282528" cy="390538"/>
            </a:xfrm>
            <a:custGeom>
              <a:avLst/>
              <a:gdLst>
                <a:gd name="T0" fmla="*/ 497 w 497"/>
                <a:gd name="T1" fmla="*/ 0 h 687"/>
                <a:gd name="T2" fmla="*/ 0 w 497"/>
                <a:gd name="T3" fmla="*/ 0 h 687"/>
                <a:gd name="T4" fmla="*/ 0 w 497"/>
                <a:gd name="T5" fmla="*/ 105 h 687"/>
                <a:gd name="T6" fmla="*/ 198 w 497"/>
                <a:gd name="T7" fmla="*/ 105 h 687"/>
                <a:gd name="T8" fmla="*/ 198 w 497"/>
                <a:gd name="T9" fmla="*/ 687 h 687"/>
                <a:gd name="T10" fmla="*/ 300 w 497"/>
                <a:gd name="T11" fmla="*/ 687 h 687"/>
                <a:gd name="T12" fmla="*/ 300 w 497"/>
                <a:gd name="T13" fmla="*/ 105 h 687"/>
                <a:gd name="T14" fmla="*/ 497 w 497"/>
                <a:gd name="T15" fmla="*/ 105 h 687"/>
                <a:gd name="T16" fmla="*/ 497 w 497"/>
                <a:gd name="T17"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 h="687">
                  <a:moveTo>
                    <a:pt x="497" y="0"/>
                  </a:moveTo>
                  <a:lnTo>
                    <a:pt x="0" y="0"/>
                  </a:lnTo>
                  <a:lnTo>
                    <a:pt x="0" y="105"/>
                  </a:lnTo>
                  <a:lnTo>
                    <a:pt x="198" y="105"/>
                  </a:lnTo>
                  <a:lnTo>
                    <a:pt x="198" y="687"/>
                  </a:lnTo>
                  <a:lnTo>
                    <a:pt x="300" y="687"/>
                  </a:lnTo>
                  <a:lnTo>
                    <a:pt x="300" y="105"/>
                  </a:lnTo>
                  <a:lnTo>
                    <a:pt x="497" y="105"/>
                  </a:lnTo>
                  <a:lnTo>
                    <a:pt x="497" y="0"/>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8" name="Freeform 11"/>
            <p:cNvSpPr>
              <a:spLocks/>
            </p:cNvSpPr>
            <p:nvPr/>
          </p:nvSpPr>
          <p:spPr bwMode="auto">
            <a:xfrm>
              <a:off x="3011784" y="952348"/>
              <a:ext cx="320047" cy="390538"/>
            </a:xfrm>
            <a:custGeom>
              <a:avLst/>
              <a:gdLst>
                <a:gd name="T0" fmla="*/ 155 w 238"/>
                <a:gd name="T1" fmla="*/ 288 h 288"/>
                <a:gd name="T2" fmla="*/ 238 w 238"/>
                <a:gd name="T3" fmla="*/ 206 h 288"/>
                <a:gd name="T4" fmla="*/ 155 w 238"/>
                <a:gd name="T5" fmla="*/ 123 h 288"/>
                <a:gd name="T6" fmla="*/ 83 w 238"/>
                <a:gd name="T7" fmla="*/ 123 h 288"/>
                <a:gd name="T8" fmla="*/ 43 w 238"/>
                <a:gd name="T9" fmla="*/ 83 h 288"/>
                <a:gd name="T10" fmla="*/ 83 w 238"/>
                <a:gd name="T11" fmla="*/ 44 h 288"/>
                <a:gd name="T12" fmla="*/ 223 w 238"/>
                <a:gd name="T13" fmla="*/ 44 h 288"/>
                <a:gd name="T14" fmla="*/ 223 w 238"/>
                <a:gd name="T15" fmla="*/ 0 h 288"/>
                <a:gd name="T16" fmla="*/ 83 w 238"/>
                <a:gd name="T17" fmla="*/ 0 h 288"/>
                <a:gd name="T18" fmla="*/ 0 w 238"/>
                <a:gd name="T19" fmla="*/ 83 h 288"/>
                <a:gd name="T20" fmla="*/ 83 w 238"/>
                <a:gd name="T21" fmla="*/ 166 h 288"/>
                <a:gd name="T22" fmla="*/ 155 w 238"/>
                <a:gd name="T23" fmla="*/ 166 h 288"/>
                <a:gd name="T24" fmla="*/ 194 w 238"/>
                <a:gd name="T25" fmla="*/ 206 h 288"/>
                <a:gd name="T26" fmla="*/ 155 w 238"/>
                <a:gd name="T27" fmla="*/ 245 h 288"/>
                <a:gd name="T28" fmla="*/ 14 w 238"/>
                <a:gd name="T29" fmla="*/ 245 h 288"/>
                <a:gd name="T30" fmla="*/ 14 w 238"/>
                <a:gd name="T31" fmla="*/ 288 h 288"/>
                <a:gd name="T32" fmla="*/ 155 w 238"/>
                <a:gd name="T33"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8" h="288">
                  <a:moveTo>
                    <a:pt x="155" y="288"/>
                  </a:moveTo>
                  <a:cubicBezTo>
                    <a:pt x="201" y="288"/>
                    <a:pt x="238" y="251"/>
                    <a:pt x="238" y="206"/>
                  </a:cubicBezTo>
                  <a:cubicBezTo>
                    <a:pt x="238" y="160"/>
                    <a:pt x="201" y="123"/>
                    <a:pt x="155" y="123"/>
                  </a:cubicBezTo>
                  <a:cubicBezTo>
                    <a:pt x="83" y="123"/>
                    <a:pt x="83" y="123"/>
                    <a:pt x="83" y="123"/>
                  </a:cubicBezTo>
                  <a:cubicBezTo>
                    <a:pt x="61" y="123"/>
                    <a:pt x="43" y="105"/>
                    <a:pt x="43" y="83"/>
                  </a:cubicBezTo>
                  <a:cubicBezTo>
                    <a:pt x="43" y="61"/>
                    <a:pt x="61" y="44"/>
                    <a:pt x="83" y="44"/>
                  </a:cubicBezTo>
                  <a:cubicBezTo>
                    <a:pt x="223" y="44"/>
                    <a:pt x="223" y="44"/>
                    <a:pt x="223" y="44"/>
                  </a:cubicBezTo>
                  <a:cubicBezTo>
                    <a:pt x="223" y="0"/>
                    <a:pt x="223" y="0"/>
                    <a:pt x="223" y="0"/>
                  </a:cubicBezTo>
                  <a:cubicBezTo>
                    <a:pt x="83" y="0"/>
                    <a:pt x="83" y="0"/>
                    <a:pt x="83" y="0"/>
                  </a:cubicBezTo>
                  <a:cubicBezTo>
                    <a:pt x="37" y="0"/>
                    <a:pt x="0" y="37"/>
                    <a:pt x="0" y="83"/>
                  </a:cubicBezTo>
                  <a:cubicBezTo>
                    <a:pt x="0" y="129"/>
                    <a:pt x="37" y="166"/>
                    <a:pt x="83" y="166"/>
                  </a:cubicBezTo>
                  <a:cubicBezTo>
                    <a:pt x="155" y="166"/>
                    <a:pt x="155" y="166"/>
                    <a:pt x="155" y="166"/>
                  </a:cubicBezTo>
                  <a:cubicBezTo>
                    <a:pt x="177" y="166"/>
                    <a:pt x="194" y="184"/>
                    <a:pt x="194" y="206"/>
                  </a:cubicBezTo>
                  <a:cubicBezTo>
                    <a:pt x="194" y="227"/>
                    <a:pt x="177" y="245"/>
                    <a:pt x="155" y="245"/>
                  </a:cubicBezTo>
                  <a:cubicBezTo>
                    <a:pt x="14" y="245"/>
                    <a:pt x="14" y="245"/>
                    <a:pt x="14" y="245"/>
                  </a:cubicBezTo>
                  <a:cubicBezTo>
                    <a:pt x="14" y="288"/>
                    <a:pt x="14" y="288"/>
                    <a:pt x="14" y="288"/>
                  </a:cubicBezTo>
                  <a:lnTo>
                    <a:pt x="155" y="28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9" name="Freeform 12"/>
            <p:cNvSpPr>
              <a:spLocks noEditPoints="1"/>
            </p:cNvSpPr>
            <p:nvPr/>
          </p:nvSpPr>
          <p:spPr bwMode="auto">
            <a:xfrm>
              <a:off x="3331830" y="923925"/>
              <a:ext cx="54005" cy="28423"/>
            </a:xfrm>
            <a:custGeom>
              <a:avLst/>
              <a:gdLst>
                <a:gd name="T0" fmla="*/ 24 w 95"/>
                <a:gd name="T1" fmla="*/ 50 h 50"/>
                <a:gd name="T2" fmla="*/ 14 w 95"/>
                <a:gd name="T3" fmla="*/ 50 h 50"/>
                <a:gd name="T4" fmla="*/ 14 w 95"/>
                <a:gd name="T5" fmla="*/ 9 h 50"/>
                <a:gd name="T6" fmla="*/ 0 w 95"/>
                <a:gd name="T7" fmla="*/ 9 h 50"/>
                <a:gd name="T8" fmla="*/ 0 w 95"/>
                <a:gd name="T9" fmla="*/ 0 h 50"/>
                <a:gd name="T10" fmla="*/ 38 w 95"/>
                <a:gd name="T11" fmla="*/ 0 h 50"/>
                <a:gd name="T12" fmla="*/ 38 w 95"/>
                <a:gd name="T13" fmla="*/ 9 h 50"/>
                <a:gd name="T14" fmla="*/ 24 w 95"/>
                <a:gd name="T15" fmla="*/ 9 h 50"/>
                <a:gd name="T16" fmla="*/ 24 w 95"/>
                <a:gd name="T17" fmla="*/ 50 h 50"/>
                <a:gd name="T18" fmla="*/ 69 w 95"/>
                <a:gd name="T19" fmla="*/ 38 h 50"/>
                <a:gd name="T20" fmla="*/ 73 w 95"/>
                <a:gd name="T21" fmla="*/ 28 h 50"/>
                <a:gd name="T22" fmla="*/ 85 w 95"/>
                <a:gd name="T23" fmla="*/ 0 h 50"/>
                <a:gd name="T24" fmla="*/ 95 w 95"/>
                <a:gd name="T25" fmla="*/ 0 h 50"/>
                <a:gd name="T26" fmla="*/ 95 w 95"/>
                <a:gd name="T27" fmla="*/ 50 h 50"/>
                <a:gd name="T28" fmla="*/ 85 w 95"/>
                <a:gd name="T29" fmla="*/ 50 h 50"/>
                <a:gd name="T30" fmla="*/ 85 w 95"/>
                <a:gd name="T31" fmla="*/ 26 h 50"/>
                <a:gd name="T32" fmla="*/ 85 w 95"/>
                <a:gd name="T33" fmla="*/ 16 h 50"/>
                <a:gd name="T34" fmla="*/ 83 w 95"/>
                <a:gd name="T35" fmla="*/ 23 h 50"/>
                <a:gd name="T36" fmla="*/ 73 w 95"/>
                <a:gd name="T37" fmla="*/ 50 h 50"/>
                <a:gd name="T38" fmla="*/ 66 w 95"/>
                <a:gd name="T39" fmla="*/ 50 h 50"/>
                <a:gd name="T40" fmla="*/ 57 w 95"/>
                <a:gd name="T41" fmla="*/ 23 h 50"/>
                <a:gd name="T42" fmla="*/ 54 w 95"/>
                <a:gd name="T43" fmla="*/ 16 h 50"/>
                <a:gd name="T44" fmla="*/ 54 w 95"/>
                <a:gd name="T45" fmla="*/ 26 h 50"/>
                <a:gd name="T46" fmla="*/ 54 w 95"/>
                <a:gd name="T47" fmla="*/ 50 h 50"/>
                <a:gd name="T48" fmla="*/ 45 w 95"/>
                <a:gd name="T49" fmla="*/ 50 h 50"/>
                <a:gd name="T50" fmla="*/ 45 w 95"/>
                <a:gd name="T51" fmla="*/ 0 h 50"/>
                <a:gd name="T52" fmla="*/ 54 w 95"/>
                <a:gd name="T53" fmla="*/ 0 h 50"/>
                <a:gd name="T54" fmla="*/ 66 w 95"/>
                <a:gd name="T55" fmla="*/ 28 h 50"/>
                <a:gd name="T56" fmla="*/ 69 w 95"/>
                <a:gd name="T5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50">
                  <a:moveTo>
                    <a:pt x="24" y="50"/>
                  </a:moveTo>
                  <a:lnTo>
                    <a:pt x="14" y="50"/>
                  </a:lnTo>
                  <a:lnTo>
                    <a:pt x="14" y="9"/>
                  </a:lnTo>
                  <a:lnTo>
                    <a:pt x="0" y="9"/>
                  </a:lnTo>
                  <a:lnTo>
                    <a:pt x="0" y="0"/>
                  </a:lnTo>
                  <a:lnTo>
                    <a:pt x="38" y="0"/>
                  </a:lnTo>
                  <a:lnTo>
                    <a:pt x="38" y="9"/>
                  </a:lnTo>
                  <a:lnTo>
                    <a:pt x="24" y="9"/>
                  </a:lnTo>
                  <a:lnTo>
                    <a:pt x="24" y="50"/>
                  </a:lnTo>
                  <a:close/>
                  <a:moveTo>
                    <a:pt x="69" y="38"/>
                  </a:moveTo>
                  <a:lnTo>
                    <a:pt x="73" y="28"/>
                  </a:lnTo>
                  <a:lnTo>
                    <a:pt x="85" y="0"/>
                  </a:lnTo>
                  <a:lnTo>
                    <a:pt x="95" y="0"/>
                  </a:lnTo>
                  <a:lnTo>
                    <a:pt x="95" y="50"/>
                  </a:lnTo>
                  <a:lnTo>
                    <a:pt x="85" y="50"/>
                  </a:lnTo>
                  <a:lnTo>
                    <a:pt x="85" y="26"/>
                  </a:lnTo>
                  <a:lnTo>
                    <a:pt x="85" y="16"/>
                  </a:lnTo>
                  <a:lnTo>
                    <a:pt x="83" y="23"/>
                  </a:lnTo>
                  <a:lnTo>
                    <a:pt x="73" y="50"/>
                  </a:lnTo>
                  <a:lnTo>
                    <a:pt x="66" y="50"/>
                  </a:lnTo>
                  <a:lnTo>
                    <a:pt x="57" y="23"/>
                  </a:lnTo>
                  <a:lnTo>
                    <a:pt x="54" y="16"/>
                  </a:lnTo>
                  <a:lnTo>
                    <a:pt x="54" y="26"/>
                  </a:lnTo>
                  <a:lnTo>
                    <a:pt x="54" y="50"/>
                  </a:lnTo>
                  <a:lnTo>
                    <a:pt x="45" y="50"/>
                  </a:lnTo>
                  <a:lnTo>
                    <a:pt x="45" y="0"/>
                  </a:lnTo>
                  <a:lnTo>
                    <a:pt x="54" y="0"/>
                  </a:lnTo>
                  <a:lnTo>
                    <a:pt x="66" y="28"/>
                  </a:lnTo>
                  <a:lnTo>
                    <a:pt x="69" y="3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grpSp>
    </p:spTree>
    <p:extLst>
      <p:ext uri="{BB962C8B-B14F-4D97-AF65-F5344CB8AC3E}">
        <p14:creationId xmlns:p14="http://schemas.microsoft.com/office/powerpoint/2010/main" val="215915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hank You Internal only">
    <p:spTree>
      <p:nvGrpSpPr>
        <p:cNvPr id="1" name=""/>
        <p:cNvGrpSpPr/>
        <p:nvPr/>
      </p:nvGrpSpPr>
      <p:grpSpPr>
        <a:xfrm>
          <a:off x="0" y="0"/>
          <a:ext cx="0" cy="0"/>
          <a:chOff x="0" y="0"/>
          <a:chExt cx="0" cy="0"/>
        </a:xfrm>
      </p:grpSpPr>
      <p:sp>
        <p:nvSpPr>
          <p:cNvPr id="21" name="TextBox 20"/>
          <p:cNvSpPr txBox="1"/>
          <p:nvPr/>
        </p:nvSpPr>
        <p:spPr>
          <a:xfrm>
            <a:off x="4518551" y="1597915"/>
            <a:ext cx="3611509" cy="332399"/>
          </a:xfrm>
          <a:prstGeom prst="rect">
            <a:avLst/>
          </a:prstGeom>
          <a:noFill/>
        </p:spPr>
        <p:txBody>
          <a:bodyPr wrap="square" lIns="0" tIns="0" rIns="0" bIns="0" rtlCol="0">
            <a:spAutoFit/>
          </a:bodyPr>
          <a:lstStyle/>
          <a:p>
            <a:pPr algn="r">
              <a:lnSpc>
                <a:spcPct val="90000"/>
              </a:lnSpc>
            </a:pPr>
            <a:r>
              <a:rPr sz="2400" b="1">
                <a:latin typeface="Corbel"/>
              </a:rPr>
              <a:t>Thank you!</a:t>
            </a:r>
          </a:p>
        </p:txBody>
      </p:sp>
      <p:sp>
        <p:nvSpPr>
          <p:cNvPr id="23" name="Text Placeholder 22"/>
          <p:cNvSpPr>
            <a:spLocks noGrp="1"/>
          </p:cNvSpPr>
          <p:nvPr>
            <p:ph type="body" sz="quarter" idx="10" hasCustomPrompt="1"/>
          </p:nvPr>
        </p:nvSpPr>
        <p:spPr>
          <a:xfrm>
            <a:off x="914400" y="2158284"/>
            <a:ext cx="7215661" cy="302419"/>
          </a:xfrm>
        </p:spPr>
        <p:txBody>
          <a:bodyPr>
            <a:noAutofit/>
          </a:bodyPr>
          <a:lstStyle>
            <a:lvl1pPr marL="0" indent="0" algn="r">
              <a:spcBef>
                <a:spcPts val="0"/>
              </a:spcBef>
              <a:buNone/>
              <a:defRPr sz="1800">
                <a:solidFill>
                  <a:srgbClr val="000000"/>
                </a:solidFill>
              </a:defRPr>
            </a:lvl1pPr>
            <a:lvl2pPr marL="0" indent="0">
              <a:spcBef>
                <a:spcPts val="0"/>
              </a:spcBef>
              <a:buNone/>
              <a:defRPr sz="1800">
                <a:solidFill>
                  <a:schemeClr val="accent1"/>
                </a:solidFill>
              </a:defRPr>
            </a:lvl2pPr>
            <a:lvl3pPr marL="0" indent="0">
              <a:spcBef>
                <a:spcPts val="0"/>
              </a:spcBef>
              <a:buNone/>
              <a:defRPr sz="1800">
                <a:solidFill>
                  <a:schemeClr val="accent1"/>
                </a:solidFill>
              </a:defRPr>
            </a:lvl3pPr>
            <a:lvl4pPr marL="0" indent="0">
              <a:spcBef>
                <a:spcPts val="0"/>
              </a:spcBef>
              <a:buNone/>
              <a:defRPr sz="1800">
                <a:solidFill>
                  <a:schemeClr val="accent1"/>
                </a:solidFill>
              </a:defRPr>
            </a:lvl4pPr>
            <a:lvl5pPr marL="0" indent="0">
              <a:spcBef>
                <a:spcPts val="0"/>
              </a:spcBef>
              <a:buNone/>
              <a:defRPr sz="1800">
                <a:solidFill>
                  <a:schemeClr val="accent1"/>
                </a:solidFill>
              </a:defRPr>
            </a:lvl5pPr>
            <a:lvl6pPr marL="0" indent="0">
              <a:spcBef>
                <a:spcPts val="0"/>
              </a:spcBef>
              <a:buNone/>
              <a:defRPr sz="1800">
                <a:solidFill>
                  <a:schemeClr val="accent1"/>
                </a:solidFill>
              </a:defRPr>
            </a:lvl6pPr>
            <a:lvl7pPr marL="0" indent="0">
              <a:spcBef>
                <a:spcPts val="0"/>
              </a:spcBef>
              <a:buNone/>
              <a:defRPr sz="1800">
                <a:solidFill>
                  <a:schemeClr val="accent1"/>
                </a:solidFill>
              </a:defRPr>
            </a:lvl7pPr>
            <a:lvl8pPr marL="0" indent="0">
              <a:spcBef>
                <a:spcPts val="0"/>
              </a:spcBef>
              <a:buNone/>
              <a:defRPr sz="1800">
                <a:solidFill>
                  <a:schemeClr val="accent1"/>
                </a:solidFill>
              </a:defRPr>
            </a:lvl8pPr>
            <a:lvl9pPr marL="0" indent="0">
              <a:spcBef>
                <a:spcPts val="0"/>
              </a:spcBef>
              <a:buNone/>
              <a:defRPr sz="1800">
                <a:solidFill>
                  <a:schemeClr val="accent1"/>
                </a:solidFill>
              </a:defRPr>
            </a:lvl9pPr>
          </a:lstStyle>
          <a:p>
            <a:pPr lvl="0"/>
            <a:r>
              <a:t>Click to add presenter’s name</a:t>
            </a:r>
          </a:p>
        </p:txBody>
      </p:sp>
      <p:sp>
        <p:nvSpPr>
          <p:cNvPr id="24" name="Text Placeholder 22"/>
          <p:cNvSpPr>
            <a:spLocks noGrp="1"/>
          </p:cNvSpPr>
          <p:nvPr>
            <p:ph type="body" sz="quarter" idx="11" hasCustomPrompt="1"/>
          </p:nvPr>
        </p:nvSpPr>
        <p:spPr>
          <a:xfrm>
            <a:off x="914399" y="2749384"/>
            <a:ext cx="7215661" cy="488948"/>
          </a:xfrm>
        </p:spPr>
        <p:txBody>
          <a:bodyPr>
            <a:noAutofit/>
          </a:bodyPr>
          <a:lstStyle>
            <a:lvl1pPr marL="0" indent="0" algn="r">
              <a:spcBef>
                <a:spcPts val="0"/>
              </a:spcBef>
              <a:buNone/>
              <a:defRPr sz="1500">
                <a:solidFill>
                  <a:schemeClr val="tx1"/>
                </a:solidFill>
              </a:defRPr>
            </a:lvl1pPr>
            <a:lvl2pPr marL="0" indent="0">
              <a:spcBef>
                <a:spcPts val="0"/>
              </a:spcBef>
              <a:buNone/>
              <a:defRPr sz="1800">
                <a:solidFill>
                  <a:schemeClr val="tx1"/>
                </a:solidFill>
              </a:defRPr>
            </a:lvl2pPr>
            <a:lvl3pPr marL="0" indent="0">
              <a:spcBef>
                <a:spcPts val="0"/>
              </a:spcBef>
              <a:buNone/>
              <a:defRPr sz="1800">
                <a:solidFill>
                  <a:schemeClr val="tx1"/>
                </a:solidFill>
              </a:defRPr>
            </a:lvl3pPr>
            <a:lvl4pPr marL="0" indent="0">
              <a:spcBef>
                <a:spcPts val="0"/>
              </a:spcBef>
              <a:buNone/>
              <a:defRPr sz="1800">
                <a:solidFill>
                  <a:schemeClr val="tx1"/>
                </a:solidFill>
              </a:defRPr>
            </a:lvl4pPr>
            <a:lvl5pPr marL="0" indent="0">
              <a:spcBef>
                <a:spcPts val="0"/>
              </a:spcBef>
              <a:buNone/>
              <a:defRPr sz="1800">
                <a:solidFill>
                  <a:schemeClr val="tx1"/>
                </a:solidFill>
              </a:defRPr>
            </a:lvl5pPr>
            <a:lvl6pPr marL="0" indent="0">
              <a:spcBef>
                <a:spcPts val="0"/>
              </a:spcBef>
              <a:buNone/>
              <a:defRPr sz="1800">
                <a:solidFill>
                  <a:schemeClr val="tx1"/>
                </a:solidFill>
              </a:defRPr>
            </a:lvl6pPr>
            <a:lvl7pPr marL="0" indent="0">
              <a:spcBef>
                <a:spcPts val="0"/>
              </a:spcBef>
              <a:buNone/>
              <a:defRPr sz="1800">
                <a:solidFill>
                  <a:schemeClr val="tx1"/>
                </a:solidFill>
              </a:defRPr>
            </a:lvl7pPr>
            <a:lvl8pPr marL="0" indent="0">
              <a:spcBef>
                <a:spcPts val="0"/>
              </a:spcBef>
              <a:buNone/>
              <a:defRPr sz="1800">
                <a:solidFill>
                  <a:schemeClr val="tx1"/>
                </a:solidFill>
              </a:defRPr>
            </a:lvl8pPr>
            <a:lvl9pPr marL="0" indent="0">
              <a:spcBef>
                <a:spcPts val="0"/>
              </a:spcBef>
              <a:buNone/>
              <a:defRPr sz="1800">
                <a:solidFill>
                  <a:schemeClr val="tx1"/>
                </a:solidFill>
              </a:defRPr>
            </a:lvl9pPr>
          </a:lstStyle>
          <a:p>
            <a:pPr lvl="0"/>
            <a:r>
              <a:t>Presenter’s email</a:t>
            </a:r>
            <a:br>
              <a:rPr/>
            </a:br>
            <a:r>
              <a:t>Presenter’s phone</a:t>
            </a:r>
          </a:p>
        </p:txBody>
      </p:sp>
      <p:cxnSp>
        <p:nvCxnSpPr>
          <p:cNvPr id="20" name="Straight Connector 19"/>
          <p:cNvCxnSpPr/>
          <p:nvPr/>
        </p:nvCxnSpPr>
        <p:spPr bwMode="auto">
          <a:xfrm flipH="1">
            <a:off x="-10355" y="2571750"/>
            <a:ext cx="8160218" cy="1"/>
          </a:xfrm>
          <a:prstGeom prst="line">
            <a:avLst/>
          </a:prstGeom>
          <a:solidFill>
            <a:schemeClr val="accent1"/>
          </a:solidFill>
          <a:ln w="19050" cap="flat" cmpd="sng" algn="ctr">
            <a:solidFill>
              <a:srgbClr val="B1181E"/>
            </a:solidFill>
            <a:prstDash val="solid"/>
            <a:miter lim="800000"/>
            <a:headEnd type="none" w="med" len="med"/>
            <a:tailEnd type="none" w="lg" len="lg"/>
          </a:ln>
          <a:effectLst/>
        </p:spPr>
      </p:cxnSp>
      <p:grpSp>
        <p:nvGrpSpPr>
          <p:cNvPr id="22" name="Group 21"/>
          <p:cNvGrpSpPr/>
          <p:nvPr/>
        </p:nvGrpSpPr>
        <p:grpSpPr>
          <a:xfrm>
            <a:off x="6525045" y="4368722"/>
            <a:ext cx="1624817" cy="321469"/>
            <a:chOff x="1219977" y="923925"/>
            <a:chExt cx="2165858" cy="428625"/>
          </a:xfrm>
        </p:grpSpPr>
        <p:sp>
          <p:nvSpPr>
            <p:cNvPr id="26" name="Freeform 5"/>
            <p:cNvSpPr>
              <a:spLocks/>
            </p:cNvSpPr>
            <p:nvPr/>
          </p:nvSpPr>
          <p:spPr bwMode="auto">
            <a:xfrm>
              <a:off x="1931697" y="952348"/>
              <a:ext cx="333690" cy="400202"/>
            </a:xfrm>
            <a:custGeom>
              <a:avLst/>
              <a:gdLst>
                <a:gd name="T0" fmla="*/ 43 w 248"/>
                <a:gd name="T1" fmla="*/ 65 h 295"/>
                <a:gd name="T2" fmla="*/ 64 w 248"/>
                <a:gd name="T3" fmla="*/ 44 h 295"/>
                <a:gd name="T4" fmla="*/ 158 w 248"/>
                <a:gd name="T5" fmla="*/ 44 h 295"/>
                <a:gd name="T6" fmla="*/ 192 w 248"/>
                <a:gd name="T7" fmla="*/ 67 h 295"/>
                <a:gd name="T8" fmla="*/ 171 w 248"/>
                <a:gd name="T9" fmla="*/ 113 h 295"/>
                <a:gd name="T10" fmla="*/ 98 w 248"/>
                <a:gd name="T11" fmla="*/ 140 h 295"/>
                <a:gd name="T12" fmla="*/ 67 w 248"/>
                <a:gd name="T13" fmla="*/ 204 h 295"/>
                <a:gd name="T14" fmla="*/ 94 w 248"/>
                <a:gd name="T15" fmla="*/ 234 h 295"/>
                <a:gd name="T16" fmla="*/ 230 w 248"/>
                <a:gd name="T17" fmla="*/ 295 h 295"/>
                <a:gd name="T18" fmla="*/ 230 w 248"/>
                <a:gd name="T19" fmla="*/ 248 h 295"/>
                <a:gd name="T20" fmla="*/ 111 w 248"/>
                <a:gd name="T21" fmla="*/ 195 h 295"/>
                <a:gd name="T22" fmla="*/ 107 w 248"/>
                <a:gd name="T23" fmla="*/ 190 h 295"/>
                <a:gd name="T24" fmla="*/ 112 w 248"/>
                <a:gd name="T25" fmla="*/ 179 h 295"/>
                <a:gd name="T26" fmla="*/ 186 w 248"/>
                <a:gd name="T27" fmla="*/ 154 h 295"/>
                <a:gd name="T28" fmla="*/ 232 w 248"/>
                <a:gd name="T29" fmla="*/ 51 h 295"/>
                <a:gd name="T30" fmla="*/ 158 w 248"/>
                <a:gd name="T31" fmla="*/ 0 h 295"/>
                <a:gd name="T32" fmla="*/ 64 w 248"/>
                <a:gd name="T33" fmla="*/ 0 h 295"/>
                <a:gd name="T34" fmla="*/ 0 w 248"/>
                <a:gd name="T35" fmla="*/ 65 h 295"/>
                <a:gd name="T36" fmla="*/ 0 w 248"/>
                <a:gd name="T37" fmla="*/ 288 h 295"/>
                <a:gd name="T38" fmla="*/ 43 w 248"/>
                <a:gd name="T39" fmla="*/ 288 h 295"/>
                <a:gd name="T40" fmla="*/ 43 w 248"/>
                <a:gd name="T41" fmla="*/ 6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95">
                  <a:moveTo>
                    <a:pt x="43" y="65"/>
                  </a:moveTo>
                  <a:cubicBezTo>
                    <a:pt x="43" y="53"/>
                    <a:pt x="52" y="44"/>
                    <a:pt x="64" y="44"/>
                  </a:cubicBezTo>
                  <a:cubicBezTo>
                    <a:pt x="158" y="44"/>
                    <a:pt x="158" y="44"/>
                    <a:pt x="158" y="44"/>
                  </a:cubicBezTo>
                  <a:cubicBezTo>
                    <a:pt x="172" y="44"/>
                    <a:pt x="186" y="52"/>
                    <a:pt x="192" y="67"/>
                  </a:cubicBezTo>
                  <a:cubicBezTo>
                    <a:pt x="199" y="85"/>
                    <a:pt x="189" y="106"/>
                    <a:pt x="171" y="113"/>
                  </a:cubicBezTo>
                  <a:cubicBezTo>
                    <a:pt x="98" y="140"/>
                    <a:pt x="98" y="140"/>
                    <a:pt x="98" y="140"/>
                  </a:cubicBezTo>
                  <a:cubicBezTo>
                    <a:pt x="72" y="149"/>
                    <a:pt x="58" y="178"/>
                    <a:pt x="67" y="204"/>
                  </a:cubicBezTo>
                  <a:cubicBezTo>
                    <a:pt x="72" y="218"/>
                    <a:pt x="82" y="228"/>
                    <a:pt x="94" y="234"/>
                  </a:cubicBezTo>
                  <a:cubicBezTo>
                    <a:pt x="230" y="295"/>
                    <a:pt x="230" y="295"/>
                    <a:pt x="230" y="295"/>
                  </a:cubicBezTo>
                  <a:cubicBezTo>
                    <a:pt x="230" y="248"/>
                    <a:pt x="230" y="248"/>
                    <a:pt x="230" y="248"/>
                  </a:cubicBezTo>
                  <a:cubicBezTo>
                    <a:pt x="111" y="195"/>
                    <a:pt x="111" y="195"/>
                    <a:pt x="111" y="195"/>
                  </a:cubicBezTo>
                  <a:cubicBezTo>
                    <a:pt x="109" y="195"/>
                    <a:pt x="107" y="193"/>
                    <a:pt x="107" y="190"/>
                  </a:cubicBezTo>
                  <a:cubicBezTo>
                    <a:pt x="105" y="186"/>
                    <a:pt x="107" y="181"/>
                    <a:pt x="112" y="179"/>
                  </a:cubicBezTo>
                  <a:cubicBezTo>
                    <a:pt x="186" y="154"/>
                    <a:pt x="186" y="154"/>
                    <a:pt x="186" y="154"/>
                  </a:cubicBezTo>
                  <a:cubicBezTo>
                    <a:pt x="227" y="138"/>
                    <a:pt x="248" y="92"/>
                    <a:pt x="232" y="51"/>
                  </a:cubicBezTo>
                  <a:cubicBezTo>
                    <a:pt x="220" y="20"/>
                    <a:pt x="190" y="0"/>
                    <a:pt x="158" y="0"/>
                  </a:cubicBezTo>
                  <a:cubicBezTo>
                    <a:pt x="64" y="0"/>
                    <a:pt x="64" y="0"/>
                    <a:pt x="64" y="0"/>
                  </a:cubicBezTo>
                  <a:cubicBezTo>
                    <a:pt x="29" y="0"/>
                    <a:pt x="0" y="29"/>
                    <a:pt x="0" y="65"/>
                  </a:cubicBezTo>
                  <a:cubicBezTo>
                    <a:pt x="0" y="288"/>
                    <a:pt x="0" y="288"/>
                    <a:pt x="0" y="288"/>
                  </a:cubicBezTo>
                  <a:cubicBezTo>
                    <a:pt x="43" y="288"/>
                    <a:pt x="43" y="288"/>
                    <a:pt x="43" y="288"/>
                  </a:cubicBezTo>
                  <a:lnTo>
                    <a:pt x="43" y="65"/>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27" name="Rectangle 6"/>
            <p:cNvSpPr>
              <a:spLocks noChangeArrowheads="1"/>
            </p:cNvSpPr>
            <p:nvPr/>
          </p:nvSpPr>
          <p:spPr bwMode="auto">
            <a:xfrm>
              <a:off x="2309728" y="952348"/>
              <a:ext cx="57415" cy="390538"/>
            </a:xfrm>
            <a:prstGeom prst="rect">
              <a:avLst/>
            </a:pr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28" name="Freeform 7"/>
            <p:cNvSpPr>
              <a:spLocks/>
            </p:cNvSpPr>
            <p:nvPr/>
          </p:nvSpPr>
          <p:spPr bwMode="auto">
            <a:xfrm>
              <a:off x="1219977" y="952348"/>
              <a:ext cx="348470" cy="390538"/>
            </a:xfrm>
            <a:custGeom>
              <a:avLst/>
              <a:gdLst>
                <a:gd name="T0" fmla="*/ 214 w 259"/>
                <a:gd name="T1" fmla="*/ 0 h 288"/>
                <a:gd name="T2" fmla="*/ 137 w 259"/>
                <a:gd name="T3" fmla="*/ 240 h 288"/>
                <a:gd name="T4" fmla="*/ 130 w 259"/>
                <a:gd name="T5" fmla="*/ 245 h 288"/>
                <a:gd name="T6" fmla="*/ 123 w 259"/>
                <a:gd name="T7" fmla="*/ 240 h 288"/>
                <a:gd name="T8" fmla="*/ 45 w 259"/>
                <a:gd name="T9" fmla="*/ 0 h 288"/>
                <a:gd name="T10" fmla="*/ 0 w 259"/>
                <a:gd name="T11" fmla="*/ 0 h 288"/>
                <a:gd name="T12" fmla="*/ 82 w 259"/>
                <a:gd name="T13" fmla="*/ 254 h 288"/>
                <a:gd name="T14" fmla="*/ 130 w 259"/>
                <a:gd name="T15" fmla="*/ 288 h 288"/>
                <a:gd name="T16" fmla="*/ 178 w 259"/>
                <a:gd name="T17" fmla="*/ 254 h 288"/>
                <a:gd name="T18" fmla="*/ 259 w 259"/>
                <a:gd name="T19" fmla="*/ 0 h 288"/>
                <a:gd name="T20" fmla="*/ 214 w 25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288">
                  <a:moveTo>
                    <a:pt x="214" y="0"/>
                  </a:moveTo>
                  <a:cubicBezTo>
                    <a:pt x="137" y="240"/>
                    <a:pt x="137" y="240"/>
                    <a:pt x="137" y="240"/>
                  </a:cubicBezTo>
                  <a:cubicBezTo>
                    <a:pt x="136" y="243"/>
                    <a:pt x="133" y="245"/>
                    <a:pt x="130" y="245"/>
                  </a:cubicBezTo>
                  <a:cubicBezTo>
                    <a:pt x="127" y="245"/>
                    <a:pt x="124" y="243"/>
                    <a:pt x="123" y="240"/>
                  </a:cubicBezTo>
                  <a:cubicBezTo>
                    <a:pt x="45" y="0"/>
                    <a:pt x="45" y="0"/>
                    <a:pt x="45" y="0"/>
                  </a:cubicBezTo>
                  <a:cubicBezTo>
                    <a:pt x="0" y="0"/>
                    <a:pt x="0" y="0"/>
                    <a:pt x="0" y="0"/>
                  </a:cubicBezTo>
                  <a:cubicBezTo>
                    <a:pt x="82" y="254"/>
                    <a:pt x="82" y="254"/>
                    <a:pt x="82" y="254"/>
                  </a:cubicBezTo>
                  <a:cubicBezTo>
                    <a:pt x="89" y="275"/>
                    <a:pt x="108" y="288"/>
                    <a:pt x="130" y="288"/>
                  </a:cubicBezTo>
                  <a:cubicBezTo>
                    <a:pt x="151" y="288"/>
                    <a:pt x="171" y="275"/>
                    <a:pt x="178" y="254"/>
                  </a:cubicBezTo>
                  <a:cubicBezTo>
                    <a:pt x="259" y="0"/>
                    <a:pt x="259" y="0"/>
                    <a:pt x="259" y="0"/>
                  </a:cubicBezTo>
                  <a:lnTo>
                    <a:pt x="214" y="0"/>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29" name="Freeform 8"/>
            <p:cNvSpPr>
              <a:spLocks/>
            </p:cNvSpPr>
            <p:nvPr/>
          </p:nvSpPr>
          <p:spPr bwMode="auto">
            <a:xfrm>
              <a:off x="2655355" y="952348"/>
              <a:ext cx="348470" cy="390538"/>
            </a:xfrm>
            <a:custGeom>
              <a:avLst/>
              <a:gdLst>
                <a:gd name="T0" fmla="*/ 46 w 259"/>
                <a:gd name="T1" fmla="*/ 288 h 288"/>
                <a:gd name="T2" fmla="*/ 123 w 259"/>
                <a:gd name="T3" fmla="*/ 49 h 288"/>
                <a:gd name="T4" fmla="*/ 130 w 259"/>
                <a:gd name="T5" fmla="*/ 44 h 288"/>
                <a:gd name="T6" fmla="*/ 137 w 259"/>
                <a:gd name="T7" fmla="*/ 49 h 288"/>
                <a:gd name="T8" fmla="*/ 214 w 259"/>
                <a:gd name="T9" fmla="*/ 288 h 288"/>
                <a:gd name="T10" fmla="*/ 259 w 259"/>
                <a:gd name="T11" fmla="*/ 288 h 288"/>
                <a:gd name="T12" fmla="*/ 178 w 259"/>
                <a:gd name="T13" fmla="*/ 35 h 288"/>
                <a:gd name="T14" fmla="*/ 130 w 259"/>
                <a:gd name="T15" fmla="*/ 0 h 288"/>
                <a:gd name="T16" fmla="*/ 82 w 259"/>
                <a:gd name="T17" fmla="*/ 35 h 288"/>
                <a:gd name="T18" fmla="*/ 0 w 259"/>
                <a:gd name="T19" fmla="*/ 288 h 288"/>
                <a:gd name="T20" fmla="*/ 46 w 259"/>
                <a:gd name="T21"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288">
                  <a:moveTo>
                    <a:pt x="46" y="288"/>
                  </a:moveTo>
                  <a:cubicBezTo>
                    <a:pt x="123" y="49"/>
                    <a:pt x="123" y="49"/>
                    <a:pt x="123" y="49"/>
                  </a:cubicBezTo>
                  <a:cubicBezTo>
                    <a:pt x="124" y="46"/>
                    <a:pt x="127" y="44"/>
                    <a:pt x="130" y="44"/>
                  </a:cubicBezTo>
                  <a:cubicBezTo>
                    <a:pt x="133" y="44"/>
                    <a:pt x="136" y="45"/>
                    <a:pt x="137" y="49"/>
                  </a:cubicBezTo>
                  <a:cubicBezTo>
                    <a:pt x="214" y="288"/>
                    <a:pt x="214" y="288"/>
                    <a:pt x="214" y="288"/>
                  </a:cubicBezTo>
                  <a:cubicBezTo>
                    <a:pt x="259" y="288"/>
                    <a:pt x="259" y="288"/>
                    <a:pt x="259" y="288"/>
                  </a:cubicBezTo>
                  <a:cubicBezTo>
                    <a:pt x="178" y="35"/>
                    <a:pt x="178" y="35"/>
                    <a:pt x="178" y="35"/>
                  </a:cubicBezTo>
                  <a:cubicBezTo>
                    <a:pt x="171" y="14"/>
                    <a:pt x="151" y="0"/>
                    <a:pt x="130" y="0"/>
                  </a:cubicBezTo>
                  <a:cubicBezTo>
                    <a:pt x="108" y="0"/>
                    <a:pt x="89" y="14"/>
                    <a:pt x="82" y="35"/>
                  </a:cubicBezTo>
                  <a:cubicBezTo>
                    <a:pt x="0" y="288"/>
                    <a:pt x="0" y="288"/>
                    <a:pt x="0" y="288"/>
                  </a:cubicBezTo>
                  <a:lnTo>
                    <a:pt x="46" y="28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0" name="Freeform 9"/>
            <p:cNvSpPr>
              <a:spLocks/>
            </p:cNvSpPr>
            <p:nvPr/>
          </p:nvSpPr>
          <p:spPr bwMode="auto">
            <a:xfrm>
              <a:off x="1591186" y="952348"/>
              <a:ext cx="279686" cy="390538"/>
            </a:xfrm>
            <a:custGeom>
              <a:avLst/>
              <a:gdLst>
                <a:gd name="T0" fmla="*/ 72 w 208"/>
                <a:gd name="T1" fmla="*/ 44 h 288"/>
                <a:gd name="T2" fmla="*/ 208 w 208"/>
                <a:gd name="T3" fmla="*/ 44 h 288"/>
                <a:gd name="T4" fmla="*/ 208 w 208"/>
                <a:gd name="T5" fmla="*/ 0 h 288"/>
                <a:gd name="T6" fmla="*/ 72 w 208"/>
                <a:gd name="T7" fmla="*/ 0 h 288"/>
                <a:gd name="T8" fmla="*/ 0 w 208"/>
                <a:gd name="T9" fmla="*/ 72 h 288"/>
                <a:gd name="T10" fmla="*/ 0 w 208"/>
                <a:gd name="T11" fmla="*/ 216 h 288"/>
                <a:gd name="T12" fmla="*/ 72 w 208"/>
                <a:gd name="T13" fmla="*/ 288 h 288"/>
                <a:gd name="T14" fmla="*/ 208 w 208"/>
                <a:gd name="T15" fmla="*/ 288 h 288"/>
                <a:gd name="T16" fmla="*/ 208 w 208"/>
                <a:gd name="T17" fmla="*/ 245 h 288"/>
                <a:gd name="T18" fmla="*/ 72 w 208"/>
                <a:gd name="T19" fmla="*/ 245 h 288"/>
                <a:gd name="T20" fmla="*/ 43 w 208"/>
                <a:gd name="T21" fmla="*/ 216 h 288"/>
                <a:gd name="T22" fmla="*/ 43 w 208"/>
                <a:gd name="T23" fmla="*/ 166 h 288"/>
                <a:gd name="T24" fmla="*/ 180 w 208"/>
                <a:gd name="T25" fmla="*/ 166 h 288"/>
                <a:gd name="T26" fmla="*/ 180 w 208"/>
                <a:gd name="T27" fmla="*/ 123 h 288"/>
                <a:gd name="T28" fmla="*/ 43 w 208"/>
                <a:gd name="T29" fmla="*/ 123 h 288"/>
                <a:gd name="T30" fmla="*/ 43 w 208"/>
                <a:gd name="T31" fmla="*/ 72 h 288"/>
                <a:gd name="T32" fmla="*/ 72 w 208"/>
                <a:gd name="T33" fmla="*/ 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288">
                  <a:moveTo>
                    <a:pt x="72" y="44"/>
                  </a:moveTo>
                  <a:cubicBezTo>
                    <a:pt x="208" y="44"/>
                    <a:pt x="208" y="44"/>
                    <a:pt x="208" y="44"/>
                  </a:cubicBezTo>
                  <a:cubicBezTo>
                    <a:pt x="208" y="0"/>
                    <a:pt x="208" y="0"/>
                    <a:pt x="208" y="0"/>
                  </a:cubicBezTo>
                  <a:cubicBezTo>
                    <a:pt x="72" y="0"/>
                    <a:pt x="72" y="0"/>
                    <a:pt x="72" y="0"/>
                  </a:cubicBezTo>
                  <a:cubicBezTo>
                    <a:pt x="32" y="0"/>
                    <a:pt x="0" y="33"/>
                    <a:pt x="0" y="72"/>
                  </a:cubicBezTo>
                  <a:cubicBezTo>
                    <a:pt x="0" y="216"/>
                    <a:pt x="0" y="216"/>
                    <a:pt x="0" y="216"/>
                  </a:cubicBezTo>
                  <a:cubicBezTo>
                    <a:pt x="0" y="256"/>
                    <a:pt x="32" y="288"/>
                    <a:pt x="72" y="288"/>
                  </a:cubicBezTo>
                  <a:cubicBezTo>
                    <a:pt x="208" y="288"/>
                    <a:pt x="208" y="288"/>
                    <a:pt x="208" y="288"/>
                  </a:cubicBezTo>
                  <a:cubicBezTo>
                    <a:pt x="208" y="245"/>
                    <a:pt x="208" y="245"/>
                    <a:pt x="208" y="245"/>
                  </a:cubicBezTo>
                  <a:cubicBezTo>
                    <a:pt x="72" y="245"/>
                    <a:pt x="72" y="245"/>
                    <a:pt x="72" y="245"/>
                  </a:cubicBezTo>
                  <a:cubicBezTo>
                    <a:pt x="56" y="245"/>
                    <a:pt x="43" y="232"/>
                    <a:pt x="43" y="216"/>
                  </a:cubicBezTo>
                  <a:cubicBezTo>
                    <a:pt x="43" y="166"/>
                    <a:pt x="43" y="166"/>
                    <a:pt x="43" y="166"/>
                  </a:cubicBezTo>
                  <a:cubicBezTo>
                    <a:pt x="180" y="166"/>
                    <a:pt x="180" y="166"/>
                    <a:pt x="180" y="166"/>
                  </a:cubicBezTo>
                  <a:cubicBezTo>
                    <a:pt x="180" y="123"/>
                    <a:pt x="180" y="123"/>
                    <a:pt x="180" y="123"/>
                  </a:cubicBezTo>
                  <a:cubicBezTo>
                    <a:pt x="43" y="123"/>
                    <a:pt x="43" y="123"/>
                    <a:pt x="43" y="123"/>
                  </a:cubicBezTo>
                  <a:cubicBezTo>
                    <a:pt x="43" y="72"/>
                    <a:pt x="43" y="72"/>
                    <a:pt x="43" y="72"/>
                  </a:cubicBezTo>
                  <a:cubicBezTo>
                    <a:pt x="43" y="56"/>
                    <a:pt x="56" y="44"/>
                    <a:pt x="72" y="44"/>
                  </a:cubicBez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1" name="Freeform 10"/>
            <p:cNvSpPr>
              <a:spLocks/>
            </p:cNvSpPr>
            <p:nvPr/>
          </p:nvSpPr>
          <p:spPr bwMode="auto">
            <a:xfrm>
              <a:off x="2416031" y="952348"/>
              <a:ext cx="282528" cy="390538"/>
            </a:xfrm>
            <a:custGeom>
              <a:avLst/>
              <a:gdLst>
                <a:gd name="T0" fmla="*/ 497 w 497"/>
                <a:gd name="T1" fmla="*/ 0 h 687"/>
                <a:gd name="T2" fmla="*/ 0 w 497"/>
                <a:gd name="T3" fmla="*/ 0 h 687"/>
                <a:gd name="T4" fmla="*/ 0 w 497"/>
                <a:gd name="T5" fmla="*/ 105 h 687"/>
                <a:gd name="T6" fmla="*/ 198 w 497"/>
                <a:gd name="T7" fmla="*/ 105 h 687"/>
                <a:gd name="T8" fmla="*/ 198 w 497"/>
                <a:gd name="T9" fmla="*/ 687 h 687"/>
                <a:gd name="T10" fmla="*/ 300 w 497"/>
                <a:gd name="T11" fmla="*/ 687 h 687"/>
                <a:gd name="T12" fmla="*/ 300 w 497"/>
                <a:gd name="T13" fmla="*/ 105 h 687"/>
                <a:gd name="T14" fmla="*/ 497 w 497"/>
                <a:gd name="T15" fmla="*/ 105 h 687"/>
                <a:gd name="T16" fmla="*/ 497 w 497"/>
                <a:gd name="T17"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 h="687">
                  <a:moveTo>
                    <a:pt x="497" y="0"/>
                  </a:moveTo>
                  <a:lnTo>
                    <a:pt x="0" y="0"/>
                  </a:lnTo>
                  <a:lnTo>
                    <a:pt x="0" y="105"/>
                  </a:lnTo>
                  <a:lnTo>
                    <a:pt x="198" y="105"/>
                  </a:lnTo>
                  <a:lnTo>
                    <a:pt x="198" y="687"/>
                  </a:lnTo>
                  <a:lnTo>
                    <a:pt x="300" y="687"/>
                  </a:lnTo>
                  <a:lnTo>
                    <a:pt x="300" y="105"/>
                  </a:lnTo>
                  <a:lnTo>
                    <a:pt x="497" y="105"/>
                  </a:lnTo>
                  <a:lnTo>
                    <a:pt x="497" y="0"/>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2" name="Freeform 11"/>
            <p:cNvSpPr>
              <a:spLocks/>
            </p:cNvSpPr>
            <p:nvPr/>
          </p:nvSpPr>
          <p:spPr bwMode="auto">
            <a:xfrm>
              <a:off x="3011784" y="952348"/>
              <a:ext cx="320047" cy="390538"/>
            </a:xfrm>
            <a:custGeom>
              <a:avLst/>
              <a:gdLst>
                <a:gd name="T0" fmla="*/ 155 w 238"/>
                <a:gd name="T1" fmla="*/ 288 h 288"/>
                <a:gd name="T2" fmla="*/ 238 w 238"/>
                <a:gd name="T3" fmla="*/ 206 h 288"/>
                <a:gd name="T4" fmla="*/ 155 w 238"/>
                <a:gd name="T5" fmla="*/ 123 h 288"/>
                <a:gd name="T6" fmla="*/ 83 w 238"/>
                <a:gd name="T7" fmla="*/ 123 h 288"/>
                <a:gd name="T8" fmla="*/ 43 w 238"/>
                <a:gd name="T9" fmla="*/ 83 h 288"/>
                <a:gd name="T10" fmla="*/ 83 w 238"/>
                <a:gd name="T11" fmla="*/ 44 h 288"/>
                <a:gd name="T12" fmla="*/ 223 w 238"/>
                <a:gd name="T13" fmla="*/ 44 h 288"/>
                <a:gd name="T14" fmla="*/ 223 w 238"/>
                <a:gd name="T15" fmla="*/ 0 h 288"/>
                <a:gd name="T16" fmla="*/ 83 w 238"/>
                <a:gd name="T17" fmla="*/ 0 h 288"/>
                <a:gd name="T18" fmla="*/ 0 w 238"/>
                <a:gd name="T19" fmla="*/ 83 h 288"/>
                <a:gd name="T20" fmla="*/ 83 w 238"/>
                <a:gd name="T21" fmla="*/ 166 h 288"/>
                <a:gd name="T22" fmla="*/ 155 w 238"/>
                <a:gd name="T23" fmla="*/ 166 h 288"/>
                <a:gd name="T24" fmla="*/ 194 w 238"/>
                <a:gd name="T25" fmla="*/ 206 h 288"/>
                <a:gd name="T26" fmla="*/ 155 w 238"/>
                <a:gd name="T27" fmla="*/ 245 h 288"/>
                <a:gd name="T28" fmla="*/ 14 w 238"/>
                <a:gd name="T29" fmla="*/ 245 h 288"/>
                <a:gd name="T30" fmla="*/ 14 w 238"/>
                <a:gd name="T31" fmla="*/ 288 h 288"/>
                <a:gd name="T32" fmla="*/ 155 w 238"/>
                <a:gd name="T33"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8" h="288">
                  <a:moveTo>
                    <a:pt x="155" y="288"/>
                  </a:moveTo>
                  <a:cubicBezTo>
                    <a:pt x="201" y="288"/>
                    <a:pt x="238" y="251"/>
                    <a:pt x="238" y="206"/>
                  </a:cubicBezTo>
                  <a:cubicBezTo>
                    <a:pt x="238" y="160"/>
                    <a:pt x="201" y="123"/>
                    <a:pt x="155" y="123"/>
                  </a:cubicBezTo>
                  <a:cubicBezTo>
                    <a:pt x="83" y="123"/>
                    <a:pt x="83" y="123"/>
                    <a:pt x="83" y="123"/>
                  </a:cubicBezTo>
                  <a:cubicBezTo>
                    <a:pt x="61" y="123"/>
                    <a:pt x="43" y="105"/>
                    <a:pt x="43" y="83"/>
                  </a:cubicBezTo>
                  <a:cubicBezTo>
                    <a:pt x="43" y="61"/>
                    <a:pt x="61" y="44"/>
                    <a:pt x="83" y="44"/>
                  </a:cubicBezTo>
                  <a:cubicBezTo>
                    <a:pt x="223" y="44"/>
                    <a:pt x="223" y="44"/>
                    <a:pt x="223" y="44"/>
                  </a:cubicBezTo>
                  <a:cubicBezTo>
                    <a:pt x="223" y="0"/>
                    <a:pt x="223" y="0"/>
                    <a:pt x="223" y="0"/>
                  </a:cubicBezTo>
                  <a:cubicBezTo>
                    <a:pt x="83" y="0"/>
                    <a:pt x="83" y="0"/>
                    <a:pt x="83" y="0"/>
                  </a:cubicBezTo>
                  <a:cubicBezTo>
                    <a:pt x="37" y="0"/>
                    <a:pt x="0" y="37"/>
                    <a:pt x="0" y="83"/>
                  </a:cubicBezTo>
                  <a:cubicBezTo>
                    <a:pt x="0" y="129"/>
                    <a:pt x="37" y="166"/>
                    <a:pt x="83" y="166"/>
                  </a:cubicBezTo>
                  <a:cubicBezTo>
                    <a:pt x="155" y="166"/>
                    <a:pt x="155" y="166"/>
                    <a:pt x="155" y="166"/>
                  </a:cubicBezTo>
                  <a:cubicBezTo>
                    <a:pt x="177" y="166"/>
                    <a:pt x="194" y="184"/>
                    <a:pt x="194" y="206"/>
                  </a:cubicBezTo>
                  <a:cubicBezTo>
                    <a:pt x="194" y="227"/>
                    <a:pt x="177" y="245"/>
                    <a:pt x="155" y="245"/>
                  </a:cubicBezTo>
                  <a:cubicBezTo>
                    <a:pt x="14" y="245"/>
                    <a:pt x="14" y="245"/>
                    <a:pt x="14" y="245"/>
                  </a:cubicBezTo>
                  <a:cubicBezTo>
                    <a:pt x="14" y="288"/>
                    <a:pt x="14" y="288"/>
                    <a:pt x="14" y="288"/>
                  </a:cubicBezTo>
                  <a:lnTo>
                    <a:pt x="155" y="28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3" name="Freeform 12"/>
            <p:cNvSpPr>
              <a:spLocks noEditPoints="1"/>
            </p:cNvSpPr>
            <p:nvPr/>
          </p:nvSpPr>
          <p:spPr bwMode="auto">
            <a:xfrm>
              <a:off x="3331830" y="923925"/>
              <a:ext cx="54005" cy="28423"/>
            </a:xfrm>
            <a:custGeom>
              <a:avLst/>
              <a:gdLst>
                <a:gd name="T0" fmla="*/ 24 w 95"/>
                <a:gd name="T1" fmla="*/ 50 h 50"/>
                <a:gd name="T2" fmla="*/ 14 w 95"/>
                <a:gd name="T3" fmla="*/ 50 h 50"/>
                <a:gd name="T4" fmla="*/ 14 w 95"/>
                <a:gd name="T5" fmla="*/ 9 h 50"/>
                <a:gd name="T6" fmla="*/ 0 w 95"/>
                <a:gd name="T7" fmla="*/ 9 h 50"/>
                <a:gd name="T8" fmla="*/ 0 w 95"/>
                <a:gd name="T9" fmla="*/ 0 h 50"/>
                <a:gd name="T10" fmla="*/ 38 w 95"/>
                <a:gd name="T11" fmla="*/ 0 h 50"/>
                <a:gd name="T12" fmla="*/ 38 w 95"/>
                <a:gd name="T13" fmla="*/ 9 h 50"/>
                <a:gd name="T14" fmla="*/ 24 w 95"/>
                <a:gd name="T15" fmla="*/ 9 h 50"/>
                <a:gd name="T16" fmla="*/ 24 w 95"/>
                <a:gd name="T17" fmla="*/ 50 h 50"/>
                <a:gd name="T18" fmla="*/ 69 w 95"/>
                <a:gd name="T19" fmla="*/ 38 h 50"/>
                <a:gd name="T20" fmla="*/ 73 w 95"/>
                <a:gd name="T21" fmla="*/ 28 h 50"/>
                <a:gd name="T22" fmla="*/ 85 w 95"/>
                <a:gd name="T23" fmla="*/ 0 h 50"/>
                <a:gd name="T24" fmla="*/ 95 w 95"/>
                <a:gd name="T25" fmla="*/ 0 h 50"/>
                <a:gd name="T26" fmla="*/ 95 w 95"/>
                <a:gd name="T27" fmla="*/ 50 h 50"/>
                <a:gd name="T28" fmla="*/ 85 w 95"/>
                <a:gd name="T29" fmla="*/ 50 h 50"/>
                <a:gd name="T30" fmla="*/ 85 w 95"/>
                <a:gd name="T31" fmla="*/ 26 h 50"/>
                <a:gd name="T32" fmla="*/ 85 w 95"/>
                <a:gd name="T33" fmla="*/ 16 h 50"/>
                <a:gd name="T34" fmla="*/ 83 w 95"/>
                <a:gd name="T35" fmla="*/ 23 h 50"/>
                <a:gd name="T36" fmla="*/ 73 w 95"/>
                <a:gd name="T37" fmla="*/ 50 h 50"/>
                <a:gd name="T38" fmla="*/ 66 w 95"/>
                <a:gd name="T39" fmla="*/ 50 h 50"/>
                <a:gd name="T40" fmla="*/ 57 w 95"/>
                <a:gd name="T41" fmla="*/ 23 h 50"/>
                <a:gd name="T42" fmla="*/ 54 w 95"/>
                <a:gd name="T43" fmla="*/ 16 h 50"/>
                <a:gd name="T44" fmla="*/ 54 w 95"/>
                <a:gd name="T45" fmla="*/ 26 h 50"/>
                <a:gd name="T46" fmla="*/ 54 w 95"/>
                <a:gd name="T47" fmla="*/ 50 h 50"/>
                <a:gd name="T48" fmla="*/ 45 w 95"/>
                <a:gd name="T49" fmla="*/ 50 h 50"/>
                <a:gd name="T50" fmla="*/ 45 w 95"/>
                <a:gd name="T51" fmla="*/ 0 h 50"/>
                <a:gd name="T52" fmla="*/ 54 w 95"/>
                <a:gd name="T53" fmla="*/ 0 h 50"/>
                <a:gd name="T54" fmla="*/ 66 w 95"/>
                <a:gd name="T55" fmla="*/ 28 h 50"/>
                <a:gd name="T56" fmla="*/ 69 w 95"/>
                <a:gd name="T5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50">
                  <a:moveTo>
                    <a:pt x="24" y="50"/>
                  </a:moveTo>
                  <a:lnTo>
                    <a:pt x="14" y="50"/>
                  </a:lnTo>
                  <a:lnTo>
                    <a:pt x="14" y="9"/>
                  </a:lnTo>
                  <a:lnTo>
                    <a:pt x="0" y="9"/>
                  </a:lnTo>
                  <a:lnTo>
                    <a:pt x="0" y="0"/>
                  </a:lnTo>
                  <a:lnTo>
                    <a:pt x="38" y="0"/>
                  </a:lnTo>
                  <a:lnTo>
                    <a:pt x="38" y="9"/>
                  </a:lnTo>
                  <a:lnTo>
                    <a:pt x="24" y="9"/>
                  </a:lnTo>
                  <a:lnTo>
                    <a:pt x="24" y="50"/>
                  </a:lnTo>
                  <a:close/>
                  <a:moveTo>
                    <a:pt x="69" y="38"/>
                  </a:moveTo>
                  <a:lnTo>
                    <a:pt x="73" y="28"/>
                  </a:lnTo>
                  <a:lnTo>
                    <a:pt x="85" y="0"/>
                  </a:lnTo>
                  <a:lnTo>
                    <a:pt x="95" y="0"/>
                  </a:lnTo>
                  <a:lnTo>
                    <a:pt x="95" y="50"/>
                  </a:lnTo>
                  <a:lnTo>
                    <a:pt x="85" y="50"/>
                  </a:lnTo>
                  <a:lnTo>
                    <a:pt x="85" y="26"/>
                  </a:lnTo>
                  <a:lnTo>
                    <a:pt x="85" y="16"/>
                  </a:lnTo>
                  <a:lnTo>
                    <a:pt x="83" y="23"/>
                  </a:lnTo>
                  <a:lnTo>
                    <a:pt x="73" y="50"/>
                  </a:lnTo>
                  <a:lnTo>
                    <a:pt x="66" y="50"/>
                  </a:lnTo>
                  <a:lnTo>
                    <a:pt x="57" y="23"/>
                  </a:lnTo>
                  <a:lnTo>
                    <a:pt x="54" y="16"/>
                  </a:lnTo>
                  <a:lnTo>
                    <a:pt x="54" y="26"/>
                  </a:lnTo>
                  <a:lnTo>
                    <a:pt x="54" y="50"/>
                  </a:lnTo>
                  <a:lnTo>
                    <a:pt x="45" y="50"/>
                  </a:lnTo>
                  <a:lnTo>
                    <a:pt x="45" y="0"/>
                  </a:lnTo>
                  <a:lnTo>
                    <a:pt x="54" y="0"/>
                  </a:lnTo>
                  <a:lnTo>
                    <a:pt x="66" y="28"/>
                  </a:lnTo>
                  <a:lnTo>
                    <a:pt x="69" y="3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grpSp>
      <p:sp>
        <p:nvSpPr>
          <p:cNvPr id="16" name="Rectangle 6"/>
          <p:cNvSpPr>
            <a:spLocks noChangeArrowheads="1"/>
          </p:cNvSpPr>
          <p:nvPr/>
        </p:nvSpPr>
        <p:spPr bwMode="auto">
          <a:xfrm>
            <a:off x="2495701" y="3382348"/>
            <a:ext cx="5634359" cy="421725"/>
          </a:xfrm>
          <a:prstGeom prst="rect">
            <a:avLst/>
          </a:prstGeom>
          <a:noFill/>
          <a:ln w="9525">
            <a:noFill/>
            <a:miter lim="800000"/>
            <a:headEnd/>
            <a:tailEnd/>
          </a:ln>
          <a:effectLst/>
        </p:spPr>
        <p:txBody>
          <a:bodyPr wrap="square" lIns="0" tIns="0" rIns="0" bIns="0" anchor="t">
            <a:noAutofit/>
          </a:bodyPr>
          <a:lstStyle/>
          <a:p>
            <a:pPr algn="r">
              <a:lnSpc>
                <a:spcPct val="90000"/>
              </a:lnSpc>
            </a:pPr>
            <a:r>
              <a:rPr lang="en-US" sz="600" b="1">
                <a:solidFill>
                  <a:schemeClr val="tx1"/>
                </a:solidFill>
                <a:latin typeface="Corbel"/>
              </a:rPr>
              <a:t>VERITAS </a:t>
            </a:r>
            <a:r>
              <a:rPr sz="600" b="1">
                <a:solidFill>
                  <a:schemeClr val="tx1"/>
                </a:solidFill>
                <a:latin typeface="Corbel"/>
              </a:rPr>
              <a:t>PROPRIETARY/CONFIDENTIAL – INTERNAL USE ONLY</a:t>
            </a:r>
            <a:br>
              <a:rPr sz="600" b="1">
                <a:solidFill>
                  <a:schemeClr val="tx1"/>
                </a:solidFill>
                <a:latin typeface="Corbel"/>
              </a:rPr>
            </a:br>
            <a:r>
              <a:rPr sz="600" b="0">
                <a:solidFill>
                  <a:schemeClr val="tx1"/>
                </a:solidFill>
                <a:latin typeface="Corbel"/>
              </a:rPr>
              <a:t>Copyright © </a:t>
            </a:r>
            <a:r>
              <a:rPr lang="is-IS" sz="600" b="0">
                <a:solidFill>
                  <a:schemeClr val="tx1"/>
                </a:solidFill>
                <a:latin typeface="Corbel"/>
              </a:rPr>
              <a:t>2018</a:t>
            </a:r>
            <a:r>
              <a:rPr sz="600" b="0">
                <a:solidFill>
                  <a:schemeClr val="tx1"/>
                </a:solidFill>
                <a:latin typeface="Corbel"/>
              </a:rPr>
              <a:t> </a:t>
            </a:r>
            <a:r>
              <a:rPr lang="en-US" sz="600" b="0">
                <a:solidFill>
                  <a:schemeClr val="tx1"/>
                </a:solidFill>
                <a:latin typeface="Corbel"/>
              </a:rPr>
              <a:t>Veritas Technologies</a:t>
            </a:r>
            <a:r>
              <a:rPr sz="600" b="0">
                <a:solidFill>
                  <a:schemeClr val="tx1"/>
                </a:solidFill>
                <a:latin typeface="Corbel"/>
              </a:rPr>
              <a:t>. All rights reserved.</a:t>
            </a:r>
          </a:p>
        </p:txBody>
      </p:sp>
      <p:grpSp>
        <p:nvGrpSpPr>
          <p:cNvPr id="18" name="Group 17"/>
          <p:cNvGrpSpPr/>
          <p:nvPr userDrawn="1"/>
        </p:nvGrpSpPr>
        <p:grpSpPr>
          <a:xfrm>
            <a:off x="6525045" y="4368722"/>
            <a:ext cx="1624817" cy="321469"/>
            <a:chOff x="1219977" y="923925"/>
            <a:chExt cx="2165858" cy="428625"/>
          </a:xfrm>
        </p:grpSpPr>
        <p:sp>
          <p:nvSpPr>
            <p:cNvPr id="19" name="Freeform 5"/>
            <p:cNvSpPr>
              <a:spLocks/>
            </p:cNvSpPr>
            <p:nvPr/>
          </p:nvSpPr>
          <p:spPr bwMode="auto">
            <a:xfrm>
              <a:off x="1931697" y="952348"/>
              <a:ext cx="333690" cy="400202"/>
            </a:xfrm>
            <a:custGeom>
              <a:avLst/>
              <a:gdLst>
                <a:gd name="T0" fmla="*/ 43 w 248"/>
                <a:gd name="T1" fmla="*/ 65 h 295"/>
                <a:gd name="T2" fmla="*/ 64 w 248"/>
                <a:gd name="T3" fmla="*/ 44 h 295"/>
                <a:gd name="T4" fmla="*/ 158 w 248"/>
                <a:gd name="T5" fmla="*/ 44 h 295"/>
                <a:gd name="T6" fmla="*/ 192 w 248"/>
                <a:gd name="T7" fmla="*/ 67 h 295"/>
                <a:gd name="T8" fmla="*/ 171 w 248"/>
                <a:gd name="T9" fmla="*/ 113 h 295"/>
                <a:gd name="T10" fmla="*/ 98 w 248"/>
                <a:gd name="T11" fmla="*/ 140 h 295"/>
                <a:gd name="T12" fmla="*/ 67 w 248"/>
                <a:gd name="T13" fmla="*/ 204 h 295"/>
                <a:gd name="T14" fmla="*/ 94 w 248"/>
                <a:gd name="T15" fmla="*/ 234 h 295"/>
                <a:gd name="T16" fmla="*/ 230 w 248"/>
                <a:gd name="T17" fmla="*/ 295 h 295"/>
                <a:gd name="T18" fmla="*/ 230 w 248"/>
                <a:gd name="T19" fmla="*/ 248 h 295"/>
                <a:gd name="T20" fmla="*/ 111 w 248"/>
                <a:gd name="T21" fmla="*/ 195 h 295"/>
                <a:gd name="T22" fmla="*/ 107 w 248"/>
                <a:gd name="T23" fmla="*/ 190 h 295"/>
                <a:gd name="T24" fmla="*/ 112 w 248"/>
                <a:gd name="T25" fmla="*/ 179 h 295"/>
                <a:gd name="T26" fmla="*/ 186 w 248"/>
                <a:gd name="T27" fmla="*/ 154 h 295"/>
                <a:gd name="T28" fmla="*/ 232 w 248"/>
                <a:gd name="T29" fmla="*/ 51 h 295"/>
                <a:gd name="T30" fmla="*/ 158 w 248"/>
                <a:gd name="T31" fmla="*/ 0 h 295"/>
                <a:gd name="T32" fmla="*/ 64 w 248"/>
                <a:gd name="T33" fmla="*/ 0 h 295"/>
                <a:gd name="T34" fmla="*/ 0 w 248"/>
                <a:gd name="T35" fmla="*/ 65 h 295"/>
                <a:gd name="T36" fmla="*/ 0 w 248"/>
                <a:gd name="T37" fmla="*/ 288 h 295"/>
                <a:gd name="T38" fmla="*/ 43 w 248"/>
                <a:gd name="T39" fmla="*/ 288 h 295"/>
                <a:gd name="T40" fmla="*/ 43 w 248"/>
                <a:gd name="T41" fmla="*/ 6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95">
                  <a:moveTo>
                    <a:pt x="43" y="65"/>
                  </a:moveTo>
                  <a:cubicBezTo>
                    <a:pt x="43" y="53"/>
                    <a:pt x="52" y="44"/>
                    <a:pt x="64" y="44"/>
                  </a:cubicBezTo>
                  <a:cubicBezTo>
                    <a:pt x="158" y="44"/>
                    <a:pt x="158" y="44"/>
                    <a:pt x="158" y="44"/>
                  </a:cubicBezTo>
                  <a:cubicBezTo>
                    <a:pt x="172" y="44"/>
                    <a:pt x="186" y="52"/>
                    <a:pt x="192" y="67"/>
                  </a:cubicBezTo>
                  <a:cubicBezTo>
                    <a:pt x="199" y="85"/>
                    <a:pt x="189" y="106"/>
                    <a:pt x="171" y="113"/>
                  </a:cubicBezTo>
                  <a:cubicBezTo>
                    <a:pt x="98" y="140"/>
                    <a:pt x="98" y="140"/>
                    <a:pt x="98" y="140"/>
                  </a:cubicBezTo>
                  <a:cubicBezTo>
                    <a:pt x="72" y="149"/>
                    <a:pt x="58" y="178"/>
                    <a:pt x="67" y="204"/>
                  </a:cubicBezTo>
                  <a:cubicBezTo>
                    <a:pt x="72" y="218"/>
                    <a:pt x="82" y="228"/>
                    <a:pt x="94" y="234"/>
                  </a:cubicBezTo>
                  <a:cubicBezTo>
                    <a:pt x="230" y="295"/>
                    <a:pt x="230" y="295"/>
                    <a:pt x="230" y="295"/>
                  </a:cubicBezTo>
                  <a:cubicBezTo>
                    <a:pt x="230" y="248"/>
                    <a:pt x="230" y="248"/>
                    <a:pt x="230" y="248"/>
                  </a:cubicBezTo>
                  <a:cubicBezTo>
                    <a:pt x="111" y="195"/>
                    <a:pt x="111" y="195"/>
                    <a:pt x="111" y="195"/>
                  </a:cubicBezTo>
                  <a:cubicBezTo>
                    <a:pt x="109" y="195"/>
                    <a:pt x="107" y="193"/>
                    <a:pt x="107" y="190"/>
                  </a:cubicBezTo>
                  <a:cubicBezTo>
                    <a:pt x="105" y="186"/>
                    <a:pt x="107" y="181"/>
                    <a:pt x="112" y="179"/>
                  </a:cubicBezTo>
                  <a:cubicBezTo>
                    <a:pt x="186" y="154"/>
                    <a:pt x="186" y="154"/>
                    <a:pt x="186" y="154"/>
                  </a:cubicBezTo>
                  <a:cubicBezTo>
                    <a:pt x="227" y="138"/>
                    <a:pt x="248" y="92"/>
                    <a:pt x="232" y="51"/>
                  </a:cubicBezTo>
                  <a:cubicBezTo>
                    <a:pt x="220" y="20"/>
                    <a:pt x="190" y="0"/>
                    <a:pt x="158" y="0"/>
                  </a:cubicBezTo>
                  <a:cubicBezTo>
                    <a:pt x="64" y="0"/>
                    <a:pt x="64" y="0"/>
                    <a:pt x="64" y="0"/>
                  </a:cubicBezTo>
                  <a:cubicBezTo>
                    <a:pt x="29" y="0"/>
                    <a:pt x="0" y="29"/>
                    <a:pt x="0" y="65"/>
                  </a:cubicBezTo>
                  <a:cubicBezTo>
                    <a:pt x="0" y="288"/>
                    <a:pt x="0" y="288"/>
                    <a:pt x="0" y="288"/>
                  </a:cubicBezTo>
                  <a:cubicBezTo>
                    <a:pt x="43" y="288"/>
                    <a:pt x="43" y="288"/>
                    <a:pt x="43" y="288"/>
                  </a:cubicBezTo>
                  <a:lnTo>
                    <a:pt x="43" y="65"/>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25" name="Rectangle 6"/>
            <p:cNvSpPr>
              <a:spLocks noChangeArrowheads="1"/>
            </p:cNvSpPr>
            <p:nvPr/>
          </p:nvSpPr>
          <p:spPr bwMode="auto">
            <a:xfrm>
              <a:off x="2309728" y="952348"/>
              <a:ext cx="57415" cy="390538"/>
            </a:xfrm>
            <a:prstGeom prst="rect">
              <a:avLst/>
            </a:pr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4" name="Freeform 7"/>
            <p:cNvSpPr>
              <a:spLocks/>
            </p:cNvSpPr>
            <p:nvPr/>
          </p:nvSpPr>
          <p:spPr bwMode="auto">
            <a:xfrm>
              <a:off x="1219977" y="952348"/>
              <a:ext cx="348470" cy="390538"/>
            </a:xfrm>
            <a:custGeom>
              <a:avLst/>
              <a:gdLst>
                <a:gd name="T0" fmla="*/ 214 w 259"/>
                <a:gd name="T1" fmla="*/ 0 h 288"/>
                <a:gd name="T2" fmla="*/ 137 w 259"/>
                <a:gd name="T3" fmla="*/ 240 h 288"/>
                <a:gd name="T4" fmla="*/ 130 w 259"/>
                <a:gd name="T5" fmla="*/ 245 h 288"/>
                <a:gd name="T6" fmla="*/ 123 w 259"/>
                <a:gd name="T7" fmla="*/ 240 h 288"/>
                <a:gd name="T8" fmla="*/ 45 w 259"/>
                <a:gd name="T9" fmla="*/ 0 h 288"/>
                <a:gd name="T10" fmla="*/ 0 w 259"/>
                <a:gd name="T11" fmla="*/ 0 h 288"/>
                <a:gd name="T12" fmla="*/ 82 w 259"/>
                <a:gd name="T13" fmla="*/ 254 h 288"/>
                <a:gd name="T14" fmla="*/ 130 w 259"/>
                <a:gd name="T15" fmla="*/ 288 h 288"/>
                <a:gd name="T16" fmla="*/ 178 w 259"/>
                <a:gd name="T17" fmla="*/ 254 h 288"/>
                <a:gd name="T18" fmla="*/ 259 w 259"/>
                <a:gd name="T19" fmla="*/ 0 h 288"/>
                <a:gd name="T20" fmla="*/ 214 w 25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288">
                  <a:moveTo>
                    <a:pt x="214" y="0"/>
                  </a:moveTo>
                  <a:cubicBezTo>
                    <a:pt x="137" y="240"/>
                    <a:pt x="137" y="240"/>
                    <a:pt x="137" y="240"/>
                  </a:cubicBezTo>
                  <a:cubicBezTo>
                    <a:pt x="136" y="243"/>
                    <a:pt x="133" y="245"/>
                    <a:pt x="130" y="245"/>
                  </a:cubicBezTo>
                  <a:cubicBezTo>
                    <a:pt x="127" y="245"/>
                    <a:pt x="124" y="243"/>
                    <a:pt x="123" y="240"/>
                  </a:cubicBezTo>
                  <a:cubicBezTo>
                    <a:pt x="45" y="0"/>
                    <a:pt x="45" y="0"/>
                    <a:pt x="45" y="0"/>
                  </a:cubicBezTo>
                  <a:cubicBezTo>
                    <a:pt x="0" y="0"/>
                    <a:pt x="0" y="0"/>
                    <a:pt x="0" y="0"/>
                  </a:cubicBezTo>
                  <a:cubicBezTo>
                    <a:pt x="82" y="254"/>
                    <a:pt x="82" y="254"/>
                    <a:pt x="82" y="254"/>
                  </a:cubicBezTo>
                  <a:cubicBezTo>
                    <a:pt x="89" y="275"/>
                    <a:pt x="108" y="288"/>
                    <a:pt x="130" y="288"/>
                  </a:cubicBezTo>
                  <a:cubicBezTo>
                    <a:pt x="151" y="288"/>
                    <a:pt x="171" y="275"/>
                    <a:pt x="178" y="254"/>
                  </a:cubicBezTo>
                  <a:cubicBezTo>
                    <a:pt x="259" y="0"/>
                    <a:pt x="259" y="0"/>
                    <a:pt x="259" y="0"/>
                  </a:cubicBezTo>
                  <a:lnTo>
                    <a:pt x="214" y="0"/>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5" name="Freeform 8"/>
            <p:cNvSpPr>
              <a:spLocks/>
            </p:cNvSpPr>
            <p:nvPr/>
          </p:nvSpPr>
          <p:spPr bwMode="auto">
            <a:xfrm>
              <a:off x="2655355" y="952348"/>
              <a:ext cx="348470" cy="390538"/>
            </a:xfrm>
            <a:custGeom>
              <a:avLst/>
              <a:gdLst>
                <a:gd name="T0" fmla="*/ 46 w 259"/>
                <a:gd name="T1" fmla="*/ 288 h 288"/>
                <a:gd name="T2" fmla="*/ 123 w 259"/>
                <a:gd name="T3" fmla="*/ 49 h 288"/>
                <a:gd name="T4" fmla="*/ 130 w 259"/>
                <a:gd name="T5" fmla="*/ 44 h 288"/>
                <a:gd name="T6" fmla="*/ 137 w 259"/>
                <a:gd name="T7" fmla="*/ 49 h 288"/>
                <a:gd name="T8" fmla="*/ 214 w 259"/>
                <a:gd name="T9" fmla="*/ 288 h 288"/>
                <a:gd name="T10" fmla="*/ 259 w 259"/>
                <a:gd name="T11" fmla="*/ 288 h 288"/>
                <a:gd name="T12" fmla="*/ 178 w 259"/>
                <a:gd name="T13" fmla="*/ 35 h 288"/>
                <a:gd name="T14" fmla="*/ 130 w 259"/>
                <a:gd name="T15" fmla="*/ 0 h 288"/>
                <a:gd name="T16" fmla="*/ 82 w 259"/>
                <a:gd name="T17" fmla="*/ 35 h 288"/>
                <a:gd name="T18" fmla="*/ 0 w 259"/>
                <a:gd name="T19" fmla="*/ 288 h 288"/>
                <a:gd name="T20" fmla="*/ 46 w 259"/>
                <a:gd name="T21"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288">
                  <a:moveTo>
                    <a:pt x="46" y="288"/>
                  </a:moveTo>
                  <a:cubicBezTo>
                    <a:pt x="123" y="49"/>
                    <a:pt x="123" y="49"/>
                    <a:pt x="123" y="49"/>
                  </a:cubicBezTo>
                  <a:cubicBezTo>
                    <a:pt x="124" y="46"/>
                    <a:pt x="127" y="44"/>
                    <a:pt x="130" y="44"/>
                  </a:cubicBezTo>
                  <a:cubicBezTo>
                    <a:pt x="133" y="44"/>
                    <a:pt x="136" y="45"/>
                    <a:pt x="137" y="49"/>
                  </a:cubicBezTo>
                  <a:cubicBezTo>
                    <a:pt x="214" y="288"/>
                    <a:pt x="214" y="288"/>
                    <a:pt x="214" y="288"/>
                  </a:cubicBezTo>
                  <a:cubicBezTo>
                    <a:pt x="259" y="288"/>
                    <a:pt x="259" y="288"/>
                    <a:pt x="259" y="288"/>
                  </a:cubicBezTo>
                  <a:cubicBezTo>
                    <a:pt x="178" y="35"/>
                    <a:pt x="178" y="35"/>
                    <a:pt x="178" y="35"/>
                  </a:cubicBezTo>
                  <a:cubicBezTo>
                    <a:pt x="171" y="14"/>
                    <a:pt x="151" y="0"/>
                    <a:pt x="130" y="0"/>
                  </a:cubicBezTo>
                  <a:cubicBezTo>
                    <a:pt x="108" y="0"/>
                    <a:pt x="89" y="14"/>
                    <a:pt x="82" y="35"/>
                  </a:cubicBezTo>
                  <a:cubicBezTo>
                    <a:pt x="0" y="288"/>
                    <a:pt x="0" y="288"/>
                    <a:pt x="0" y="288"/>
                  </a:cubicBezTo>
                  <a:lnTo>
                    <a:pt x="46" y="28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6" name="Freeform 9"/>
            <p:cNvSpPr>
              <a:spLocks/>
            </p:cNvSpPr>
            <p:nvPr/>
          </p:nvSpPr>
          <p:spPr bwMode="auto">
            <a:xfrm>
              <a:off x="1591186" y="952348"/>
              <a:ext cx="279686" cy="390538"/>
            </a:xfrm>
            <a:custGeom>
              <a:avLst/>
              <a:gdLst>
                <a:gd name="T0" fmla="*/ 72 w 208"/>
                <a:gd name="T1" fmla="*/ 44 h 288"/>
                <a:gd name="T2" fmla="*/ 208 w 208"/>
                <a:gd name="T3" fmla="*/ 44 h 288"/>
                <a:gd name="T4" fmla="*/ 208 w 208"/>
                <a:gd name="T5" fmla="*/ 0 h 288"/>
                <a:gd name="T6" fmla="*/ 72 w 208"/>
                <a:gd name="T7" fmla="*/ 0 h 288"/>
                <a:gd name="T8" fmla="*/ 0 w 208"/>
                <a:gd name="T9" fmla="*/ 72 h 288"/>
                <a:gd name="T10" fmla="*/ 0 w 208"/>
                <a:gd name="T11" fmla="*/ 216 h 288"/>
                <a:gd name="T12" fmla="*/ 72 w 208"/>
                <a:gd name="T13" fmla="*/ 288 h 288"/>
                <a:gd name="T14" fmla="*/ 208 w 208"/>
                <a:gd name="T15" fmla="*/ 288 h 288"/>
                <a:gd name="T16" fmla="*/ 208 w 208"/>
                <a:gd name="T17" fmla="*/ 245 h 288"/>
                <a:gd name="T18" fmla="*/ 72 w 208"/>
                <a:gd name="T19" fmla="*/ 245 h 288"/>
                <a:gd name="T20" fmla="*/ 43 w 208"/>
                <a:gd name="T21" fmla="*/ 216 h 288"/>
                <a:gd name="T22" fmla="*/ 43 w 208"/>
                <a:gd name="T23" fmla="*/ 166 h 288"/>
                <a:gd name="T24" fmla="*/ 180 w 208"/>
                <a:gd name="T25" fmla="*/ 166 h 288"/>
                <a:gd name="T26" fmla="*/ 180 w 208"/>
                <a:gd name="T27" fmla="*/ 123 h 288"/>
                <a:gd name="T28" fmla="*/ 43 w 208"/>
                <a:gd name="T29" fmla="*/ 123 h 288"/>
                <a:gd name="T30" fmla="*/ 43 w 208"/>
                <a:gd name="T31" fmla="*/ 72 h 288"/>
                <a:gd name="T32" fmla="*/ 72 w 208"/>
                <a:gd name="T33" fmla="*/ 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288">
                  <a:moveTo>
                    <a:pt x="72" y="44"/>
                  </a:moveTo>
                  <a:cubicBezTo>
                    <a:pt x="208" y="44"/>
                    <a:pt x="208" y="44"/>
                    <a:pt x="208" y="44"/>
                  </a:cubicBezTo>
                  <a:cubicBezTo>
                    <a:pt x="208" y="0"/>
                    <a:pt x="208" y="0"/>
                    <a:pt x="208" y="0"/>
                  </a:cubicBezTo>
                  <a:cubicBezTo>
                    <a:pt x="72" y="0"/>
                    <a:pt x="72" y="0"/>
                    <a:pt x="72" y="0"/>
                  </a:cubicBezTo>
                  <a:cubicBezTo>
                    <a:pt x="32" y="0"/>
                    <a:pt x="0" y="33"/>
                    <a:pt x="0" y="72"/>
                  </a:cubicBezTo>
                  <a:cubicBezTo>
                    <a:pt x="0" y="216"/>
                    <a:pt x="0" y="216"/>
                    <a:pt x="0" y="216"/>
                  </a:cubicBezTo>
                  <a:cubicBezTo>
                    <a:pt x="0" y="256"/>
                    <a:pt x="32" y="288"/>
                    <a:pt x="72" y="288"/>
                  </a:cubicBezTo>
                  <a:cubicBezTo>
                    <a:pt x="208" y="288"/>
                    <a:pt x="208" y="288"/>
                    <a:pt x="208" y="288"/>
                  </a:cubicBezTo>
                  <a:cubicBezTo>
                    <a:pt x="208" y="245"/>
                    <a:pt x="208" y="245"/>
                    <a:pt x="208" y="245"/>
                  </a:cubicBezTo>
                  <a:cubicBezTo>
                    <a:pt x="72" y="245"/>
                    <a:pt x="72" y="245"/>
                    <a:pt x="72" y="245"/>
                  </a:cubicBezTo>
                  <a:cubicBezTo>
                    <a:pt x="56" y="245"/>
                    <a:pt x="43" y="232"/>
                    <a:pt x="43" y="216"/>
                  </a:cubicBezTo>
                  <a:cubicBezTo>
                    <a:pt x="43" y="166"/>
                    <a:pt x="43" y="166"/>
                    <a:pt x="43" y="166"/>
                  </a:cubicBezTo>
                  <a:cubicBezTo>
                    <a:pt x="180" y="166"/>
                    <a:pt x="180" y="166"/>
                    <a:pt x="180" y="166"/>
                  </a:cubicBezTo>
                  <a:cubicBezTo>
                    <a:pt x="180" y="123"/>
                    <a:pt x="180" y="123"/>
                    <a:pt x="180" y="123"/>
                  </a:cubicBezTo>
                  <a:cubicBezTo>
                    <a:pt x="43" y="123"/>
                    <a:pt x="43" y="123"/>
                    <a:pt x="43" y="123"/>
                  </a:cubicBezTo>
                  <a:cubicBezTo>
                    <a:pt x="43" y="72"/>
                    <a:pt x="43" y="72"/>
                    <a:pt x="43" y="72"/>
                  </a:cubicBezTo>
                  <a:cubicBezTo>
                    <a:pt x="43" y="56"/>
                    <a:pt x="56" y="44"/>
                    <a:pt x="72" y="44"/>
                  </a:cubicBez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7" name="Freeform 10"/>
            <p:cNvSpPr>
              <a:spLocks/>
            </p:cNvSpPr>
            <p:nvPr/>
          </p:nvSpPr>
          <p:spPr bwMode="auto">
            <a:xfrm>
              <a:off x="2416031" y="952348"/>
              <a:ext cx="282528" cy="390538"/>
            </a:xfrm>
            <a:custGeom>
              <a:avLst/>
              <a:gdLst>
                <a:gd name="T0" fmla="*/ 497 w 497"/>
                <a:gd name="T1" fmla="*/ 0 h 687"/>
                <a:gd name="T2" fmla="*/ 0 w 497"/>
                <a:gd name="T3" fmla="*/ 0 h 687"/>
                <a:gd name="T4" fmla="*/ 0 w 497"/>
                <a:gd name="T5" fmla="*/ 105 h 687"/>
                <a:gd name="T6" fmla="*/ 198 w 497"/>
                <a:gd name="T7" fmla="*/ 105 h 687"/>
                <a:gd name="T8" fmla="*/ 198 w 497"/>
                <a:gd name="T9" fmla="*/ 687 h 687"/>
                <a:gd name="T10" fmla="*/ 300 w 497"/>
                <a:gd name="T11" fmla="*/ 687 h 687"/>
                <a:gd name="T12" fmla="*/ 300 w 497"/>
                <a:gd name="T13" fmla="*/ 105 h 687"/>
                <a:gd name="T14" fmla="*/ 497 w 497"/>
                <a:gd name="T15" fmla="*/ 105 h 687"/>
                <a:gd name="T16" fmla="*/ 497 w 497"/>
                <a:gd name="T17"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 h="687">
                  <a:moveTo>
                    <a:pt x="497" y="0"/>
                  </a:moveTo>
                  <a:lnTo>
                    <a:pt x="0" y="0"/>
                  </a:lnTo>
                  <a:lnTo>
                    <a:pt x="0" y="105"/>
                  </a:lnTo>
                  <a:lnTo>
                    <a:pt x="198" y="105"/>
                  </a:lnTo>
                  <a:lnTo>
                    <a:pt x="198" y="687"/>
                  </a:lnTo>
                  <a:lnTo>
                    <a:pt x="300" y="687"/>
                  </a:lnTo>
                  <a:lnTo>
                    <a:pt x="300" y="105"/>
                  </a:lnTo>
                  <a:lnTo>
                    <a:pt x="497" y="105"/>
                  </a:lnTo>
                  <a:lnTo>
                    <a:pt x="497" y="0"/>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8" name="Freeform 11"/>
            <p:cNvSpPr>
              <a:spLocks/>
            </p:cNvSpPr>
            <p:nvPr/>
          </p:nvSpPr>
          <p:spPr bwMode="auto">
            <a:xfrm>
              <a:off x="3011784" y="952348"/>
              <a:ext cx="320047" cy="390538"/>
            </a:xfrm>
            <a:custGeom>
              <a:avLst/>
              <a:gdLst>
                <a:gd name="T0" fmla="*/ 155 w 238"/>
                <a:gd name="T1" fmla="*/ 288 h 288"/>
                <a:gd name="T2" fmla="*/ 238 w 238"/>
                <a:gd name="T3" fmla="*/ 206 h 288"/>
                <a:gd name="T4" fmla="*/ 155 w 238"/>
                <a:gd name="T5" fmla="*/ 123 h 288"/>
                <a:gd name="T6" fmla="*/ 83 w 238"/>
                <a:gd name="T7" fmla="*/ 123 h 288"/>
                <a:gd name="T8" fmla="*/ 43 w 238"/>
                <a:gd name="T9" fmla="*/ 83 h 288"/>
                <a:gd name="T10" fmla="*/ 83 w 238"/>
                <a:gd name="T11" fmla="*/ 44 h 288"/>
                <a:gd name="T12" fmla="*/ 223 w 238"/>
                <a:gd name="T13" fmla="*/ 44 h 288"/>
                <a:gd name="T14" fmla="*/ 223 w 238"/>
                <a:gd name="T15" fmla="*/ 0 h 288"/>
                <a:gd name="T16" fmla="*/ 83 w 238"/>
                <a:gd name="T17" fmla="*/ 0 h 288"/>
                <a:gd name="T18" fmla="*/ 0 w 238"/>
                <a:gd name="T19" fmla="*/ 83 h 288"/>
                <a:gd name="T20" fmla="*/ 83 w 238"/>
                <a:gd name="T21" fmla="*/ 166 h 288"/>
                <a:gd name="T22" fmla="*/ 155 w 238"/>
                <a:gd name="T23" fmla="*/ 166 h 288"/>
                <a:gd name="T24" fmla="*/ 194 w 238"/>
                <a:gd name="T25" fmla="*/ 206 h 288"/>
                <a:gd name="T26" fmla="*/ 155 w 238"/>
                <a:gd name="T27" fmla="*/ 245 h 288"/>
                <a:gd name="T28" fmla="*/ 14 w 238"/>
                <a:gd name="T29" fmla="*/ 245 h 288"/>
                <a:gd name="T30" fmla="*/ 14 w 238"/>
                <a:gd name="T31" fmla="*/ 288 h 288"/>
                <a:gd name="T32" fmla="*/ 155 w 238"/>
                <a:gd name="T33"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8" h="288">
                  <a:moveTo>
                    <a:pt x="155" y="288"/>
                  </a:moveTo>
                  <a:cubicBezTo>
                    <a:pt x="201" y="288"/>
                    <a:pt x="238" y="251"/>
                    <a:pt x="238" y="206"/>
                  </a:cubicBezTo>
                  <a:cubicBezTo>
                    <a:pt x="238" y="160"/>
                    <a:pt x="201" y="123"/>
                    <a:pt x="155" y="123"/>
                  </a:cubicBezTo>
                  <a:cubicBezTo>
                    <a:pt x="83" y="123"/>
                    <a:pt x="83" y="123"/>
                    <a:pt x="83" y="123"/>
                  </a:cubicBezTo>
                  <a:cubicBezTo>
                    <a:pt x="61" y="123"/>
                    <a:pt x="43" y="105"/>
                    <a:pt x="43" y="83"/>
                  </a:cubicBezTo>
                  <a:cubicBezTo>
                    <a:pt x="43" y="61"/>
                    <a:pt x="61" y="44"/>
                    <a:pt x="83" y="44"/>
                  </a:cubicBezTo>
                  <a:cubicBezTo>
                    <a:pt x="223" y="44"/>
                    <a:pt x="223" y="44"/>
                    <a:pt x="223" y="44"/>
                  </a:cubicBezTo>
                  <a:cubicBezTo>
                    <a:pt x="223" y="0"/>
                    <a:pt x="223" y="0"/>
                    <a:pt x="223" y="0"/>
                  </a:cubicBezTo>
                  <a:cubicBezTo>
                    <a:pt x="83" y="0"/>
                    <a:pt x="83" y="0"/>
                    <a:pt x="83" y="0"/>
                  </a:cubicBezTo>
                  <a:cubicBezTo>
                    <a:pt x="37" y="0"/>
                    <a:pt x="0" y="37"/>
                    <a:pt x="0" y="83"/>
                  </a:cubicBezTo>
                  <a:cubicBezTo>
                    <a:pt x="0" y="129"/>
                    <a:pt x="37" y="166"/>
                    <a:pt x="83" y="166"/>
                  </a:cubicBezTo>
                  <a:cubicBezTo>
                    <a:pt x="155" y="166"/>
                    <a:pt x="155" y="166"/>
                    <a:pt x="155" y="166"/>
                  </a:cubicBezTo>
                  <a:cubicBezTo>
                    <a:pt x="177" y="166"/>
                    <a:pt x="194" y="184"/>
                    <a:pt x="194" y="206"/>
                  </a:cubicBezTo>
                  <a:cubicBezTo>
                    <a:pt x="194" y="227"/>
                    <a:pt x="177" y="245"/>
                    <a:pt x="155" y="245"/>
                  </a:cubicBezTo>
                  <a:cubicBezTo>
                    <a:pt x="14" y="245"/>
                    <a:pt x="14" y="245"/>
                    <a:pt x="14" y="245"/>
                  </a:cubicBezTo>
                  <a:cubicBezTo>
                    <a:pt x="14" y="288"/>
                    <a:pt x="14" y="288"/>
                    <a:pt x="14" y="288"/>
                  </a:cubicBezTo>
                  <a:lnTo>
                    <a:pt x="155" y="28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9" name="Freeform 12"/>
            <p:cNvSpPr>
              <a:spLocks noEditPoints="1"/>
            </p:cNvSpPr>
            <p:nvPr/>
          </p:nvSpPr>
          <p:spPr bwMode="auto">
            <a:xfrm>
              <a:off x="3331830" y="923925"/>
              <a:ext cx="54005" cy="28423"/>
            </a:xfrm>
            <a:custGeom>
              <a:avLst/>
              <a:gdLst>
                <a:gd name="T0" fmla="*/ 24 w 95"/>
                <a:gd name="T1" fmla="*/ 50 h 50"/>
                <a:gd name="T2" fmla="*/ 14 w 95"/>
                <a:gd name="T3" fmla="*/ 50 h 50"/>
                <a:gd name="T4" fmla="*/ 14 w 95"/>
                <a:gd name="T5" fmla="*/ 9 h 50"/>
                <a:gd name="T6" fmla="*/ 0 w 95"/>
                <a:gd name="T7" fmla="*/ 9 h 50"/>
                <a:gd name="T8" fmla="*/ 0 w 95"/>
                <a:gd name="T9" fmla="*/ 0 h 50"/>
                <a:gd name="T10" fmla="*/ 38 w 95"/>
                <a:gd name="T11" fmla="*/ 0 h 50"/>
                <a:gd name="T12" fmla="*/ 38 w 95"/>
                <a:gd name="T13" fmla="*/ 9 h 50"/>
                <a:gd name="T14" fmla="*/ 24 w 95"/>
                <a:gd name="T15" fmla="*/ 9 h 50"/>
                <a:gd name="T16" fmla="*/ 24 w 95"/>
                <a:gd name="T17" fmla="*/ 50 h 50"/>
                <a:gd name="T18" fmla="*/ 69 w 95"/>
                <a:gd name="T19" fmla="*/ 38 h 50"/>
                <a:gd name="T20" fmla="*/ 73 w 95"/>
                <a:gd name="T21" fmla="*/ 28 h 50"/>
                <a:gd name="T22" fmla="*/ 85 w 95"/>
                <a:gd name="T23" fmla="*/ 0 h 50"/>
                <a:gd name="T24" fmla="*/ 95 w 95"/>
                <a:gd name="T25" fmla="*/ 0 h 50"/>
                <a:gd name="T26" fmla="*/ 95 w 95"/>
                <a:gd name="T27" fmla="*/ 50 h 50"/>
                <a:gd name="T28" fmla="*/ 85 w 95"/>
                <a:gd name="T29" fmla="*/ 50 h 50"/>
                <a:gd name="T30" fmla="*/ 85 w 95"/>
                <a:gd name="T31" fmla="*/ 26 h 50"/>
                <a:gd name="T32" fmla="*/ 85 w 95"/>
                <a:gd name="T33" fmla="*/ 16 h 50"/>
                <a:gd name="T34" fmla="*/ 83 w 95"/>
                <a:gd name="T35" fmla="*/ 23 h 50"/>
                <a:gd name="T36" fmla="*/ 73 w 95"/>
                <a:gd name="T37" fmla="*/ 50 h 50"/>
                <a:gd name="T38" fmla="*/ 66 w 95"/>
                <a:gd name="T39" fmla="*/ 50 h 50"/>
                <a:gd name="T40" fmla="*/ 57 w 95"/>
                <a:gd name="T41" fmla="*/ 23 h 50"/>
                <a:gd name="T42" fmla="*/ 54 w 95"/>
                <a:gd name="T43" fmla="*/ 16 h 50"/>
                <a:gd name="T44" fmla="*/ 54 w 95"/>
                <a:gd name="T45" fmla="*/ 26 h 50"/>
                <a:gd name="T46" fmla="*/ 54 w 95"/>
                <a:gd name="T47" fmla="*/ 50 h 50"/>
                <a:gd name="T48" fmla="*/ 45 w 95"/>
                <a:gd name="T49" fmla="*/ 50 h 50"/>
                <a:gd name="T50" fmla="*/ 45 w 95"/>
                <a:gd name="T51" fmla="*/ 0 h 50"/>
                <a:gd name="T52" fmla="*/ 54 w 95"/>
                <a:gd name="T53" fmla="*/ 0 h 50"/>
                <a:gd name="T54" fmla="*/ 66 w 95"/>
                <a:gd name="T55" fmla="*/ 28 h 50"/>
                <a:gd name="T56" fmla="*/ 69 w 95"/>
                <a:gd name="T5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50">
                  <a:moveTo>
                    <a:pt x="24" y="50"/>
                  </a:moveTo>
                  <a:lnTo>
                    <a:pt x="14" y="50"/>
                  </a:lnTo>
                  <a:lnTo>
                    <a:pt x="14" y="9"/>
                  </a:lnTo>
                  <a:lnTo>
                    <a:pt x="0" y="9"/>
                  </a:lnTo>
                  <a:lnTo>
                    <a:pt x="0" y="0"/>
                  </a:lnTo>
                  <a:lnTo>
                    <a:pt x="38" y="0"/>
                  </a:lnTo>
                  <a:lnTo>
                    <a:pt x="38" y="9"/>
                  </a:lnTo>
                  <a:lnTo>
                    <a:pt x="24" y="9"/>
                  </a:lnTo>
                  <a:lnTo>
                    <a:pt x="24" y="50"/>
                  </a:lnTo>
                  <a:close/>
                  <a:moveTo>
                    <a:pt x="69" y="38"/>
                  </a:moveTo>
                  <a:lnTo>
                    <a:pt x="73" y="28"/>
                  </a:lnTo>
                  <a:lnTo>
                    <a:pt x="85" y="0"/>
                  </a:lnTo>
                  <a:lnTo>
                    <a:pt x="95" y="0"/>
                  </a:lnTo>
                  <a:lnTo>
                    <a:pt x="95" y="50"/>
                  </a:lnTo>
                  <a:lnTo>
                    <a:pt x="85" y="50"/>
                  </a:lnTo>
                  <a:lnTo>
                    <a:pt x="85" y="26"/>
                  </a:lnTo>
                  <a:lnTo>
                    <a:pt x="85" y="16"/>
                  </a:lnTo>
                  <a:lnTo>
                    <a:pt x="83" y="23"/>
                  </a:lnTo>
                  <a:lnTo>
                    <a:pt x="73" y="50"/>
                  </a:lnTo>
                  <a:lnTo>
                    <a:pt x="66" y="50"/>
                  </a:lnTo>
                  <a:lnTo>
                    <a:pt x="57" y="23"/>
                  </a:lnTo>
                  <a:lnTo>
                    <a:pt x="54" y="16"/>
                  </a:lnTo>
                  <a:lnTo>
                    <a:pt x="54" y="26"/>
                  </a:lnTo>
                  <a:lnTo>
                    <a:pt x="54" y="50"/>
                  </a:lnTo>
                  <a:lnTo>
                    <a:pt x="45" y="50"/>
                  </a:lnTo>
                  <a:lnTo>
                    <a:pt x="45" y="0"/>
                  </a:lnTo>
                  <a:lnTo>
                    <a:pt x="54" y="0"/>
                  </a:lnTo>
                  <a:lnTo>
                    <a:pt x="66" y="28"/>
                  </a:lnTo>
                  <a:lnTo>
                    <a:pt x="69" y="3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grpSp>
      <p:sp>
        <p:nvSpPr>
          <p:cNvPr id="40" name="Rectangle 6"/>
          <p:cNvSpPr>
            <a:spLocks noChangeArrowheads="1"/>
          </p:cNvSpPr>
          <p:nvPr userDrawn="1"/>
        </p:nvSpPr>
        <p:spPr bwMode="auto">
          <a:xfrm>
            <a:off x="2495701" y="3382348"/>
            <a:ext cx="5634359" cy="421725"/>
          </a:xfrm>
          <a:prstGeom prst="rect">
            <a:avLst/>
          </a:prstGeom>
          <a:noFill/>
          <a:ln w="9525">
            <a:noFill/>
            <a:miter lim="800000"/>
            <a:headEnd/>
            <a:tailEnd/>
          </a:ln>
          <a:effectLst/>
        </p:spPr>
        <p:txBody>
          <a:bodyPr wrap="square" lIns="0" tIns="0" rIns="0" bIns="0" anchor="t">
            <a:noAutofit/>
          </a:bodyPr>
          <a:lstStyle/>
          <a:p>
            <a:pPr algn="r">
              <a:lnSpc>
                <a:spcPct val="90000"/>
              </a:lnSpc>
            </a:pPr>
            <a:r>
              <a:rPr lang="en-US" sz="600" b="1">
                <a:solidFill>
                  <a:schemeClr val="tx1"/>
                </a:solidFill>
                <a:latin typeface="Corbel"/>
              </a:rPr>
              <a:t>VERITAS </a:t>
            </a:r>
            <a:r>
              <a:rPr sz="600" b="1">
                <a:solidFill>
                  <a:schemeClr val="tx1"/>
                </a:solidFill>
                <a:latin typeface="Corbel"/>
              </a:rPr>
              <a:t>PROPRIETARY/CONFIDENTIAL – INTERNAL USE ONLY</a:t>
            </a:r>
            <a:br>
              <a:rPr sz="600" b="1">
                <a:solidFill>
                  <a:schemeClr val="tx1"/>
                </a:solidFill>
                <a:latin typeface="Corbel"/>
              </a:rPr>
            </a:br>
            <a:r>
              <a:rPr sz="600" b="0">
                <a:solidFill>
                  <a:schemeClr val="tx1"/>
                </a:solidFill>
                <a:latin typeface="Corbel"/>
              </a:rPr>
              <a:t>Copyright © </a:t>
            </a:r>
            <a:r>
              <a:rPr lang="is-IS" sz="600" b="0">
                <a:solidFill>
                  <a:schemeClr val="tx1"/>
                </a:solidFill>
                <a:latin typeface="Corbel"/>
              </a:rPr>
              <a:t>2018</a:t>
            </a:r>
            <a:r>
              <a:rPr sz="600" b="0">
                <a:solidFill>
                  <a:schemeClr val="tx1"/>
                </a:solidFill>
                <a:latin typeface="Corbel"/>
              </a:rPr>
              <a:t> </a:t>
            </a:r>
            <a:r>
              <a:rPr lang="en-US" sz="600" b="0">
                <a:solidFill>
                  <a:schemeClr val="tx1"/>
                </a:solidFill>
                <a:latin typeface="Corbel"/>
              </a:rPr>
              <a:t>Veritas Technologies</a:t>
            </a:r>
            <a:r>
              <a:rPr sz="600" b="0">
                <a:solidFill>
                  <a:schemeClr val="tx1"/>
                </a:solidFill>
                <a:latin typeface="Corbel"/>
              </a:rPr>
              <a:t>. All rights reserved.</a:t>
            </a:r>
          </a:p>
        </p:txBody>
      </p:sp>
    </p:spTree>
    <p:extLst>
      <p:ext uri="{BB962C8B-B14F-4D97-AF65-F5344CB8AC3E}">
        <p14:creationId xmlns:p14="http://schemas.microsoft.com/office/powerpoint/2010/main" val="406648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r>
              <a:rPr lang="en-US"/>
              <a:t>Date</a:t>
            </a:r>
          </a:p>
        </p:txBody>
      </p:sp>
      <p:sp>
        <p:nvSpPr>
          <p:cNvPr id="8" name="Footer Placeholder 7"/>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9" name="Slide Number Placeholder 8"/>
          <p:cNvSpPr>
            <a:spLocks noGrp="1"/>
          </p:cNvSpPr>
          <p:nvPr>
            <p:ph type="sldNum" sz="quarter" idx="12"/>
          </p:nvPr>
        </p:nvSpPr>
        <p:spPr/>
        <p:txBody>
          <a:bodyPr/>
          <a:lstStyle/>
          <a:p>
            <a:pPr algn="l"/>
            <a:fld id="{C1960183-D323-4677-9D78-78D1D39B0029}" type="slidenum">
              <a:rPr lang="en-US" smtClean="0"/>
              <a:pPr algn="l"/>
              <a:t>‹#›</a:t>
            </a:fld>
            <a:endParaRPr lang="en-US"/>
          </a:p>
        </p:txBody>
      </p:sp>
    </p:spTree>
    <p:extLst>
      <p:ext uri="{BB962C8B-B14F-4D97-AF65-F5344CB8AC3E}">
        <p14:creationId xmlns:p14="http://schemas.microsoft.com/office/powerpoint/2010/main" val="985724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48601" y="400050"/>
            <a:ext cx="838200" cy="405765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457200" y="400050"/>
            <a:ext cx="7087374" cy="40576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r>
              <a:rPr lang="en-US"/>
              <a:t>Date</a:t>
            </a:r>
          </a:p>
        </p:txBody>
      </p:sp>
      <p:sp>
        <p:nvSpPr>
          <p:cNvPr id="8" name="Footer Placeholder 7"/>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9" name="Slide Number Placeholder 8"/>
          <p:cNvSpPr>
            <a:spLocks noGrp="1"/>
          </p:cNvSpPr>
          <p:nvPr>
            <p:ph type="sldNum" sz="quarter" idx="12"/>
          </p:nvPr>
        </p:nvSpPr>
        <p:spPr/>
        <p:txBody>
          <a:bodyPr/>
          <a:lstStyle/>
          <a:p>
            <a:pPr algn="l"/>
            <a:fld id="{C1960183-D323-4677-9D78-78D1D39B0029}" type="slidenum">
              <a:rPr lang="en-US" smtClean="0"/>
              <a:pPr algn="l"/>
              <a:t>‹#›</a:t>
            </a:fld>
            <a:endParaRPr lang="en-US"/>
          </a:p>
        </p:txBody>
      </p:sp>
    </p:spTree>
    <p:extLst>
      <p:ext uri="{BB962C8B-B14F-4D97-AF65-F5344CB8AC3E}">
        <p14:creationId xmlns:p14="http://schemas.microsoft.com/office/powerpoint/2010/main" val="2316947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sub title, Name and title">
    <p:spTree>
      <p:nvGrpSpPr>
        <p:cNvPr id="1" name=""/>
        <p:cNvGrpSpPr/>
        <p:nvPr/>
      </p:nvGrpSpPr>
      <p:grpSpPr>
        <a:xfrm>
          <a:off x="0" y="0"/>
          <a:ext cx="0" cy="0"/>
          <a:chOff x="0" y="0"/>
          <a:chExt cx="0" cy="0"/>
        </a:xfrm>
      </p:grpSpPr>
      <p:grpSp>
        <p:nvGrpSpPr>
          <p:cNvPr id="44" name="Group 43"/>
          <p:cNvGrpSpPr/>
          <p:nvPr userDrawn="1"/>
        </p:nvGrpSpPr>
        <p:grpSpPr>
          <a:xfrm>
            <a:off x="1" y="0"/>
            <a:ext cx="8139506" cy="5143500"/>
            <a:chOff x="1215514" y="0"/>
            <a:chExt cx="10849849" cy="6858000"/>
          </a:xfrm>
        </p:grpSpPr>
        <p:pic>
          <p:nvPicPr>
            <p:cNvPr id="45" name="Picture 44" descr="red-RGB-hor-lores.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215514" y="0"/>
              <a:ext cx="3554436" cy="6858000"/>
            </a:xfrm>
            <a:prstGeom prst="rect">
              <a:avLst/>
            </a:prstGeom>
          </p:spPr>
        </p:pic>
        <p:cxnSp>
          <p:nvCxnSpPr>
            <p:cNvPr id="46" name="Straight Connector 45"/>
            <p:cNvCxnSpPr/>
            <p:nvPr userDrawn="1"/>
          </p:nvCxnSpPr>
          <p:spPr bwMode="auto">
            <a:xfrm>
              <a:off x="4727229" y="3574878"/>
              <a:ext cx="7338134" cy="0"/>
            </a:xfrm>
            <a:prstGeom prst="line">
              <a:avLst/>
            </a:prstGeom>
            <a:solidFill>
              <a:schemeClr val="accent1"/>
            </a:solidFill>
            <a:ln w="19050" cap="flat" cmpd="sng" algn="ctr">
              <a:solidFill>
                <a:srgbClr val="B1181E"/>
              </a:solidFill>
              <a:prstDash val="solid"/>
              <a:miter lim="800000"/>
              <a:headEnd type="none" w="med" len="med"/>
              <a:tailEnd type="none" w="lg" len="lg"/>
            </a:ln>
            <a:effectLst/>
          </p:spPr>
        </p:cxnSp>
      </p:grpSp>
      <p:grpSp>
        <p:nvGrpSpPr>
          <p:cNvPr id="18" name="Group 17"/>
          <p:cNvGrpSpPr/>
          <p:nvPr/>
        </p:nvGrpSpPr>
        <p:grpSpPr>
          <a:xfrm>
            <a:off x="6514690" y="4093649"/>
            <a:ext cx="1624817" cy="612170"/>
            <a:chOff x="8683991" y="5119535"/>
            <a:chExt cx="2165858" cy="816226"/>
          </a:xfrm>
        </p:grpSpPr>
        <p:grpSp>
          <p:nvGrpSpPr>
            <p:cNvPr id="31" name="Group 30"/>
            <p:cNvGrpSpPr/>
            <p:nvPr userDrawn="1"/>
          </p:nvGrpSpPr>
          <p:grpSpPr>
            <a:xfrm>
              <a:off x="8683991" y="5119535"/>
              <a:ext cx="2165858" cy="428625"/>
              <a:chOff x="1219977" y="923925"/>
              <a:chExt cx="2165858" cy="428625"/>
            </a:xfrm>
          </p:grpSpPr>
          <p:sp>
            <p:nvSpPr>
              <p:cNvPr id="33" name="Freeform 5"/>
              <p:cNvSpPr>
                <a:spLocks/>
              </p:cNvSpPr>
              <p:nvPr/>
            </p:nvSpPr>
            <p:spPr bwMode="auto">
              <a:xfrm>
                <a:off x="1931697" y="952348"/>
                <a:ext cx="333690" cy="400202"/>
              </a:xfrm>
              <a:custGeom>
                <a:avLst/>
                <a:gdLst>
                  <a:gd name="T0" fmla="*/ 43 w 248"/>
                  <a:gd name="T1" fmla="*/ 65 h 295"/>
                  <a:gd name="T2" fmla="*/ 64 w 248"/>
                  <a:gd name="T3" fmla="*/ 44 h 295"/>
                  <a:gd name="T4" fmla="*/ 158 w 248"/>
                  <a:gd name="T5" fmla="*/ 44 h 295"/>
                  <a:gd name="T6" fmla="*/ 192 w 248"/>
                  <a:gd name="T7" fmla="*/ 67 h 295"/>
                  <a:gd name="T8" fmla="*/ 171 w 248"/>
                  <a:gd name="T9" fmla="*/ 113 h 295"/>
                  <a:gd name="T10" fmla="*/ 98 w 248"/>
                  <a:gd name="T11" fmla="*/ 140 h 295"/>
                  <a:gd name="T12" fmla="*/ 67 w 248"/>
                  <a:gd name="T13" fmla="*/ 204 h 295"/>
                  <a:gd name="T14" fmla="*/ 94 w 248"/>
                  <a:gd name="T15" fmla="*/ 234 h 295"/>
                  <a:gd name="T16" fmla="*/ 230 w 248"/>
                  <a:gd name="T17" fmla="*/ 295 h 295"/>
                  <a:gd name="T18" fmla="*/ 230 w 248"/>
                  <a:gd name="T19" fmla="*/ 248 h 295"/>
                  <a:gd name="T20" fmla="*/ 111 w 248"/>
                  <a:gd name="T21" fmla="*/ 195 h 295"/>
                  <a:gd name="T22" fmla="*/ 107 w 248"/>
                  <a:gd name="T23" fmla="*/ 190 h 295"/>
                  <a:gd name="T24" fmla="*/ 112 w 248"/>
                  <a:gd name="T25" fmla="*/ 179 h 295"/>
                  <a:gd name="T26" fmla="*/ 186 w 248"/>
                  <a:gd name="T27" fmla="*/ 154 h 295"/>
                  <a:gd name="T28" fmla="*/ 232 w 248"/>
                  <a:gd name="T29" fmla="*/ 51 h 295"/>
                  <a:gd name="T30" fmla="*/ 158 w 248"/>
                  <a:gd name="T31" fmla="*/ 0 h 295"/>
                  <a:gd name="T32" fmla="*/ 64 w 248"/>
                  <a:gd name="T33" fmla="*/ 0 h 295"/>
                  <a:gd name="T34" fmla="*/ 0 w 248"/>
                  <a:gd name="T35" fmla="*/ 65 h 295"/>
                  <a:gd name="T36" fmla="*/ 0 w 248"/>
                  <a:gd name="T37" fmla="*/ 288 h 295"/>
                  <a:gd name="T38" fmla="*/ 43 w 248"/>
                  <a:gd name="T39" fmla="*/ 288 h 295"/>
                  <a:gd name="T40" fmla="*/ 43 w 248"/>
                  <a:gd name="T41" fmla="*/ 6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95">
                    <a:moveTo>
                      <a:pt x="43" y="65"/>
                    </a:moveTo>
                    <a:cubicBezTo>
                      <a:pt x="43" y="53"/>
                      <a:pt x="52" y="44"/>
                      <a:pt x="64" y="44"/>
                    </a:cubicBezTo>
                    <a:cubicBezTo>
                      <a:pt x="158" y="44"/>
                      <a:pt x="158" y="44"/>
                      <a:pt x="158" y="44"/>
                    </a:cubicBezTo>
                    <a:cubicBezTo>
                      <a:pt x="172" y="44"/>
                      <a:pt x="186" y="52"/>
                      <a:pt x="192" y="67"/>
                    </a:cubicBezTo>
                    <a:cubicBezTo>
                      <a:pt x="199" y="85"/>
                      <a:pt x="189" y="106"/>
                      <a:pt x="171" y="113"/>
                    </a:cubicBezTo>
                    <a:cubicBezTo>
                      <a:pt x="98" y="140"/>
                      <a:pt x="98" y="140"/>
                      <a:pt x="98" y="140"/>
                    </a:cubicBezTo>
                    <a:cubicBezTo>
                      <a:pt x="72" y="149"/>
                      <a:pt x="58" y="178"/>
                      <a:pt x="67" y="204"/>
                    </a:cubicBezTo>
                    <a:cubicBezTo>
                      <a:pt x="72" y="218"/>
                      <a:pt x="82" y="228"/>
                      <a:pt x="94" y="234"/>
                    </a:cubicBezTo>
                    <a:cubicBezTo>
                      <a:pt x="230" y="295"/>
                      <a:pt x="230" y="295"/>
                      <a:pt x="230" y="295"/>
                    </a:cubicBezTo>
                    <a:cubicBezTo>
                      <a:pt x="230" y="248"/>
                      <a:pt x="230" y="248"/>
                      <a:pt x="230" y="248"/>
                    </a:cubicBezTo>
                    <a:cubicBezTo>
                      <a:pt x="111" y="195"/>
                      <a:pt x="111" y="195"/>
                      <a:pt x="111" y="195"/>
                    </a:cubicBezTo>
                    <a:cubicBezTo>
                      <a:pt x="109" y="195"/>
                      <a:pt x="107" y="193"/>
                      <a:pt x="107" y="190"/>
                    </a:cubicBezTo>
                    <a:cubicBezTo>
                      <a:pt x="105" y="186"/>
                      <a:pt x="107" y="181"/>
                      <a:pt x="112" y="179"/>
                    </a:cubicBezTo>
                    <a:cubicBezTo>
                      <a:pt x="186" y="154"/>
                      <a:pt x="186" y="154"/>
                      <a:pt x="186" y="154"/>
                    </a:cubicBezTo>
                    <a:cubicBezTo>
                      <a:pt x="227" y="138"/>
                      <a:pt x="248" y="92"/>
                      <a:pt x="232" y="51"/>
                    </a:cubicBezTo>
                    <a:cubicBezTo>
                      <a:pt x="220" y="20"/>
                      <a:pt x="190" y="0"/>
                      <a:pt x="158" y="0"/>
                    </a:cubicBezTo>
                    <a:cubicBezTo>
                      <a:pt x="64" y="0"/>
                      <a:pt x="64" y="0"/>
                      <a:pt x="64" y="0"/>
                    </a:cubicBezTo>
                    <a:cubicBezTo>
                      <a:pt x="29" y="0"/>
                      <a:pt x="0" y="29"/>
                      <a:pt x="0" y="65"/>
                    </a:cubicBezTo>
                    <a:cubicBezTo>
                      <a:pt x="0" y="288"/>
                      <a:pt x="0" y="288"/>
                      <a:pt x="0" y="288"/>
                    </a:cubicBezTo>
                    <a:cubicBezTo>
                      <a:pt x="43" y="288"/>
                      <a:pt x="43" y="288"/>
                      <a:pt x="43" y="288"/>
                    </a:cubicBezTo>
                    <a:lnTo>
                      <a:pt x="43" y="65"/>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4" name="Rectangle 6"/>
              <p:cNvSpPr>
                <a:spLocks noChangeArrowheads="1"/>
              </p:cNvSpPr>
              <p:nvPr/>
            </p:nvSpPr>
            <p:spPr bwMode="auto">
              <a:xfrm>
                <a:off x="2309728" y="952348"/>
                <a:ext cx="57415" cy="390538"/>
              </a:xfrm>
              <a:prstGeom prst="rect">
                <a:avLst/>
              </a:pr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5" name="Freeform 7"/>
              <p:cNvSpPr>
                <a:spLocks/>
              </p:cNvSpPr>
              <p:nvPr/>
            </p:nvSpPr>
            <p:spPr bwMode="auto">
              <a:xfrm>
                <a:off x="1219977" y="952348"/>
                <a:ext cx="348470" cy="390538"/>
              </a:xfrm>
              <a:custGeom>
                <a:avLst/>
                <a:gdLst>
                  <a:gd name="T0" fmla="*/ 214 w 259"/>
                  <a:gd name="T1" fmla="*/ 0 h 288"/>
                  <a:gd name="T2" fmla="*/ 137 w 259"/>
                  <a:gd name="T3" fmla="*/ 240 h 288"/>
                  <a:gd name="T4" fmla="*/ 130 w 259"/>
                  <a:gd name="T5" fmla="*/ 245 h 288"/>
                  <a:gd name="T6" fmla="*/ 123 w 259"/>
                  <a:gd name="T7" fmla="*/ 240 h 288"/>
                  <a:gd name="T8" fmla="*/ 45 w 259"/>
                  <a:gd name="T9" fmla="*/ 0 h 288"/>
                  <a:gd name="T10" fmla="*/ 0 w 259"/>
                  <a:gd name="T11" fmla="*/ 0 h 288"/>
                  <a:gd name="T12" fmla="*/ 82 w 259"/>
                  <a:gd name="T13" fmla="*/ 254 h 288"/>
                  <a:gd name="T14" fmla="*/ 130 w 259"/>
                  <a:gd name="T15" fmla="*/ 288 h 288"/>
                  <a:gd name="T16" fmla="*/ 178 w 259"/>
                  <a:gd name="T17" fmla="*/ 254 h 288"/>
                  <a:gd name="T18" fmla="*/ 259 w 259"/>
                  <a:gd name="T19" fmla="*/ 0 h 288"/>
                  <a:gd name="T20" fmla="*/ 214 w 25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288">
                    <a:moveTo>
                      <a:pt x="214" y="0"/>
                    </a:moveTo>
                    <a:cubicBezTo>
                      <a:pt x="137" y="240"/>
                      <a:pt x="137" y="240"/>
                      <a:pt x="137" y="240"/>
                    </a:cubicBezTo>
                    <a:cubicBezTo>
                      <a:pt x="136" y="243"/>
                      <a:pt x="133" y="245"/>
                      <a:pt x="130" y="245"/>
                    </a:cubicBezTo>
                    <a:cubicBezTo>
                      <a:pt x="127" y="245"/>
                      <a:pt x="124" y="243"/>
                      <a:pt x="123" y="240"/>
                    </a:cubicBezTo>
                    <a:cubicBezTo>
                      <a:pt x="45" y="0"/>
                      <a:pt x="45" y="0"/>
                      <a:pt x="45" y="0"/>
                    </a:cubicBezTo>
                    <a:cubicBezTo>
                      <a:pt x="0" y="0"/>
                      <a:pt x="0" y="0"/>
                      <a:pt x="0" y="0"/>
                    </a:cubicBezTo>
                    <a:cubicBezTo>
                      <a:pt x="82" y="254"/>
                      <a:pt x="82" y="254"/>
                      <a:pt x="82" y="254"/>
                    </a:cubicBezTo>
                    <a:cubicBezTo>
                      <a:pt x="89" y="275"/>
                      <a:pt x="108" y="288"/>
                      <a:pt x="130" y="288"/>
                    </a:cubicBezTo>
                    <a:cubicBezTo>
                      <a:pt x="151" y="288"/>
                      <a:pt x="171" y="275"/>
                      <a:pt x="178" y="254"/>
                    </a:cubicBezTo>
                    <a:cubicBezTo>
                      <a:pt x="259" y="0"/>
                      <a:pt x="259" y="0"/>
                      <a:pt x="259" y="0"/>
                    </a:cubicBezTo>
                    <a:lnTo>
                      <a:pt x="214" y="0"/>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6" name="Freeform 8"/>
              <p:cNvSpPr>
                <a:spLocks/>
              </p:cNvSpPr>
              <p:nvPr/>
            </p:nvSpPr>
            <p:spPr bwMode="auto">
              <a:xfrm>
                <a:off x="2655355" y="952348"/>
                <a:ext cx="348470" cy="390538"/>
              </a:xfrm>
              <a:custGeom>
                <a:avLst/>
                <a:gdLst>
                  <a:gd name="T0" fmla="*/ 46 w 259"/>
                  <a:gd name="T1" fmla="*/ 288 h 288"/>
                  <a:gd name="T2" fmla="*/ 123 w 259"/>
                  <a:gd name="T3" fmla="*/ 49 h 288"/>
                  <a:gd name="T4" fmla="*/ 130 w 259"/>
                  <a:gd name="T5" fmla="*/ 44 h 288"/>
                  <a:gd name="T6" fmla="*/ 137 w 259"/>
                  <a:gd name="T7" fmla="*/ 49 h 288"/>
                  <a:gd name="T8" fmla="*/ 214 w 259"/>
                  <a:gd name="T9" fmla="*/ 288 h 288"/>
                  <a:gd name="T10" fmla="*/ 259 w 259"/>
                  <a:gd name="T11" fmla="*/ 288 h 288"/>
                  <a:gd name="T12" fmla="*/ 178 w 259"/>
                  <a:gd name="T13" fmla="*/ 35 h 288"/>
                  <a:gd name="T14" fmla="*/ 130 w 259"/>
                  <a:gd name="T15" fmla="*/ 0 h 288"/>
                  <a:gd name="T16" fmla="*/ 82 w 259"/>
                  <a:gd name="T17" fmla="*/ 35 h 288"/>
                  <a:gd name="T18" fmla="*/ 0 w 259"/>
                  <a:gd name="T19" fmla="*/ 288 h 288"/>
                  <a:gd name="T20" fmla="*/ 46 w 259"/>
                  <a:gd name="T21"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288">
                    <a:moveTo>
                      <a:pt x="46" y="288"/>
                    </a:moveTo>
                    <a:cubicBezTo>
                      <a:pt x="123" y="49"/>
                      <a:pt x="123" y="49"/>
                      <a:pt x="123" y="49"/>
                    </a:cubicBezTo>
                    <a:cubicBezTo>
                      <a:pt x="124" y="46"/>
                      <a:pt x="127" y="44"/>
                      <a:pt x="130" y="44"/>
                    </a:cubicBezTo>
                    <a:cubicBezTo>
                      <a:pt x="133" y="44"/>
                      <a:pt x="136" y="45"/>
                      <a:pt x="137" y="49"/>
                    </a:cubicBezTo>
                    <a:cubicBezTo>
                      <a:pt x="214" y="288"/>
                      <a:pt x="214" y="288"/>
                      <a:pt x="214" y="288"/>
                    </a:cubicBezTo>
                    <a:cubicBezTo>
                      <a:pt x="259" y="288"/>
                      <a:pt x="259" y="288"/>
                      <a:pt x="259" y="288"/>
                    </a:cubicBezTo>
                    <a:cubicBezTo>
                      <a:pt x="178" y="35"/>
                      <a:pt x="178" y="35"/>
                      <a:pt x="178" y="35"/>
                    </a:cubicBezTo>
                    <a:cubicBezTo>
                      <a:pt x="171" y="14"/>
                      <a:pt x="151" y="0"/>
                      <a:pt x="130" y="0"/>
                    </a:cubicBezTo>
                    <a:cubicBezTo>
                      <a:pt x="108" y="0"/>
                      <a:pt x="89" y="14"/>
                      <a:pt x="82" y="35"/>
                    </a:cubicBezTo>
                    <a:cubicBezTo>
                      <a:pt x="0" y="288"/>
                      <a:pt x="0" y="288"/>
                      <a:pt x="0" y="288"/>
                    </a:cubicBezTo>
                    <a:lnTo>
                      <a:pt x="46" y="28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7" name="Freeform 9"/>
              <p:cNvSpPr>
                <a:spLocks/>
              </p:cNvSpPr>
              <p:nvPr/>
            </p:nvSpPr>
            <p:spPr bwMode="auto">
              <a:xfrm>
                <a:off x="1591186" y="952348"/>
                <a:ext cx="279686" cy="390538"/>
              </a:xfrm>
              <a:custGeom>
                <a:avLst/>
                <a:gdLst>
                  <a:gd name="T0" fmla="*/ 72 w 208"/>
                  <a:gd name="T1" fmla="*/ 44 h 288"/>
                  <a:gd name="T2" fmla="*/ 208 w 208"/>
                  <a:gd name="T3" fmla="*/ 44 h 288"/>
                  <a:gd name="T4" fmla="*/ 208 w 208"/>
                  <a:gd name="T5" fmla="*/ 0 h 288"/>
                  <a:gd name="T6" fmla="*/ 72 w 208"/>
                  <a:gd name="T7" fmla="*/ 0 h 288"/>
                  <a:gd name="T8" fmla="*/ 0 w 208"/>
                  <a:gd name="T9" fmla="*/ 72 h 288"/>
                  <a:gd name="T10" fmla="*/ 0 w 208"/>
                  <a:gd name="T11" fmla="*/ 216 h 288"/>
                  <a:gd name="T12" fmla="*/ 72 w 208"/>
                  <a:gd name="T13" fmla="*/ 288 h 288"/>
                  <a:gd name="T14" fmla="*/ 208 w 208"/>
                  <a:gd name="T15" fmla="*/ 288 h 288"/>
                  <a:gd name="T16" fmla="*/ 208 w 208"/>
                  <a:gd name="T17" fmla="*/ 245 h 288"/>
                  <a:gd name="T18" fmla="*/ 72 w 208"/>
                  <a:gd name="T19" fmla="*/ 245 h 288"/>
                  <a:gd name="T20" fmla="*/ 43 w 208"/>
                  <a:gd name="T21" fmla="*/ 216 h 288"/>
                  <a:gd name="T22" fmla="*/ 43 w 208"/>
                  <a:gd name="T23" fmla="*/ 166 h 288"/>
                  <a:gd name="T24" fmla="*/ 180 w 208"/>
                  <a:gd name="T25" fmla="*/ 166 h 288"/>
                  <a:gd name="T26" fmla="*/ 180 w 208"/>
                  <a:gd name="T27" fmla="*/ 123 h 288"/>
                  <a:gd name="T28" fmla="*/ 43 w 208"/>
                  <a:gd name="T29" fmla="*/ 123 h 288"/>
                  <a:gd name="T30" fmla="*/ 43 w 208"/>
                  <a:gd name="T31" fmla="*/ 72 h 288"/>
                  <a:gd name="T32" fmla="*/ 72 w 208"/>
                  <a:gd name="T33" fmla="*/ 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288">
                    <a:moveTo>
                      <a:pt x="72" y="44"/>
                    </a:moveTo>
                    <a:cubicBezTo>
                      <a:pt x="208" y="44"/>
                      <a:pt x="208" y="44"/>
                      <a:pt x="208" y="44"/>
                    </a:cubicBezTo>
                    <a:cubicBezTo>
                      <a:pt x="208" y="0"/>
                      <a:pt x="208" y="0"/>
                      <a:pt x="208" y="0"/>
                    </a:cubicBezTo>
                    <a:cubicBezTo>
                      <a:pt x="72" y="0"/>
                      <a:pt x="72" y="0"/>
                      <a:pt x="72" y="0"/>
                    </a:cubicBezTo>
                    <a:cubicBezTo>
                      <a:pt x="32" y="0"/>
                      <a:pt x="0" y="33"/>
                      <a:pt x="0" y="72"/>
                    </a:cubicBezTo>
                    <a:cubicBezTo>
                      <a:pt x="0" y="216"/>
                      <a:pt x="0" y="216"/>
                      <a:pt x="0" y="216"/>
                    </a:cubicBezTo>
                    <a:cubicBezTo>
                      <a:pt x="0" y="256"/>
                      <a:pt x="32" y="288"/>
                      <a:pt x="72" y="288"/>
                    </a:cubicBezTo>
                    <a:cubicBezTo>
                      <a:pt x="208" y="288"/>
                      <a:pt x="208" y="288"/>
                      <a:pt x="208" y="288"/>
                    </a:cubicBezTo>
                    <a:cubicBezTo>
                      <a:pt x="208" y="245"/>
                      <a:pt x="208" y="245"/>
                      <a:pt x="208" y="245"/>
                    </a:cubicBezTo>
                    <a:cubicBezTo>
                      <a:pt x="72" y="245"/>
                      <a:pt x="72" y="245"/>
                      <a:pt x="72" y="245"/>
                    </a:cubicBezTo>
                    <a:cubicBezTo>
                      <a:pt x="56" y="245"/>
                      <a:pt x="43" y="232"/>
                      <a:pt x="43" y="216"/>
                    </a:cubicBezTo>
                    <a:cubicBezTo>
                      <a:pt x="43" y="166"/>
                      <a:pt x="43" y="166"/>
                      <a:pt x="43" y="166"/>
                    </a:cubicBezTo>
                    <a:cubicBezTo>
                      <a:pt x="180" y="166"/>
                      <a:pt x="180" y="166"/>
                      <a:pt x="180" y="166"/>
                    </a:cubicBezTo>
                    <a:cubicBezTo>
                      <a:pt x="180" y="123"/>
                      <a:pt x="180" y="123"/>
                      <a:pt x="180" y="123"/>
                    </a:cubicBezTo>
                    <a:cubicBezTo>
                      <a:pt x="43" y="123"/>
                      <a:pt x="43" y="123"/>
                      <a:pt x="43" y="123"/>
                    </a:cubicBezTo>
                    <a:cubicBezTo>
                      <a:pt x="43" y="72"/>
                      <a:pt x="43" y="72"/>
                      <a:pt x="43" y="72"/>
                    </a:cubicBezTo>
                    <a:cubicBezTo>
                      <a:pt x="43" y="56"/>
                      <a:pt x="56" y="44"/>
                      <a:pt x="72" y="44"/>
                    </a:cubicBez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8" name="Freeform 10"/>
              <p:cNvSpPr>
                <a:spLocks/>
              </p:cNvSpPr>
              <p:nvPr/>
            </p:nvSpPr>
            <p:spPr bwMode="auto">
              <a:xfrm>
                <a:off x="2416031" y="952348"/>
                <a:ext cx="282528" cy="390538"/>
              </a:xfrm>
              <a:custGeom>
                <a:avLst/>
                <a:gdLst>
                  <a:gd name="T0" fmla="*/ 497 w 497"/>
                  <a:gd name="T1" fmla="*/ 0 h 687"/>
                  <a:gd name="T2" fmla="*/ 0 w 497"/>
                  <a:gd name="T3" fmla="*/ 0 h 687"/>
                  <a:gd name="T4" fmla="*/ 0 w 497"/>
                  <a:gd name="T5" fmla="*/ 105 h 687"/>
                  <a:gd name="T6" fmla="*/ 198 w 497"/>
                  <a:gd name="T7" fmla="*/ 105 h 687"/>
                  <a:gd name="T8" fmla="*/ 198 w 497"/>
                  <a:gd name="T9" fmla="*/ 687 h 687"/>
                  <a:gd name="T10" fmla="*/ 300 w 497"/>
                  <a:gd name="T11" fmla="*/ 687 h 687"/>
                  <a:gd name="T12" fmla="*/ 300 w 497"/>
                  <a:gd name="T13" fmla="*/ 105 h 687"/>
                  <a:gd name="T14" fmla="*/ 497 w 497"/>
                  <a:gd name="T15" fmla="*/ 105 h 687"/>
                  <a:gd name="T16" fmla="*/ 497 w 497"/>
                  <a:gd name="T17"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 h="687">
                    <a:moveTo>
                      <a:pt x="497" y="0"/>
                    </a:moveTo>
                    <a:lnTo>
                      <a:pt x="0" y="0"/>
                    </a:lnTo>
                    <a:lnTo>
                      <a:pt x="0" y="105"/>
                    </a:lnTo>
                    <a:lnTo>
                      <a:pt x="198" y="105"/>
                    </a:lnTo>
                    <a:lnTo>
                      <a:pt x="198" y="687"/>
                    </a:lnTo>
                    <a:lnTo>
                      <a:pt x="300" y="687"/>
                    </a:lnTo>
                    <a:lnTo>
                      <a:pt x="300" y="105"/>
                    </a:lnTo>
                    <a:lnTo>
                      <a:pt x="497" y="105"/>
                    </a:lnTo>
                    <a:lnTo>
                      <a:pt x="497" y="0"/>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9" name="Freeform 11"/>
              <p:cNvSpPr>
                <a:spLocks/>
              </p:cNvSpPr>
              <p:nvPr/>
            </p:nvSpPr>
            <p:spPr bwMode="auto">
              <a:xfrm>
                <a:off x="3011784" y="952348"/>
                <a:ext cx="320047" cy="390538"/>
              </a:xfrm>
              <a:custGeom>
                <a:avLst/>
                <a:gdLst>
                  <a:gd name="T0" fmla="*/ 155 w 238"/>
                  <a:gd name="T1" fmla="*/ 288 h 288"/>
                  <a:gd name="T2" fmla="*/ 238 w 238"/>
                  <a:gd name="T3" fmla="*/ 206 h 288"/>
                  <a:gd name="T4" fmla="*/ 155 w 238"/>
                  <a:gd name="T5" fmla="*/ 123 h 288"/>
                  <a:gd name="T6" fmla="*/ 83 w 238"/>
                  <a:gd name="T7" fmla="*/ 123 h 288"/>
                  <a:gd name="T8" fmla="*/ 43 w 238"/>
                  <a:gd name="T9" fmla="*/ 83 h 288"/>
                  <a:gd name="T10" fmla="*/ 83 w 238"/>
                  <a:gd name="T11" fmla="*/ 44 h 288"/>
                  <a:gd name="T12" fmla="*/ 223 w 238"/>
                  <a:gd name="T13" fmla="*/ 44 h 288"/>
                  <a:gd name="T14" fmla="*/ 223 w 238"/>
                  <a:gd name="T15" fmla="*/ 0 h 288"/>
                  <a:gd name="T16" fmla="*/ 83 w 238"/>
                  <a:gd name="T17" fmla="*/ 0 h 288"/>
                  <a:gd name="T18" fmla="*/ 0 w 238"/>
                  <a:gd name="T19" fmla="*/ 83 h 288"/>
                  <a:gd name="T20" fmla="*/ 83 w 238"/>
                  <a:gd name="T21" fmla="*/ 166 h 288"/>
                  <a:gd name="T22" fmla="*/ 155 w 238"/>
                  <a:gd name="T23" fmla="*/ 166 h 288"/>
                  <a:gd name="T24" fmla="*/ 194 w 238"/>
                  <a:gd name="T25" fmla="*/ 206 h 288"/>
                  <a:gd name="T26" fmla="*/ 155 w 238"/>
                  <a:gd name="T27" fmla="*/ 245 h 288"/>
                  <a:gd name="T28" fmla="*/ 14 w 238"/>
                  <a:gd name="T29" fmla="*/ 245 h 288"/>
                  <a:gd name="T30" fmla="*/ 14 w 238"/>
                  <a:gd name="T31" fmla="*/ 288 h 288"/>
                  <a:gd name="T32" fmla="*/ 155 w 238"/>
                  <a:gd name="T33"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8" h="288">
                    <a:moveTo>
                      <a:pt x="155" y="288"/>
                    </a:moveTo>
                    <a:cubicBezTo>
                      <a:pt x="201" y="288"/>
                      <a:pt x="238" y="251"/>
                      <a:pt x="238" y="206"/>
                    </a:cubicBezTo>
                    <a:cubicBezTo>
                      <a:pt x="238" y="160"/>
                      <a:pt x="201" y="123"/>
                      <a:pt x="155" y="123"/>
                    </a:cubicBezTo>
                    <a:cubicBezTo>
                      <a:pt x="83" y="123"/>
                      <a:pt x="83" y="123"/>
                      <a:pt x="83" y="123"/>
                    </a:cubicBezTo>
                    <a:cubicBezTo>
                      <a:pt x="61" y="123"/>
                      <a:pt x="43" y="105"/>
                      <a:pt x="43" y="83"/>
                    </a:cubicBezTo>
                    <a:cubicBezTo>
                      <a:pt x="43" y="61"/>
                      <a:pt x="61" y="44"/>
                      <a:pt x="83" y="44"/>
                    </a:cubicBezTo>
                    <a:cubicBezTo>
                      <a:pt x="223" y="44"/>
                      <a:pt x="223" y="44"/>
                      <a:pt x="223" y="44"/>
                    </a:cubicBezTo>
                    <a:cubicBezTo>
                      <a:pt x="223" y="0"/>
                      <a:pt x="223" y="0"/>
                      <a:pt x="223" y="0"/>
                    </a:cubicBezTo>
                    <a:cubicBezTo>
                      <a:pt x="83" y="0"/>
                      <a:pt x="83" y="0"/>
                      <a:pt x="83" y="0"/>
                    </a:cubicBezTo>
                    <a:cubicBezTo>
                      <a:pt x="37" y="0"/>
                      <a:pt x="0" y="37"/>
                      <a:pt x="0" y="83"/>
                    </a:cubicBezTo>
                    <a:cubicBezTo>
                      <a:pt x="0" y="129"/>
                      <a:pt x="37" y="166"/>
                      <a:pt x="83" y="166"/>
                    </a:cubicBezTo>
                    <a:cubicBezTo>
                      <a:pt x="155" y="166"/>
                      <a:pt x="155" y="166"/>
                      <a:pt x="155" y="166"/>
                    </a:cubicBezTo>
                    <a:cubicBezTo>
                      <a:pt x="177" y="166"/>
                      <a:pt x="194" y="184"/>
                      <a:pt x="194" y="206"/>
                    </a:cubicBezTo>
                    <a:cubicBezTo>
                      <a:pt x="194" y="227"/>
                      <a:pt x="177" y="245"/>
                      <a:pt x="155" y="245"/>
                    </a:cubicBezTo>
                    <a:cubicBezTo>
                      <a:pt x="14" y="245"/>
                      <a:pt x="14" y="245"/>
                      <a:pt x="14" y="245"/>
                    </a:cubicBezTo>
                    <a:cubicBezTo>
                      <a:pt x="14" y="288"/>
                      <a:pt x="14" y="288"/>
                      <a:pt x="14" y="288"/>
                    </a:cubicBezTo>
                    <a:lnTo>
                      <a:pt x="155" y="28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40" name="Freeform 12"/>
              <p:cNvSpPr>
                <a:spLocks noEditPoints="1"/>
              </p:cNvSpPr>
              <p:nvPr/>
            </p:nvSpPr>
            <p:spPr bwMode="auto">
              <a:xfrm>
                <a:off x="3331830" y="923925"/>
                <a:ext cx="54005" cy="28423"/>
              </a:xfrm>
              <a:custGeom>
                <a:avLst/>
                <a:gdLst>
                  <a:gd name="T0" fmla="*/ 24 w 95"/>
                  <a:gd name="T1" fmla="*/ 50 h 50"/>
                  <a:gd name="T2" fmla="*/ 14 w 95"/>
                  <a:gd name="T3" fmla="*/ 50 h 50"/>
                  <a:gd name="T4" fmla="*/ 14 w 95"/>
                  <a:gd name="T5" fmla="*/ 9 h 50"/>
                  <a:gd name="T6" fmla="*/ 0 w 95"/>
                  <a:gd name="T7" fmla="*/ 9 h 50"/>
                  <a:gd name="T8" fmla="*/ 0 w 95"/>
                  <a:gd name="T9" fmla="*/ 0 h 50"/>
                  <a:gd name="T10" fmla="*/ 38 w 95"/>
                  <a:gd name="T11" fmla="*/ 0 h 50"/>
                  <a:gd name="T12" fmla="*/ 38 w 95"/>
                  <a:gd name="T13" fmla="*/ 9 h 50"/>
                  <a:gd name="T14" fmla="*/ 24 w 95"/>
                  <a:gd name="T15" fmla="*/ 9 h 50"/>
                  <a:gd name="T16" fmla="*/ 24 w 95"/>
                  <a:gd name="T17" fmla="*/ 50 h 50"/>
                  <a:gd name="T18" fmla="*/ 69 w 95"/>
                  <a:gd name="T19" fmla="*/ 38 h 50"/>
                  <a:gd name="T20" fmla="*/ 73 w 95"/>
                  <a:gd name="T21" fmla="*/ 28 h 50"/>
                  <a:gd name="T22" fmla="*/ 85 w 95"/>
                  <a:gd name="T23" fmla="*/ 0 h 50"/>
                  <a:gd name="T24" fmla="*/ 95 w 95"/>
                  <a:gd name="T25" fmla="*/ 0 h 50"/>
                  <a:gd name="T26" fmla="*/ 95 w 95"/>
                  <a:gd name="T27" fmla="*/ 50 h 50"/>
                  <a:gd name="T28" fmla="*/ 85 w 95"/>
                  <a:gd name="T29" fmla="*/ 50 h 50"/>
                  <a:gd name="T30" fmla="*/ 85 w 95"/>
                  <a:gd name="T31" fmla="*/ 26 h 50"/>
                  <a:gd name="T32" fmla="*/ 85 w 95"/>
                  <a:gd name="T33" fmla="*/ 16 h 50"/>
                  <a:gd name="T34" fmla="*/ 83 w 95"/>
                  <a:gd name="T35" fmla="*/ 23 h 50"/>
                  <a:gd name="T36" fmla="*/ 73 w 95"/>
                  <a:gd name="T37" fmla="*/ 50 h 50"/>
                  <a:gd name="T38" fmla="*/ 66 w 95"/>
                  <a:gd name="T39" fmla="*/ 50 h 50"/>
                  <a:gd name="T40" fmla="*/ 57 w 95"/>
                  <a:gd name="T41" fmla="*/ 23 h 50"/>
                  <a:gd name="T42" fmla="*/ 54 w 95"/>
                  <a:gd name="T43" fmla="*/ 16 h 50"/>
                  <a:gd name="T44" fmla="*/ 54 w 95"/>
                  <a:gd name="T45" fmla="*/ 26 h 50"/>
                  <a:gd name="T46" fmla="*/ 54 w 95"/>
                  <a:gd name="T47" fmla="*/ 50 h 50"/>
                  <a:gd name="T48" fmla="*/ 45 w 95"/>
                  <a:gd name="T49" fmla="*/ 50 h 50"/>
                  <a:gd name="T50" fmla="*/ 45 w 95"/>
                  <a:gd name="T51" fmla="*/ 0 h 50"/>
                  <a:gd name="T52" fmla="*/ 54 w 95"/>
                  <a:gd name="T53" fmla="*/ 0 h 50"/>
                  <a:gd name="T54" fmla="*/ 66 w 95"/>
                  <a:gd name="T55" fmla="*/ 28 h 50"/>
                  <a:gd name="T56" fmla="*/ 69 w 95"/>
                  <a:gd name="T5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50">
                    <a:moveTo>
                      <a:pt x="24" y="50"/>
                    </a:moveTo>
                    <a:lnTo>
                      <a:pt x="14" y="50"/>
                    </a:lnTo>
                    <a:lnTo>
                      <a:pt x="14" y="9"/>
                    </a:lnTo>
                    <a:lnTo>
                      <a:pt x="0" y="9"/>
                    </a:lnTo>
                    <a:lnTo>
                      <a:pt x="0" y="0"/>
                    </a:lnTo>
                    <a:lnTo>
                      <a:pt x="38" y="0"/>
                    </a:lnTo>
                    <a:lnTo>
                      <a:pt x="38" y="9"/>
                    </a:lnTo>
                    <a:lnTo>
                      <a:pt x="24" y="9"/>
                    </a:lnTo>
                    <a:lnTo>
                      <a:pt x="24" y="50"/>
                    </a:lnTo>
                    <a:close/>
                    <a:moveTo>
                      <a:pt x="69" y="38"/>
                    </a:moveTo>
                    <a:lnTo>
                      <a:pt x="73" y="28"/>
                    </a:lnTo>
                    <a:lnTo>
                      <a:pt x="85" y="0"/>
                    </a:lnTo>
                    <a:lnTo>
                      <a:pt x="95" y="0"/>
                    </a:lnTo>
                    <a:lnTo>
                      <a:pt x="95" y="50"/>
                    </a:lnTo>
                    <a:lnTo>
                      <a:pt x="85" y="50"/>
                    </a:lnTo>
                    <a:lnTo>
                      <a:pt x="85" y="26"/>
                    </a:lnTo>
                    <a:lnTo>
                      <a:pt x="85" y="16"/>
                    </a:lnTo>
                    <a:lnTo>
                      <a:pt x="83" y="23"/>
                    </a:lnTo>
                    <a:lnTo>
                      <a:pt x="73" y="50"/>
                    </a:lnTo>
                    <a:lnTo>
                      <a:pt x="66" y="50"/>
                    </a:lnTo>
                    <a:lnTo>
                      <a:pt x="57" y="23"/>
                    </a:lnTo>
                    <a:lnTo>
                      <a:pt x="54" y="16"/>
                    </a:lnTo>
                    <a:lnTo>
                      <a:pt x="54" y="26"/>
                    </a:lnTo>
                    <a:lnTo>
                      <a:pt x="54" y="50"/>
                    </a:lnTo>
                    <a:lnTo>
                      <a:pt x="45" y="50"/>
                    </a:lnTo>
                    <a:lnTo>
                      <a:pt x="45" y="0"/>
                    </a:lnTo>
                    <a:lnTo>
                      <a:pt x="54" y="0"/>
                    </a:lnTo>
                    <a:lnTo>
                      <a:pt x="66" y="28"/>
                    </a:lnTo>
                    <a:lnTo>
                      <a:pt x="69" y="3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grpSp>
        <p:pic>
          <p:nvPicPr>
            <p:cNvPr id="32" name="Picture 31" descr="Veritas_TII_taglin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83991" y="5692494"/>
              <a:ext cx="2165858" cy="243267"/>
            </a:xfrm>
            <a:prstGeom prst="rect">
              <a:avLst/>
            </a:prstGeom>
          </p:spPr>
        </p:pic>
      </p:grpSp>
      <p:sp>
        <p:nvSpPr>
          <p:cNvPr id="5" name="Text Placeholder 4"/>
          <p:cNvSpPr>
            <a:spLocks noGrp="1"/>
          </p:cNvSpPr>
          <p:nvPr>
            <p:ph type="body" sz="quarter" idx="10" hasCustomPrompt="1"/>
          </p:nvPr>
        </p:nvSpPr>
        <p:spPr>
          <a:xfrm>
            <a:off x="4401133" y="3637210"/>
            <a:ext cx="3738374" cy="226444"/>
          </a:xfrm>
        </p:spPr>
        <p:txBody>
          <a:bodyPr>
            <a:noAutofit/>
          </a:bodyPr>
          <a:lstStyle>
            <a:lvl1pPr marL="0" indent="0" algn="r">
              <a:spcBef>
                <a:spcPts val="0"/>
              </a:spcBef>
              <a:buNone/>
              <a:defRPr sz="1500">
                <a:solidFill>
                  <a:srgbClr val="838B8F"/>
                </a:solidFill>
              </a:defRPr>
            </a:lvl1pPr>
            <a:lvl2pPr marL="0" indent="0">
              <a:spcBef>
                <a:spcPts val="0"/>
              </a:spcBef>
              <a:buNone/>
              <a:defRPr sz="1500"/>
            </a:lvl2pPr>
            <a:lvl3pPr marL="0" indent="0">
              <a:spcBef>
                <a:spcPts val="0"/>
              </a:spcBef>
              <a:buNone/>
              <a:defRPr sz="1500"/>
            </a:lvl3pPr>
            <a:lvl4pPr marL="0" indent="0">
              <a:spcBef>
                <a:spcPts val="0"/>
              </a:spcBef>
              <a:buNone/>
              <a:defRPr sz="1500"/>
            </a:lvl4pPr>
            <a:lvl5pPr marL="0" indent="0">
              <a:spcBef>
                <a:spcPts val="0"/>
              </a:spcBef>
              <a:buNone/>
              <a:defRPr sz="1500"/>
            </a:lvl5pPr>
            <a:lvl6pPr marL="0" indent="0">
              <a:spcBef>
                <a:spcPts val="0"/>
              </a:spcBef>
              <a:buNone/>
              <a:defRPr sz="1500"/>
            </a:lvl6pPr>
            <a:lvl7pPr marL="0" indent="0">
              <a:spcBef>
                <a:spcPts val="0"/>
              </a:spcBef>
              <a:buNone/>
              <a:defRPr sz="1500"/>
            </a:lvl7pPr>
            <a:lvl8pPr marL="0" indent="0">
              <a:spcBef>
                <a:spcPts val="0"/>
              </a:spcBef>
              <a:buNone/>
              <a:defRPr sz="1500"/>
            </a:lvl8pPr>
            <a:lvl9pPr marL="0" indent="0">
              <a:spcBef>
                <a:spcPts val="0"/>
              </a:spcBef>
              <a:buNone/>
              <a:defRPr sz="1500"/>
            </a:lvl9pPr>
          </a:lstStyle>
          <a:p>
            <a:r>
              <a:t>Click to add presenter’s title</a:t>
            </a:r>
          </a:p>
        </p:txBody>
      </p:sp>
      <p:sp>
        <p:nvSpPr>
          <p:cNvPr id="29" name="Title 1"/>
          <p:cNvSpPr>
            <a:spLocks noGrp="1"/>
          </p:cNvSpPr>
          <p:nvPr>
            <p:ph type="ctrTitle"/>
          </p:nvPr>
        </p:nvSpPr>
        <p:spPr>
          <a:xfrm>
            <a:off x="3449792" y="1446768"/>
            <a:ext cx="4689715" cy="1045369"/>
          </a:xfrm>
        </p:spPr>
        <p:txBody>
          <a:bodyPr>
            <a:noAutofit/>
          </a:bodyPr>
          <a:lstStyle>
            <a:lvl1pPr algn="r">
              <a:defRPr sz="2400"/>
            </a:lvl1pPr>
          </a:lstStyle>
          <a:p>
            <a:r>
              <a:rPr lang="en-US"/>
              <a:t>Click to edit Master title style</a:t>
            </a:r>
            <a:endParaRPr/>
          </a:p>
        </p:txBody>
      </p:sp>
      <p:sp>
        <p:nvSpPr>
          <p:cNvPr id="30" name="Subtitle 2"/>
          <p:cNvSpPr>
            <a:spLocks noGrp="1"/>
          </p:cNvSpPr>
          <p:nvPr>
            <p:ph type="subTitle" idx="1" hasCustomPrompt="1"/>
          </p:nvPr>
        </p:nvSpPr>
        <p:spPr>
          <a:xfrm>
            <a:off x="4401133" y="3294174"/>
            <a:ext cx="3738374" cy="285750"/>
          </a:xfrm>
        </p:spPr>
        <p:txBody>
          <a:bodyPr>
            <a:noAutofit/>
          </a:bodyPr>
          <a:lstStyle>
            <a:lvl1pPr marL="0" indent="0" algn="r">
              <a:spcBef>
                <a:spcPts val="0"/>
              </a:spcBef>
              <a:buNone/>
              <a:defRPr>
                <a:solidFill>
                  <a:schemeClr val="bg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t>Click to add presenter’s name</a:t>
            </a:r>
          </a:p>
        </p:txBody>
      </p:sp>
      <p:sp>
        <p:nvSpPr>
          <p:cNvPr id="3" name="Text Placeholder 2"/>
          <p:cNvSpPr>
            <a:spLocks noGrp="1"/>
          </p:cNvSpPr>
          <p:nvPr>
            <p:ph type="body" sz="quarter" idx="11" hasCustomPrompt="1"/>
          </p:nvPr>
        </p:nvSpPr>
        <p:spPr>
          <a:xfrm>
            <a:off x="3449792" y="2802973"/>
            <a:ext cx="4690251" cy="365522"/>
          </a:xfrm>
        </p:spPr>
        <p:txBody>
          <a:bodyPr/>
          <a:lstStyle>
            <a:lvl1pPr marL="0" indent="0" algn="r">
              <a:buNone/>
              <a:defRPr/>
            </a:lvl1pPr>
          </a:lstStyle>
          <a:p>
            <a:pPr lvl="0"/>
            <a:r>
              <a:rPr lang="en-US"/>
              <a:t>Click to edit subhead</a:t>
            </a:r>
          </a:p>
        </p:txBody>
      </p:sp>
    </p:spTree>
    <p:extLst>
      <p:ext uri="{BB962C8B-B14F-4D97-AF65-F5344CB8AC3E}">
        <p14:creationId xmlns:p14="http://schemas.microsoft.com/office/powerpoint/2010/main" val="118175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line with Name">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2112719" y="1383507"/>
            <a:ext cx="6027323" cy="1108472"/>
          </a:xfrm>
        </p:spPr>
        <p:txBody>
          <a:bodyPr anchor="b" anchorCtr="0">
            <a:normAutofit/>
          </a:bodyPr>
          <a:lstStyle>
            <a:lvl1pPr marL="0" indent="0" algn="r">
              <a:buNone/>
              <a:defRPr sz="2400" spc="-75"/>
            </a:lvl1pPr>
          </a:lstStyle>
          <a:p>
            <a:pPr lvl="0"/>
            <a:r>
              <a:rPr lang="en-US"/>
              <a:t>Click to edit Master title</a:t>
            </a:r>
          </a:p>
        </p:txBody>
      </p:sp>
      <p:sp>
        <p:nvSpPr>
          <p:cNvPr id="43" name="Text Placeholder 4"/>
          <p:cNvSpPr>
            <a:spLocks noGrp="1"/>
          </p:cNvSpPr>
          <p:nvPr>
            <p:ph type="body" sz="quarter" idx="13" hasCustomPrompt="1"/>
          </p:nvPr>
        </p:nvSpPr>
        <p:spPr>
          <a:xfrm>
            <a:off x="4402043" y="2906153"/>
            <a:ext cx="3738374" cy="226444"/>
          </a:xfrm>
        </p:spPr>
        <p:txBody>
          <a:bodyPr>
            <a:noAutofit/>
          </a:bodyPr>
          <a:lstStyle>
            <a:lvl1pPr marL="0" indent="0" algn="r">
              <a:spcBef>
                <a:spcPts val="0"/>
              </a:spcBef>
              <a:buNone/>
              <a:defRPr sz="1800">
                <a:solidFill>
                  <a:srgbClr val="838B8F"/>
                </a:solidFill>
              </a:defRPr>
            </a:lvl1pPr>
            <a:lvl2pPr marL="0" indent="0">
              <a:spcBef>
                <a:spcPts val="0"/>
              </a:spcBef>
              <a:buNone/>
              <a:defRPr sz="1500"/>
            </a:lvl2pPr>
            <a:lvl3pPr marL="0" indent="0">
              <a:spcBef>
                <a:spcPts val="0"/>
              </a:spcBef>
              <a:buNone/>
              <a:defRPr sz="1500"/>
            </a:lvl3pPr>
            <a:lvl4pPr marL="0" indent="0">
              <a:spcBef>
                <a:spcPts val="0"/>
              </a:spcBef>
              <a:buNone/>
              <a:defRPr sz="1500"/>
            </a:lvl4pPr>
            <a:lvl5pPr marL="0" indent="0">
              <a:spcBef>
                <a:spcPts val="0"/>
              </a:spcBef>
              <a:buNone/>
              <a:defRPr sz="1500"/>
            </a:lvl5pPr>
            <a:lvl6pPr marL="0" indent="0">
              <a:spcBef>
                <a:spcPts val="0"/>
              </a:spcBef>
              <a:buNone/>
              <a:defRPr sz="1500"/>
            </a:lvl6pPr>
            <a:lvl7pPr marL="0" indent="0">
              <a:spcBef>
                <a:spcPts val="0"/>
              </a:spcBef>
              <a:buNone/>
              <a:defRPr sz="1500"/>
            </a:lvl7pPr>
            <a:lvl8pPr marL="0" indent="0">
              <a:spcBef>
                <a:spcPts val="0"/>
              </a:spcBef>
              <a:buNone/>
              <a:defRPr sz="1500"/>
            </a:lvl8pPr>
            <a:lvl9pPr marL="0" indent="0">
              <a:spcBef>
                <a:spcPts val="0"/>
              </a:spcBef>
              <a:buNone/>
              <a:defRPr sz="1500"/>
            </a:lvl9pPr>
          </a:lstStyle>
          <a:p>
            <a:r>
              <a:rPr lang="en-US"/>
              <a:t>Click to add presenter’s name</a:t>
            </a:r>
            <a:endParaRPr/>
          </a:p>
        </p:txBody>
      </p:sp>
      <p:sp>
        <p:nvSpPr>
          <p:cNvPr id="22" name="Text Placeholder 4"/>
          <p:cNvSpPr>
            <a:spLocks noGrp="1"/>
          </p:cNvSpPr>
          <p:nvPr>
            <p:ph type="body" sz="quarter" idx="11" hasCustomPrompt="1"/>
          </p:nvPr>
        </p:nvSpPr>
        <p:spPr>
          <a:xfrm>
            <a:off x="4401133" y="3244915"/>
            <a:ext cx="3738374" cy="226444"/>
          </a:xfrm>
        </p:spPr>
        <p:txBody>
          <a:bodyPr>
            <a:noAutofit/>
          </a:bodyPr>
          <a:lstStyle>
            <a:lvl1pPr marL="0" indent="0" algn="r">
              <a:spcBef>
                <a:spcPts val="0"/>
              </a:spcBef>
              <a:buNone/>
              <a:defRPr sz="1500">
                <a:solidFill>
                  <a:srgbClr val="838B8F"/>
                </a:solidFill>
              </a:defRPr>
            </a:lvl1pPr>
            <a:lvl2pPr marL="0" indent="0">
              <a:spcBef>
                <a:spcPts val="0"/>
              </a:spcBef>
              <a:buNone/>
              <a:defRPr sz="1500"/>
            </a:lvl2pPr>
            <a:lvl3pPr marL="0" indent="0">
              <a:spcBef>
                <a:spcPts val="0"/>
              </a:spcBef>
              <a:buNone/>
              <a:defRPr sz="1500"/>
            </a:lvl3pPr>
            <a:lvl4pPr marL="0" indent="0">
              <a:spcBef>
                <a:spcPts val="0"/>
              </a:spcBef>
              <a:buNone/>
              <a:defRPr sz="1500"/>
            </a:lvl4pPr>
            <a:lvl5pPr marL="0" indent="0">
              <a:spcBef>
                <a:spcPts val="0"/>
              </a:spcBef>
              <a:buNone/>
              <a:defRPr sz="1500"/>
            </a:lvl5pPr>
            <a:lvl6pPr marL="0" indent="0">
              <a:spcBef>
                <a:spcPts val="0"/>
              </a:spcBef>
              <a:buNone/>
              <a:defRPr sz="1500"/>
            </a:lvl6pPr>
            <a:lvl7pPr marL="0" indent="0">
              <a:spcBef>
                <a:spcPts val="0"/>
              </a:spcBef>
              <a:buNone/>
              <a:defRPr sz="1500"/>
            </a:lvl7pPr>
            <a:lvl8pPr marL="0" indent="0">
              <a:spcBef>
                <a:spcPts val="0"/>
              </a:spcBef>
              <a:buNone/>
              <a:defRPr sz="1500"/>
            </a:lvl8pPr>
            <a:lvl9pPr marL="0" indent="0">
              <a:spcBef>
                <a:spcPts val="0"/>
              </a:spcBef>
              <a:buNone/>
              <a:defRPr sz="1500"/>
            </a:lvl9pPr>
          </a:lstStyle>
          <a:p>
            <a:r>
              <a:t>Click to add presenter’s title</a:t>
            </a:r>
          </a:p>
        </p:txBody>
      </p:sp>
      <p:grpSp>
        <p:nvGrpSpPr>
          <p:cNvPr id="15" name="Group 14"/>
          <p:cNvGrpSpPr/>
          <p:nvPr userDrawn="1"/>
        </p:nvGrpSpPr>
        <p:grpSpPr>
          <a:xfrm>
            <a:off x="6514690" y="4093649"/>
            <a:ext cx="1624817" cy="612170"/>
            <a:chOff x="8683991" y="5119535"/>
            <a:chExt cx="2165858" cy="816226"/>
          </a:xfrm>
        </p:grpSpPr>
        <p:grpSp>
          <p:nvGrpSpPr>
            <p:cNvPr id="16" name="Group 15"/>
            <p:cNvGrpSpPr/>
            <p:nvPr userDrawn="1"/>
          </p:nvGrpSpPr>
          <p:grpSpPr>
            <a:xfrm>
              <a:off x="8683991" y="5119535"/>
              <a:ext cx="2165858" cy="428625"/>
              <a:chOff x="1219977" y="923925"/>
              <a:chExt cx="2165858" cy="428625"/>
            </a:xfrm>
          </p:grpSpPr>
          <p:sp>
            <p:nvSpPr>
              <p:cNvPr id="18" name="Freeform 5"/>
              <p:cNvSpPr>
                <a:spLocks/>
              </p:cNvSpPr>
              <p:nvPr/>
            </p:nvSpPr>
            <p:spPr bwMode="auto">
              <a:xfrm>
                <a:off x="1931697" y="952348"/>
                <a:ext cx="333690" cy="400202"/>
              </a:xfrm>
              <a:custGeom>
                <a:avLst/>
                <a:gdLst>
                  <a:gd name="T0" fmla="*/ 43 w 248"/>
                  <a:gd name="T1" fmla="*/ 65 h 295"/>
                  <a:gd name="T2" fmla="*/ 64 w 248"/>
                  <a:gd name="T3" fmla="*/ 44 h 295"/>
                  <a:gd name="T4" fmla="*/ 158 w 248"/>
                  <a:gd name="T5" fmla="*/ 44 h 295"/>
                  <a:gd name="T6" fmla="*/ 192 w 248"/>
                  <a:gd name="T7" fmla="*/ 67 h 295"/>
                  <a:gd name="T8" fmla="*/ 171 w 248"/>
                  <a:gd name="T9" fmla="*/ 113 h 295"/>
                  <a:gd name="T10" fmla="*/ 98 w 248"/>
                  <a:gd name="T11" fmla="*/ 140 h 295"/>
                  <a:gd name="T12" fmla="*/ 67 w 248"/>
                  <a:gd name="T13" fmla="*/ 204 h 295"/>
                  <a:gd name="T14" fmla="*/ 94 w 248"/>
                  <a:gd name="T15" fmla="*/ 234 h 295"/>
                  <a:gd name="T16" fmla="*/ 230 w 248"/>
                  <a:gd name="T17" fmla="*/ 295 h 295"/>
                  <a:gd name="T18" fmla="*/ 230 w 248"/>
                  <a:gd name="T19" fmla="*/ 248 h 295"/>
                  <a:gd name="T20" fmla="*/ 111 w 248"/>
                  <a:gd name="T21" fmla="*/ 195 h 295"/>
                  <a:gd name="T22" fmla="*/ 107 w 248"/>
                  <a:gd name="T23" fmla="*/ 190 h 295"/>
                  <a:gd name="T24" fmla="*/ 112 w 248"/>
                  <a:gd name="T25" fmla="*/ 179 h 295"/>
                  <a:gd name="T26" fmla="*/ 186 w 248"/>
                  <a:gd name="T27" fmla="*/ 154 h 295"/>
                  <a:gd name="T28" fmla="*/ 232 w 248"/>
                  <a:gd name="T29" fmla="*/ 51 h 295"/>
                  <a:gd name="T30" fmla="*/ 158 w 248"/>
                  <a:gd name="T31" fmla="*/ 0 h 295"/>
                  <a:gd name="T32" fmla="*/ 64 w 248"/>
                  <a:gd name="T33" fmla="*/ 0 h 295"/>
                  <a:gd name="T34" fmla="*/ 0 w 248"/>
                  <a:gd name="T35" fmla="*/ 65 h 295"/>
                  <a:gd name="T36" fmla="*/ 0 w 248"/>
                  <a:gd name="T37" fmla="*/ 288 h 295"/>
                  <a:gd name="T38" fmla="*/ 43 w 248"/>
                  <a:gd name="T39" fmla="*/ 288 h 295"/>
                  <a:gd name="T40" fmla="*/ 43 w 248"/>
                  <a:gd name="T41" fmla="*/ 6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95">
                    <a:moveTo>
                      <a:pt x="43" y="65"/>
                    </a:moveTo>
                    <a:cubicBezTo>
                      <a:pt x="43" y="53"/>
                      <a:pt x="52" y="44"/>
                      <a:pt x="64" y="44"/>
                    </a:cubicBezTo>
                    <a:cubicBezTo>
                      <a:pt x="158" y="44"/>
                      <a:pt x="158" y="44"/>
                      <a:pt x="158" y="44"/>
                    </a:cubicBezTo>
                    <a:cubicBezTo>
                      <a:pt x="172" y="44"/>
                      <a:pt x="186" y="52"/>
                      <a:pt x="192" y="67"/>
                    </a:cubicBezTo>
                    <a:cubicBezTo>
                      <a:pt x="199" y="85"/>
                      <a:pt x="189" y="106"/>
                      <a:pt x="171" y="113"/>
                    </a:cubicBezTo>
                    <a:cubicBezTo>
                      <a:pt x="98" y="140"/>
                      <a:pt x="98" y="140"/>
                      <a:pt x="98" y="140"/>
                    </a:cubicBezTo>
                    <a:cubicBezTo>
                      <a:pt x="72" y="149"/>
                      <a:pt x="58" y="178"/>
                      <a:pt x="67" y="204"/>
                    </a:cubicBezTo>
                    <a:cubicBezTo>
                      <a:pt x="72" y="218"/>
                      <a:pt x="82" y="228"/>
                      <a:pt x="94" y="234"/>
                    </a:cubicBezTo>
                    <a:cubicBezTo>
                      <a:pt x="230" y="295"/>
                      <a:pt x="230" y="295"/>
                      <a:pt x="230" y="295"/>
                    </a:cubicBezTo>
                    <a:cubicBezTo>
                      <a:pt x="230" y="248"/>
                      <a:pt x="230" y="248"/>
                      <a:pt x="230" y="248"/>
                    </a:cubicBezTo>
                    <a:cubicBezTo>
                      <a:pt x="111" y="195"/>
                      <a:pt x="111" y="195"/>
                      <a:pt x="111" y="195"/>
                    </a:cubicBezTo>
                    <a:cubicBezTo>
                      <a:pt x="109" y="195"/>
                      <a:pt x="107" y="193"/>
                      <a:pt x="107" y="190"/>
                    </a:cubicBezTo>
                    <a:cubicBezTo>
                      <a:pt x="105" y="186"/>
                      <a:pt x="107" y="181"/>
                      <a:pt x="112" y="179"/>
                    </a:cubicBezTo>
                    <a:cubicBezTo>
                      <a:pt x="186" y="154"/>
                      <a:pt x="186" y="154"/>
                      <a:pt x="186" y="154"/>
                    </a:cubicBezTo>
                    <a:cubicBezTo>
                      <a:pt x="227" y="138"/>
                      <a:pt x="248" y="92"/>
                      <a:pt x="232" y="51"/>
                    </a:cubicBezTo>
                    <a:cubicBezTo>
                      <a:pt x="220" y="20"/>
                      <a:pt x="190" y="0"/>
                      <a:pt x="158" y="0"/>
                    </a:cubicBezTo>
                    <a:cubicBezTo>
                      <a:pt x="64" y="0"/>
                      <a:pt x="64" y="0"/>
                      <a:pt x="64" y="0"/>
                    </a:cubicBezTo>
                    <a:cubicBezTo>
                      <a:pt x="29" y="0"/>
                      <a:pt x="0" y="29"/>
                      <a:pt x="0" y="65"/>
                    </a:cubicBezTo>
                    <a:cubicBezTo>
                      <a:pt x="0" y="288"/>
                      <a:pt x="0" y="288"/>
                      <a:pt x="0" y="288"/>
                    </a:cubicBezTo>
                    <a:cubicBezTo>
                      <a:pt x="43" y="288"/>
                      <a:pt x="43" y="288"/>
                      <a:pt x="43" y="288"/>
                    </a:cubicBezTo>
                    <a:lnTo>
                      <a:pt x="43" y="65"/>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19" name="Rectangle 6"/>
              <p:cNvSpPr>
                <a:spLocks noChangeArrowheads="1"/>
              </p:cNvSpPr>
              <p:nvPr/>
            </p:nvSpPr>
            <p:spPr bwMode="auto">
              <a:xfrm>
                <a:off x="2309728" y="952348"/>
                <a:ext cx="57415" cy="390538"/>
              </a:xfrm>
              <a:prstGeom prst="rect">
                <a:avLst/>
              </a:pr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20" name="Freeform 7"/>
              <p:cNvSpPr>
                <a:spLocks/>
              </p:cNvSpPr>
              <p:nvPr/>
            </p:nvSpPr>
            <p:spPr bwMode="auto">
              <a:xfrm>
                <a:off x="1219977" y="952348"/>
                <a:ext cx="348470" cy="390538"/>
              </a:xfrm>
              <a:custGeom>
                <a:avLst/>
                <a:gdLst>
                  <a:gd name="T0" fmla="*/ 214 w 259"/>
                  <a:gd name="T1" fmla="*/ 0 h 288"/>
                  <a:gd name="T2" fmla="*/ 137 w 259"/>
                  <a:gd name="T3" fmla="*/ 240 h 288"/>
                  <a:gd name="T4" fmla="*/ 130 w 259"/>
                  <a:gd name="T5" fmla="*/ 245 h 288"/>
                  <a:gd name="T6" fmla="*/ 123 w 259"/>
                  <a:gd name="T7" fmla="*/ 240 h 288"/>
                  <a:gd name="T8" fmla="*/ 45 w 259"/>
                  <a:gd name="T9" fmla="*/ 0 h 288"/>
                  <a:gd name="T10" fmla="*/ 0 w 259"/>
                  <a:gd name="T11" fmla="*/ 0 h 288"/>
                  <a:gd name="T12" fmla="*/ 82 w 259"/>
                  <a:gd name="T13" fmla="*/ 254 h 288"/>
                  <a:gd name="T14" fmla="*/ 130 w 259"/>
                  <a:gd name="T15" fmla="*/ 288 h 288"/>
                  <a:gd name="T16" fmla="*/ 178 w 259"/>
                  <a:gd name="T17" fmla="*/ 254 h 288"/>
                  <a:gd name="T18" fmla="*/ 259 w 259"/>
                  <a:gd name="T19" fmla="*/ 0 h 288"/>
                  <a:gd name="T20" fmla="*/ 214 w 25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288">
                    <a:moveTo>
                      <a:pt x="214" y="0"/>
                    </a:moveTo>
                    <a:cubicBezTo>
                      <a:pt x="137" y="240"/>
                      <a:pt x="137" y="240"/>
                      <a:pt x="137" y="240"/>
                    </a:cubicBezTo>
                    <a:cubicBezTo>
                      <a:pt x="136" y="243"/>
                      <a:pt x="133" y="245"/>
                      <a:pt x="130" y="245"/>
                    </a:cubicBezTo>
                    <a:cubicBezTo>
                      <a:pt x="127" y="245"/>
                      <a:pt x="124" y="243"/>
                      <a:pt x="123" y="240"/>
                    </a:cubicBezTo>
                    <a:cubicBezTo>
                      <a:pt x="45" y="0"/>
                      <a:pt x="45" y="0"/>
                      <a:pt x="45" y="0"/>
                    </a:cubicBezTo>
                    <a:cubicBezTo>
                      <a:pt x="0" y="0"/>
                      <a:pt x="0" y="0"/>
                      <a:pt x="0" y="0"/>
                    </a:cubicBezTo>
                    <a:cubicBezTo>
                      <a:pt x="82" y="254"/>
                      <a:pt x="82" y="254"/>
                      <a:pt x="82" y="254"/>
                    </a:cubicBezTo>
                    <a:cubicBezTo>
                      <a:pt x="89" y="275"/>
                      <a:pt x="108" y="288"/>
                      <a:pt x="130" y="288"/>
                    </a:cubicBezTo>
                    <a:cubicBezTo>
                      <a:pt x="151" y="288"/>
                      <a:pt x="171" y="275"/>
                      <a:pt x="178" y="254"/>
                    </a:cubicBezTo>
                    <a:cubicBezTo>
                      <a:pt x="259" y="0"/>
                      <a:pt x="259" y="0"/>
                      <a:pt x="259" y="0"/>
                    </a:cubicBezTo>
                    <a:lnTo>
                      <a:pt x="214" y="0"/>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21" name="Freeform 8"/>
              <p:cNvSpPr>
                <a:spLocks/>
              </p:cNvSpPr>
              <p:nvPr/>
            </p:nvSpPr>
            <p:spPr bwMode="auto">
              <a:xfrm>
                <a:off x="2655355" y="952348"/>
                <a:ext cx="348470" cy="390538"/>
              </a:xfrm>
              <a:custGeom>
                <a:avLst/>
                <a:gdLst>
                  <a:gd name="T0" fmla="*/ 46 w 259"/>
                  <a:gd name="T1" fmla="*/ 288 h 288"/>
                  <a:gd name="T2" fmla="*/ 123 w 259"/>
                  <a:gd name="T3" fmla="*/ 49 h 288"/>
                  <a:gd name="T4" fmla="*/ 130 w 259"/>
                  <a:gd name="T5" fmla="*/ 44 h 288"/>
                  <a:gd name="T6" fmla="*/ 137 w 259"/>
                  <a:gd name="T7" fmla="*/ 49 h 288"/>
                  <a:gd name="T8" fmla="*/ 214 w 259"/>
                  <a:gd name="T9" fmla="*/ 288 h 288"/>
                  <a:gd name="T10" fmla="*/ 259 w 259"/>
                  <a:gd name="T11" fmla="*/ 288 h 288"/>
                  <a:gd name="T12" fmla="*/ 178 w 259"/>
                  <a:gd name="T13" fmla="*/ 35 h 288"/>
                  <a:gd name="T14" fmla="*/ 130 w 259"/>
                  <a:gd name="T15" fmla="*/ 0 h 288"/>
                  <a:gd name="T16" fmla="*/ 82 w 259"/>
                  <a:gd name="T17" fmla="*/ 35 h 288"/>
                  <a:gd name="T18" fmla="*/ 0 w 259"/>
                  <a:gd name="T19" fmla="*/ 288 h 288"/>
                  <a:gd name="T20" fmla="*/ 46 w 259"/>
                  <a:gd name="T21"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288">
                    <a:moveTo>
                      <a:pt x="46" y="288"/>
                    </a:moveTo>
                    <a:cubicBezTo>
                      <a:pt x="123" y="49"/>
                      <a:pt x="123" y="49"/>
                      <a:pt x="123" y="49"/>
                    </a:cubicBezTo>
                    <a:cubicBezTo>
                      <a:pt x="124" y="46"/>
                      <a:pt x="127" y="44"/>
                      <a:pt x="130" y="44"/>
                    </a:cubicBezTo>
                    <a:cubicBezTo>
                      <a:pt x="133" y="44"/>
                      <a:pt x="136" y="45"/>
                      <a:pt x="137" y="49"/>
                    </a:cubicBezTo>
                    <a:cubicBezTo>
                      <a:pt x="214" y="288"/>
                      <a:pt x="214" y="288"/>
                      <a:pt x="214" y="288"/>
                    </a:cubicBezTo>
                    <a:cubicBezTo>
                      <a:pt x="259" y="288"/>
                      <a:pt x="259" y="288"/>
                      <a:pt x="259" y="288"/>
                    </a:cubicBezTo>
                    <a:cubicBezTo>
                      <a:pt x="178" y="35"/>
                      <a:pt x="178" y="35"/>
                      <a:pt x="178" y="35"/>
                    </a:cubicBezTo>
                    <a:cubicBezTo>
                      <a:pt x="171" y="14"/>
                      <a:pt x="151" y="0"/>
                      <a:pt x="130" y="0"/>
                    </a:cubicBezTo>
                    <a:cubicBezTo>
                      <a:pt x="108" y="0"/>
                      <a:pt x="89" y="14"/>
                      <a:pt x="82" y="35"/>
                    </a:cubicBezTo>
                    <a:cubicBezTo>
                      <a:pt x="0" y="288"/>
                      <a:pt x="0" y="288"/>
                      <a:pt x="0" y="288"/>
                    </a:cubicBezTo>
                    <a:lnTo>
                      <a:pt x="46" y="28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23" name="Freeform 9"/>
              <p:cNvSpPr>
                <a:spLocks/>
              </p:cNvSpPr>
              <p:nvPr/>
            </p:nvSpPr>
            <p:spPr bwMode="auto">
              <a:xfrm>
                <a:off x="1591186" y="952348"/>
                <a:ext cx="279686" cy="390538"/>
              </a:xfrm>
              <a:custGeom>
                <a:avLst/>
                <a:gdLst>
                  <a:gd name="T0" fmla="*/ 72 w 208"/>
                  <a:gd name="T1" fmla="*/ 44 h 288"/>
                  <a:gd name="T2" fmla="*/ 208 w 208"/>
                  <a:gd name="T3" fmla="*/ 44 h 288"/>
                  <a:gd name="T4" fmla="*/ 208 w 208"/>
                  <a:gd name="T5" fmla="*/ 0 h 288"/>
                  <a:gd name="T6" fmla="*/ 72 w 208"/>
                  <a:gd name="T7" fmla="*/ 0 h 288"/>
                  <a:gd name="T8" fmla="*/ 0 w 208"/>
                  <a:gd name="T9" fmla="*/ 72 h 288"/>
                  <a:gd name="T10" fmla="*/ 0 w 208"/>
                  <a:gd name="T11" fmla="*/ 216 h 288"/>
                  <a:gd name="T12" fmla="*/ 72 w 208"/>
                  <a:gd name="T13" fmla="*/ 288 h 288"/>
                  <a:gd name="T14" fmla="*/ 208 w 208"/>
                  <a:gd name="T15" fmla="*/ 288 h 288"/>
                  <a:gd name="T16" fmla="*/ 208 w 208"/>
                  <a:gd name="T17" fmla="*/ 245 h 288"/>
                  <a:gd name="T18" fmla="*/ 72 w 208"/>
                  <a:gd name="T19" fmla="*/ 245 h 288"/>
                  <a:gd name="T20" fmla="*/ 43 w 208"/>
                  <a:gd name="T21" fmla="*/ 216 h 288"/>
                  <a:gd name="T22" fmla="*/ 43 w 208"/>
                  <a:gd name="T23" fmla="*/ 166 h 288"/>
                  <a:gd name="T24" fmla="*/ 180 w 208"/>
                  <a:gd name="T25" fmla="*/ 166 h 288"/>
                  <a:gd name="T26" fmla="*/ 180 w 208"/>
                  <a:gd name="T27" fmla="*/ 123 h 288"/>
                  <a:gd name="T28" fmla="*/ 43 w 208"/>
                  <a:gd name="T29" fmla="*/ 123 h 288"/>
                  <a:gd name="T30" fmla="*/ 43 w 208"/>
                  <a:gd name="T31" fmla="*/ 72 h 288"/>
                  <a:gd name="T32" fmla="*/ 72 w 208"/>
                  <a:gd name="T33" fmla="*/ 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288">
                    <a:moveTo>
                      <a:pt x="72" y="44"/>
                    </a:moveTo>
                    <a:cubicBezTo>
                      <a:pt x="208" y="44"/>
                      <a:pt x="208" y="44"/>
                      <a:pt x="208" y="44"/>
                    </a:cubicBezTo>
                    <a:cubicBezTo>
                      <a:pt x="208" y="0"/>
                      <a:pt x="208" y="0"/>
                      <a:pt x="208" y="0"/>
                    </a:cubicBezTo>
                    <a:cubicBezTo>
                      <a:pt x="72" y="0"/>
                      <a:pt x="72" y="0"/>
                      <a:pt x="72" y="0"/>
                    </a:cubicBezTo>
                    <a:cubicBezTo>
                      <a:pt x="32" y="0"/>
                      <a:pt x="0" y="33"/>
                      <a:pt x="0" y="72"/>
                    </a:cubicBezTo>
                    <a:cubicBezTo>
                      <a:pt x="0" y="216"/>
                      <a:pt x="0" y="216"/>
                      <a:pt x="0" y="216"/>
                    </a:cubicBezTo>
                    <a:cubicBezTo>
                      <a:pt x="0" y="256"/>
                      <a:pt x="32" y="288"/>
                      <a:pt x="72" y="288"/>
                    </a:cubicBezTo>
                    <a:cubicBezTo>
                      <a:pt x="208" y="288"/>
                      <a:pt x="208" y="288"/>
                      <a:pt x="208" y="288"/>
                    </a:cubicBezTo>
                    <a:cubicBezTo>
                      <a:pt x="208" y="245"/>
                      <a:pt x="208" y="245"/>
                      <a:pt x="208" y="245"/>
                    </a:cubicBezTo>
                    <a:cubicBezTo>
                      <a:pt x="72" y="245"/>
                      <a:pt x="72" y="245"/>
                      <a:pt x="72" y="245"/>
                    </a:cubicBezTo>
                    <a:cubicBezTo>
                      <a:pt x="56" y="245"/>
                      <a:pt x="43" y="232"/>
                      <a:pt x="43" y="216"/>
                    </a:cubicBezTo>
                    <a:cubicBezTo>
                      <a:pt x="43" y="166"/>
                      <a:pt x="43" y="166"/>
                      <a:pt x="43" y="166"/>
                    </a:cubicBezTo>
                    <a:cubicBezTo>
                      <a:pt x="180" y="166"/>
                      <a:pt x="180" y="166"/>
                      <a:pt x="180" y="166"/>
                    </a:cubicBezTo>
                    <a:cubicBezTo>
                      <a:pt x="180" y="123"/>
                      <a:pt x="180" y="123"/>
                      <a:pt x="180" y="123"/>
                    </a:cubicBezTo>
                    <a:cubicBezTo>
                      <a:pt x="43" y="123"/>
                      <a:pt x="43" y="123"/>
                      <a:pt x="43" y="123"/>
                    </a:cubicBezTo>
                    <a:cubicBezTo>
                      <a:pt x="43" y="72"/>
                      <a:pt x="43" y="72"/>
                      <a:pt x="43" y="72"/>
                    </a:cubicBezTo>
                    <a:cubicBezTo>
                      <a:pt x="43" y="56"/>
                      <a:pt x="56" y="44"/>
                      <a:pt x="72" y="44"/>
                    </a:cubicBez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24" name="Freeform 10"/>
              <p:cNvSpPr>
                <a:spLocks/>
              </p:cNvSpPr>
              <p:nvPr/>
            </p:nvSpPr>
            <p:spPr bwMode="auto">
              <a:xfrm>
                <a:off x="2416031" y="952348"/>
                <a:ext cx="282528" cy="390538"/>
              </a:xfrm>
              <a:custGeom>
                <a:avLst/>
                <a:gdLst>
                  <a:gd name="T0" fmla="*/ 497 w 497"/>
                  <a:gd name="T1" fmla="*/ 0 h 687"/>
                  <a:gd name="T2" fmla="*/ 0 w 497"/>
                  <a:gd name="T3" fmla="*/ 0 h 687"/>
                  <a:gd name="T4" fmla="*/ 0 w 497"/>
                  <a:gd name="T5" fmla="*/ 105 h 687"/>
                  <a:gd name="T6" fmla="*/ 198 w 497"/>
                  <a:gd name="T7" fmla="*/ 105 h 687"/>
                  <a:gd name="T8" fmla="*/ 198 w 497"/>
                  <a:gd name="T9" fmla="*/ 687 h 687"/>
                  <a:gd name="T10" fmla="*/ 300 w 497"/>
                  <a:gd name="T11" fmla="*/ 687 h 687"/>
                  <a:gd name="T12" fmla="*/ 300 w 497"/>
                  <a:gd name="T13" fmla="*/ 105 h 687"/>
                  <a:gd name="T14" fmla="*/ 497 w 497"/>
                  <a:gd name="T15" fmla="*/ 105 h 687"/>
                  <a:gd name="T16" fmla="*/ 497 w 497"/>
                  <a:gd name="T17"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 h="687">
                    <a:moveTo>
                      <a:pt x="497" y="0"/>
                    </a:moveTo>
                    <a:lnTo>
                      <a:pt x="0" y="0"/>
                    </a:lnTo>
                    <a:lnTo>
                      <a:pt x="0" y="105"/>
                    </a:lnTo>
                    <a:lnTo>
                      <a:pt x="198" y="105"/>
                    </a:lnTo>
                    <a:lnTo>
                      <a:pt x="198" y="687"/>
                    </a:lnTo>
                    <a:lnTo>
                      <a:pt x="300" y="687"/>
                    </a:lnTo>
                    <a:lnTo>
                      <a:pt x="300" y="105"/>
                    </a:lnTo>
                    <a:lnTo>
                      <a:pt x="497" y="105"/>
                    </a:lnTo>
                    <a:lnTo>
                      <a:pt x="497" y="0"/>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25" name="Freeform 11"/>
              <p:cNvSpPr>
                <a:spLocks/>
              </p:cNvSpPr>
              <p:nvPr/>
            </p:nvSpPr>
            <p:spPr bwMode="auto">
              <a:xfrm>
                <a:off x="3011784" y="952348"/>
                <a:ext cx="320047" cy="390538"/>
              </a:xfrm>
              <a:custGeom>
                <a:avLst/>
                <a:gdLst>
                  <a:gd name="T0" fmla="*/ 155 w 238"/>
                  <a:gd name="T1" fmla="*/ 288 h 288"/>
                  <a:gd name="T2" fmla="*/ 238 w 238"/>
                  <a:gd name="T3" fmla="*/ 206 h 288"/>
                  <a:gd name="T4" fmla="*/ 155 w 238"/>
                  <a:gd name="T5" fmla="*/ 123 h 288"/>
                  <a:gd name="T6" fmla="*/ 83 w 238"/>
                  <a:gd name="T7" fmla="*/ 123 h 288"/>
                  <a:gd name="T8" fmla="*/ 43 w 238"/>
                  <a:gd name="T9" fmla="*/ 83 h 288"/>
                  <a:gd name="T10" fmla="*/ 83 w 238"/>
                  <a:gd name="T11" fmla="*/ 44 h 288"/>
                  <a:gd name="T12" fmla="*/ 223 w 238"/>
                  <a:gd name="T13" fmla="*/ 44 h 288"/>
                  <a:gd name="T14" fmla="*/ 223 w 238"/>
                  <a:gd name="T15" fmla="*/ 0 h 288"/>
                  <a:gd name="T16" fmla="*/ 83 w 238"/>
                  <a:gd name="T17" fmla="*/ 0 h 288"/>
                  <a:gd name="T18" fmla="*/ 0 w 238"/>
                  <a:gd name="T19" fmla="*/ 83 h 288"/>
                  <a:gd name="T20" fmla="*/ 83 w 238"/>
                  <a:gd name="T21" fmla="*/ 166 h 288"/>
                  <a:gd name="T22" fmla="*/ 155 w 238"/>
                  <a:gd name="T23" fmla="*/ 166 h 288"/>
                  <a:gd name="T24" fmla="*/ 194 w 238"/>
                  <a:gd name="T25" fmla="*/ 206 h 288"/>
                  <a:gd name="T26" fmla="*/ 155 w 238"/>
                  <a:gd name="T27" fmla="*/ 245 h 288"/>
                  <a:gd name="T28" fmla="*/ 14 w 238"/>
                  <a:gd name="T29" fmla="*/ 245 h 288"/>
                  <a:gd name="T30" fmla="*/ 14 w 238"/>
                  <a:gd name="T31" fmla="*/ 288 h 288"/>
                  <a:gd name="T32" fmla="*/ 155 w 238"/>
                  <a:gd name="T33"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8" h="288">
                    <a:moveTo>
                      <a:pt x="155" y="288"/>
                    </a:moveTo>
                    <a:cubicBezTo>
                      <a:pt x="201" y="288"/>
                      <a:pt x="238" y="251"/>
                      <a:pt x="238" y="206"/>
                    </a:cubicBezTo>
                    <a:cubicBezTo>
                      <a:pt x="238" y="160"/>
                      <a:pt x="201" y="123"/>
                      <a:pt x="155" y="123"/>
                    </a:cubicBezTo>
                    <a:cubicBezTo>
                      <a:pt x="83" y="123"/>
                      <a:pt x="83" y="123"/>
                      <a:pt x="83" y="123"/>
                    </a:cubicBezTo>
                    <a:cubicBezTo>
                      <a:pt x="61" y="123"/>
                      <a:pt x="43" y="105"/>
                      <a:pt x="43" y="83"/>
                    </a:cubicBezTo>
                    <a:cubicBezTo>
                      <a:pt x="43" y="61"/>
                      <a:pt x="61" y="44"/>
                      <a:pt x="83" y="44"/>
                    </a:cubicBezTo>
                    <a:cubicBezTo>
                      <a:pt x="223" y="44"/>
                      <a:pt x="223" y="44"/>
                      <a:pt x="223" y="44"/>
                    </a:cubicBezTo>
                    <a:cubicBezTo>
                      <a:pt x="223" y="0"/>
                      <a:pt x="223" y="0"/>
                      <a:pt x="223" y="0"/>
                    </a:cubicBezTo>
                    <a:cubicBezTo>
                      <a:pt x="83" y="0"/>
                      <a:pt x="83" y="0"/>
                      <a:pt x="83" y="0"/>
                    </a:cubicBezTo>
                    <a:cubicBezTo>
                      <a:pt x="37" y="0"/>
                      <a:pt x="0" y="37"/>
                      <a:pt x="0" y="83"/>
                    </a:cubicBezTo>
                    <a:cubicBezTo>
                      <a:pt x="0" y="129"/>
                      <a:pt x="37" y="166"/>
                      <a:pt x="83" y="166"/>
                    </a:cubicBezTo>
                    <a:cubicBezTo>
                      <a:pt x="155" y="166"/>
                      <a:pt x="155" y="166"/>
                      <a:pt x="155" y="166"/>
                    </a:cubicBezTo>
                    <a:cubicBezTo>
                      <a:pt x="177" y="166"/>
                      <a:pt x="194" y="184"/>
                      <a:pt x="194" y="206"/>
                    </a:cubicBezTo>
                    <a:cubicBezTo>
                      <a:pt x="194" y="227"/>
                      <a:pt x="177" y="245"/>
                      <a:pt x="155" y="245"/>
                    </a:cubicBezTo>
                    <a:cubicBezTo>
                      <a:pt x="14" y="245"/>
                      <a:pt x="14" y="245"/>
                      <a:pt x="14" y="245"/>
                    </a:cubicBezTo>
                    <a:cubicBezTo>
                      <a:pt x="14" y="288"/>
                      <a:pt x="14" y="288"/>
                      <a:pt x="14" y="288"/>
                    </a:cubicBezTo>
                    <a:lnTo>
                      <a:pt x="155" y="28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27" name="Freeform 12"/>
              <p:cNvSpPr>
                <a:spLocks noEditPoints="1"/>
              </p:cNvSpPr>
              <p:nvPr/>
            </p:nvSpPr>
            <p:spPr bwMode="auto">
              <a:xfrm>
                <a:off x="3331830" y="923925"/>
                <a:ext cx="54005" cy="28423"/>
              </a:xfrm>
              <a:custGeom>
                <a:avLst/>
                <a:gdLst>
                  <a:gd name="T0" fmla="*/ 24 w 95"/>
                  <a:gd name="T1" fmla="*/ 50 h 50"/>
                  <a:gd name="T2" fmla="*/ 14 w 95"/>
                  <a:gd name="T3" fmla="*/ 50 h 50"/>
                  <a:gd name="T4" fmla="*/ 14 w 95"/>
                  <a:gd name="T5" fmla="*/ 9 h 50"/>
                  <a:gd name="T6" fmla="*/ 0 w 95"/>
                  <a:gd name="T7" fmla="*/ 9 h 50"/>
                  <a:gd name="T8" fmla="*/ 0 w 95"/>
                  <a:gd name="T9" fmla="*/ 0 h 50"/>
                  <a:gd name="T10" fmla="*/ 38 w 95"/>
                  <a:gd name="T11" fmla="*/ 0 h 50"/>
                  <a:gd name="T12" fmla="*/ 38 w 95"/>
                  <a:gd name="T13" fmla="*/ 9 h 50"/>
                  <a:gd name="T14" fmla="*/ 24 w 95"/>
                  <a:gd name="T15" fmla="*/ 9 h 50"/>
                  <a:gd name="T16" fmla="*/ 24 w 95"/>
                  <a:gd name="T17" fmla="*/ 50 h 50"/>
                  <a:gd name="T18" fmla="*/ 69 w 95"/>
                  <a:gd name="T19" fmla="*/ 38 h 50"/>
                  <a:gd name="T20" fmla="*/ 73 w 95"/>
                  <a:gd name="T21" fmla="*/ 28 h 50"/>
                  <a:gd name="T22" fmla="*/ 85 w 95"/>
                  <a:gd name="T23" fmla="*/ 0 h 50"/>
                  <a:gd name="T24" fmla="*/ 95 w 95"/>
                  <a:gd name="T25" fmla="*/ 0 h 50"/>
                  <a:gd name="T26" fmla="*/ 95 w 95"/>
                  <a:gd name="T27" fmla="*/ 50 h 50"/>
                  <a:gd name="T28" fmla="*/ 85 w 95"/>
                  <a:gd name="T29" fmla="*/ 50 h 50"/>
                  <a:gd name="T30" fmla="*/ 85 w 95"/>
                  <a:gd name="T31" fmla="*/ 26 h 50"/>
                  <a:gd name="T32" fmla="*/ 85 w 95"/>
                  <a:gd name="T33" fmla="*/ 16 h 50"/>
                  <a:gd name="T34" fmla="*/ 83 w 95"/>
                  <a:gd name="T35" fmla="*/ 23 h 50"/>
                  <a:gd name="T36" fmla="*/ 73 w 95"/>
                  <a:gd name="T37" fmla="*/ 50 h 50"/>
                  <a:gd name="T38" fmla="*/ 66 w 95"/>
                  <a:gd name="T39" fmla="*/ 50 h 50"/>
                  <a:gd name="T40" fmla="*/ 57 w 95"/>
                  <a:gd name="T41" fmla="*/ 23 h 50"/>
                  <a:gd name="T42" fmla="*/ 54 w 95"/>
                  <a:gd name="T43" fmla="*/ 16 h 50"/>
                  <a:gd name="T44" fmla="*/ 54 w 95"/>
                  <a:gd name="T45" fmla="*/ 26 h 50"/>
                  <a:gd name="T46" fmla="*/ 54 w 95"/>
                  <a:gd name="T47" fmla="*/ 50 h 50"/>
                  <a:gd name="T48" fmla="*/ 45 w 95"/>
                  <a:gd name="T49" fmla="*/ 50 h 50"/>
                  <a:gd name="T50" fmla="*/ 45 w 95"/>
                  <a:gd name="T51" fmla="*/ 0 h 50"/>
                  <a:gd name="T52" fmla="*/ 54 w 95"/>
                  <a:gd name="T53" fmla="*/ 0 h 50"/>
                  <a:gd name="T54" fmla="*/ 66 w 95"/>
                  <a:gd name="T55" fmla="*/ 28 h 50"/>
                  <a:gd name="T56" fmla="*/ 69 w 95"/>
                  <a:gd name="T5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50">
                    <a:moveTo>
                      <a:pt x="24" y="50"/>
                    </a:moveTo>
                    <a:lnTo>
                      <a:pt x="14" y="50"/>
                    </a:lnTo>
                    <a:lnTo>
                      <a:pt x="14" y="9"/>
                    </a:lnTo>
                    <a:lnTo>
                      <a:pt x="0" y="9"/>
                    </a:lnTo>
                    <a:lnTo>
                      <a:pt x="0" y="0"/>
                    </a:lnTo>
                    <a:lnTo>
                      <a:pt x="38" y="0"/>
                    </a:lnTo>
                    <a:lnTo>
                      <a:pt x="38" y="9"/>
                    </a:lnTo>
                    <a:lnTo>
                      <a:pt x="24" y="9"/>
                    </a:lnTo>
                    <a:lnTo>
                      <a:pt x="24" y="50"/>
                    </a:lnTo>
                    <a:close/>
                    <a:moveTo>
                      <a:pt x="69" y="38"/>
                    </a:moveTo>
                    <a:lnTo>
                      <a:pt x="73" y="28"/>
                    </a:lnTo>
                    <a:lnTo>
                      <a:pt x="85" y="0"/>
                    </a:lnTo>
                    <a:lnTo>
                      <a:pt x="95" y="0"/>
                    </a:lnTo>
                    <a:lnTo>
                      <a:pt x="95" y="50"/>
                    </a:lnTo>
                    <a:lnTo>
                      <a:pt x="85" y="50"/>
                    </a:lnTo>
                    <a:lnTo>
                      <a:pt x="85" y="26"/>
                    </a:lnTo>
                    <a:lnTo>
                      <a:pt x="85" y="16"/>
                    </a:lnTo>
                    <a:lnTo>
                      <a:pt x="83" y="23"/>
                    </a:lnTo>
                    <a:lnTo>
                      <a:pt x="73" y="50"/>
                    </a:lnTo>
                    <a:lnTo>
                      <a:pt x="66" y="50"/>
                    </a:lnTo>
                    <a:lnTo>
                      <a:pt x="57" y="23"/>
                    </a:lnTo>
                    <a:lnTo>
                      <a:pt x="54" y="16"/>
                    </a:lnTo>
                    <a:lnTo>
                      <a:pt x="54" y="26"/>
                    </a:lnTo>
                    <a:lnTo>
                      <a:pt x="54" y="50"/>
                    </a:lnTo>
                    <a:lnTo>
                      <a:pt x="45" y="50"/>
                    </a:lnTo>
                    <a:lnTo>
                      <a:pt x="45" y="0"/>
                    </a:lnTo>
                    <a:lnTo>
                      <a:pt x="54" y="0"/>
                    </a:lnTo>
                    <a:lnTo>
                      <a:pt x="66" y="28"/>
                    </a:lnTo>
                    <a:lnTo>
                      <a:pt x="69" y="3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grpSp>
        <p:pic>
          <p:nvPicPr>
            <p:cNvPr id="17" name="Picture 16" descr="Veritas_TII_taglin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683991" y="5692494"/>
              <a:ext cx="2165858" cy="243267"/>
            </a:xfrm>
            <a:prstGeom prst="rect">
              <a:avLst/>
            </a:prstGeom>
          </p:spPr>
        </p:pic>
      </p:grpSp>
      <p:cxnSp>
        <p:nvCxnSpPr>
          <p:cNvPr id="28" name="Straight Connector 27"/>
          <p:cNvCxnSpPr/>
          <p:nvPr userDrawn="1"/>
        </p:nvCxnSpPr>
        <p:spPr bwMode="auto">
          <a:xfrm flipH="1" flipV="1">
            <a:off x="-10355" y="2609284"/>
            <a:ext cx="8140416" cy="1"/>
          </a:xfrm>
          <a:prstGeom prst="line">
            <a:avLst/>
          </a:prstGeom>
          <a:solidFill>
            <a:schemeClr val="accent1"/>
          </a:solidFill>
          <a:ln w="19050" cap="flat" cmpd="sng" algn="ctr">
            <a:solidFill>
              <a:srgbClr val="B1181E"/>
            </a:solidFill>
            <a:prstDash val="solid"/>
            <a:miter lim="800000"/>
            <a:headEnd type="none" w="med" len="med"/>
            <a:tailEnd type="none" w="lg" len="lg"/>
          </a:ln>
          <a:effectLst/>
        </p:spPr>
      </p:cxnSp>
    </p:spTree>
    <p:extLst>
      <p:ext uri="{BB962C8B-B14F-4D97-AF65-F5344CB8AC3E}">
        <p14:creationId xmlns:p14="http://schemas.microsoft.com/office/powerpoint/2010/main" val="423993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CoBranded">
    <p:spTree>
      <p:nvGrpSpPr>
        <p:cNvPr id="1" name=""/>
        <p:cNvGrpSpPr/>
        <p:nvPr/>
      </p:nvGrpSpPr>
      <p:grpSpPr>
        <a:xfrm>
          <a:off x="0" y="0"/>
          <a:ext cx="0" cy="0"/>
          <a:chOff x="0" y="0"/>
          <a:chExt cx="0" cy="0"/>
        </a:xfrm>
      </p:grpSpPr>
      <p:grpSp>
        <p:nvGrpSpPr>
          <p:cNvPr id="45" name="Group 44"/>
          <p:cNvGrpSpPr/>
          <p:nvPr userDrawn="1"/>
        </p:nvGrpSpPr>
        <p:grpSpPr>
          <a:xfrm>
            <a:off x="1" y="0"/>
            <a:ext cx="8139506" cy="5143500"/>
            <a:chOff x="1215514" y="0"/>
            <a:chExt cx="10849849" cy="6858000"/>
          </a:xfrm>
        </p:grpSpPr>
        <p:pic>
          <p:nvPicPr>
            <p:cNvPr id="46" name="Picture 45" descr="red-RGB-hor-lores.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215514" y="0"/>
              <a:ext cx="3554436" cy="6858000"/>
            </a:xfrm>
            <a:prstGeom prst="rect">
              <a:avLst/>
            </a:prstGeom>
          </p:spPr>
        </p:pic>
        <p:cxnSp>
          <p:nvCxnSpPr>
            <p:cNvPr id="49" name="Straight Connector 48"/>
            <p:cNvCxnSpPr/>
            <p:nvPr userDrawn="1"/>
          </p:nvCxnSpPr>
          <p:spPr bwMode="auto">
            <a:xfrm>
              <a:off x="4727229" y="3574878"/>
              <a:ext cx="7338134" cy="0"/>
            </a:xfrm>
            <a:prstGeom prst="line">
              <a:avLst/>
            </a:prstGeom>
            <a:solidFill>
              <a:schemeClr val="accent1"/>
            </a:solidFill>
            <a:ln w="12700" cap="flat" cmpd="sng" algn="ctr">
              <a:solidFill>
                <a:srgbClr val="B1181E"/>
              </a:solidFill>
              <a:prstDash val="solid"/>
              <a:miter lim="800000"/>
              <a:headEnd type="none" w="med" len="med"/>
              <a:tailEnd type="none" w="lg" len="lg"/>
            </a:ln>
            <a:effectLst/>
          </p:spPr>
        </p:cxnSp>
      </p:grpSp>
      <p:cxnSp>
        <p:nvCxnSpPr>
          <p:cNvPr id="22" name="Straight Connector 21"/>
          <p:cNvCxnSpPr/>
          <p:nvPr/>
        </p:nvCxnSpPr>
        <p:spPr bwMode="auto">
          <a:xfrm>
            <a:off x="6488378" y="4203291"/>
            <a:ext cx="0" cy="612170"/>
          </a:xfrm>
          <a:prstGeom prst="line">
            <a:avLst/>
          </a:prstGeom>
          <a:solidFill>
            <a:schemeClr val="accent1"/>
          </a:solidFill>
          <a:ln w="19050" cap="flat" cmpd="sng" algn="ctr">
            <a:solidFill>
              <a:srgbClr val="B2B2B2"/>
            </a:solidFill>
            <a:prstDash val="solid"/>
            <a:miter lim="800000"/>
            <a:headEnd type="none" w="med" len="med"/>
            <a:tailEnd type="none" w="med" len="med"/>
          </a:ln>
          <a:effectLst/>
        </p:spPr>
      </p:cxnSp>
      <p:sp>
        <p:nvSpPr>
          <p:cNvPr id="47" name="Title 1"/>
          <p:cNvSpPr>
            <a:spLocks noGrp="1"/>
          </p:cNvSpPr>
          <p:nvPr>
            <p:ph type="ctrTitle"/>
          </p:nvPr>
        </p:nvSpPr>
        <p:spPr>
          <a:xfrm>
            <a:off x="3499075" y="1446768"/>
            <a:ext cx="4640432" cy="1045369"/>
          </a:xfrm>
        </p:spPr>
        <p:txBody>
          <a:bodyPr>
            <a:noAutofit/>
          </a:bodyPr>
          <a:lstStyle>
            <a:lvl1pPr algn="r">
              <a:defRPr sz="2400"/>
            </a:lvl1pPr>
          </a:lstStyle>
          <a:p>
            <a:r>
              <a:rPr lang="en-US"/>
              <a:t>Click to edit Master title style</a:t>
            </a:r>
            <a:endParaRPr/>
          </a:p>
        </p:txBody>
      </p:sp>
      <p:sp>
        <p:nvSpPr>
          <p:cNvPr id="48" name="Subtitle 2"/>
          <p:cNvSpPr>
            <a:spLocks noGrp="1"/>
          </p:cNvSpPr>
          <p:nvPr>
            <p:ph type="subTitle" idx="1" hasCustomPrompt="1"/>
          </p:nvPr>
        </p:nvSpPr>
        <p:spPr>
          <a:xfrm>
            <a:off x="3745488" y="2901879"/>
            <a:ext cx="4394019" cy="285750"/>
          </a:xfrm>
        </p:spPr>
        <p:txBody>
          <a:bodyPr>
            <a:noAutofit/>
          </a:bodyPr>
          <a:lstStyle>
            <a:lvl1pPr marL="0" indent="0" algn="r">
              <a:spcBef>
                <a:spcPts val="0"/>
              </a:spcBef>
              <a:buNone/>
              <a:defRPr>
                <a:solidFill>
                  <a:srgbClr val="6A717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t>Click to add presenters</a:t>
            </a:r>
            <a:r>
              <a:rPr lang="en-US"/>
              <a:t>'</a:t>
            </a:r>
            <a:r>
              <a:t> name</a:t>
            </a:r>
            <a:r>
              <a:rPr lang="en-US"/>
              <a:t>s</a:t>
            </a:r>
            <a:endParaRPr/>
          </a:p>
        </p:txBody>
      </p:sp>
      <p:grpSp>
        <p:nvGrpSpPr>
          <p:cNvPr id="18" name="Group 17"/>
          <p:cNvGrpSpPr/>
          <p:nvPr/>
        </p:nvGrpSpPr>
        <p:grpSpPr>
          <a:xfrm>
            <a:off x="4571659" y="4203291"/>
            <a:ext cx="1624817" cy="612170"/>
            <a:chOff x="8683991" y="5119535"/>
            <a:chExt cx="2165858" cy="816226"/>
          </a:xfrm>
        </p:grpSpPr>
        <p:grpSp>
          <p:nvGrpSpPr>
            <p:cNvPr id="19" name="Group 18"/>
            <p:cNvGrpSpPr/>
            <p:nvPr userDrawn="1"/>
          </p:nvGrpSpPr>
          <p:grpSpPr>
            <a:xfrm>
              <a:off x="8683991" y="5119535"/>
              <a:ext cx="2165858" cy="428625"/>
              <a:chOff x="1219977" y="923925"/>
              <a:chExt cx="2165858" cy="428625"/>
            </a:xfrm>
          </p:grpSpPr>
          <p:sp>
            <p:nvSpPr>
              <p:cNvPr id="23" name="Freeform 5"/>
              <p:cNvSpPr>
                <a:spLocks/>
              </p:cNvSpPr>
              <p:nvPr/>
            </p:nvSpPr>
            <p:spPr bwMode="auto">
              <a:xfrm>
                <a:off x="1931697" y="952348"/>
                <a:ext cx="333690" cy="400202"/>
              </a:xfrm>
              <a:custGeom>
                <a:avLst/>
                <a:gdLst>
                  <a:gd name="T0" fmla="*/ 43 w 248"/>
                  <a:gd name="T1" fmla="*/ 65 h 295"/>
                  <a:gd name="T2" fmla="*/ 64 w 248"/>
                  <a:gd name="T3" fmla="*/ 44 h 295"/>
                  <a:gd name="T4" fmla="*/ 158 w 248"/>
                  <a:gd name="T5" fmla="*/ 44 h 295"/>
                  <a:gd name="T6" fmla="*/ 192 w 248"/>
                  <a:gd name="T7" fmla="*/ 67 h 295"/>
                  <a:gd name="T8" fmla="*/ 171 w 248"/>
                  <a:gd name="T9" fmla="*/ 113 h 295"/>
                  <a:gd name="T10" fmla="*/ 98 w 248"/>
                  <a:gd name="T11" fmla="*/ 140 h 295"/>
                  <a:gd name="T12" fmla="*/ 67 w 248"/>
                  <a:gd name="T13" fmla="*/ 204 h 295"/>
                  <a:gd name="T14" fmla="*/ 94 w 248"/>
                  <a:gd name="T15" fmla="*/ 234 h 295"/>
                  <a:gd name="T16" fmla="*/ 230 w 248"/>
                  <a:gd name="T17" fmla="*/ 295 h 295"/>
                  <a:gd name="T18" fmla="*/ 230 w 248"/>
                  <a:gd name="T19" fmla="*/ 248 h 295"/>
                  <a:gd name="T20" fmla="*/ 111 w 248"/>
                  <a:gd name="T21" fmla="*/ 195 h 295"/>
                  <a:gd name="T22" fmla="*/ 107 w 248"/>
                  <a:gd name="T23" fmla="*/ 190 h 295"/>
                  <a:gd name="T24" fmla="*/ 112 w 248"/>
                  <a:gd name="T25" fmla="*/ 179 h 295"/>
                  <a:gd name="T26" fmla="*/ 186 w 248"/>
                  <a:gd name="T27" fmla="*/ 154 h 295"/>
                  <a:gd name="T28" fmla="*/ 232 w 248"/>
                  <a:gd name="T29" fmla="*/ 51 h 295"/>
                  <a:gd name="T30" fmla="*/ 158 w 248"/>
                  <a:gd name="T31" fmla="*/ 0 h 295"/>
                  <a:gd name="T32" fmla="*/ 64 w 248"/>
                  <a:gd name="T33" fmla="*/ 0 h 295"/>
                  <a:gd name="T34" fmla="*/ 0 w 248"/>
                  <a:gd name="T35" fmla="*/ 65 h 295"/>
                  <a:gd name="T36" fmla="*/ 0 w 248"/>
                  <a:gd name="T37" fmla="*/ 288 h 295"/>
                  <a:gd name="T38" fmla="*/ 43 w 248"/>
                  <a:gd name="T39" fmla="*/ 288 h 295"/>
                  <a:gd name="T40" fmla="*/ 43 w 248"/>
                  <a:gd name="T41" fmla="*/ 6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95">
                    <a:moveTo>
                      <a:pt x="43" y="65"/>
                    </a:moveTo>
                    <a:cubicBezTo>
                      <a:pt x="43" y="53"/>
                      <a:pt x="52" y="44"/>
                      <a:pt x="64" y="44"/>
                    </a:cubicBezTo>
                    <a:cubicBezTo>
                      <a:pt x="158" y="44"/>
                      <a:pt x="158" y="44"/>
                      <a:pt x="158" y="44"/>
                    </a:cubicBezTo>
                    <a:cubicBezTo>
                      <a:pt x="172" y="44"/>
                      <a:pt x="186" y="52"/>
                      <a:pt x="192" y="67"/>
                    </a:cubicBezTo>
                    <a:cubicBezTo>
                      <a:pt x="199" y="85"/>
                      <a:pt x="189" y="106"/>
                      <a:pt x="171" y="113"/>
                    </a:cubicBezTo>
                    <a:cubicBezTo>
                      <a:pt x="98" y="140"/>
                      <a:pt x="98" y="140"/>
                      <a:pt x="98" y="140"/>
                    </a:cubicBezTo>
                    <a:cubicBezTo>
                      <a:pt x="72" y="149"/>
                      <a:pt x="58" y="178"/>
                      <a:pt x="67" y="204"/>
                    </a:cubicBezTo>
                    <a:cubicBezTo>
                      <a:pt x="72" y="218"/>
                      <a:pt x="82" y="228"/>
                      <a:pt x="94" y="234"/>
                    </a:cubicBezTo>
                    <a:cubicBezTo>
                      <a:pt x="230" y="295"/>
                      <a:pt x="230" y="295"/>
                      <a:pt x="230" y="295"/>
                    </a:cubicBezTo>
                    <a:cubicBezTo>
                      <a:pt x="230" y="248"/>
                      <a:pt x="230" y="248"/>
                      <a:pt x="230" y="248"/>
                    </a:cubicBezTo>
                    <a:cubicBezTo>
                      <a:pt x="111" y="195"/>
                      <a:pt x="111" y="195"/>
                      <a:pt x="111" y="195"/>
                    </a:cubicBezTo>
                    <a:cubicBezTo>
                      <a:pt x="109" y="195"/>
                      <a:pt x="107" y="193"/>
                      <a:pt x="107" y="190"/>
                    </a:cubicBezTo>
                    <a:cubicBezTo>
                      <a:pt x="105" y="186"/>
                      <a:pt x="107" y="181"/>
                      <a:pt x="112" y="179"/>
                    </a:cubicBezTo>
                    <a:cubicBezTo>
                      <a:pt x="186" y="154"/>
                      <a:pt x="186" y="154"/>
                      <a:pt x="186" y="154"/>
                    </a:cubicBezTo>
                    <a:cubicBezTo>
                      <a:pt x="227" y="138"/>
                      <a:pt x="248" y="92"/>
                      <a:pt x="232" y="51"/>
                    </a:cubicBezTo>
                    <a:cubicBezTo>
                      <a:pt x="220" y="20"/>
                      <a:pt x="190" y="0"/>
                      <a:pt x="158" y="0"/>
                    </a:cubicBezTo>
                    <a:cubicBezTo>
                      <a:pt x="64" y="0"/>
                      <a:pt x="64" y="0"/>
                      <a:pt x="64" y="0"/>
                    </a:cubicBezTo>
                    <a:cubicBezTo>
                      <a:pt x="29" y="0"/>
                      <a:pt x="0" y="29"/>
                      <a:pt x="0" y="65"/>
                    </a:cubicBezTo>
                    <a:cubicBezTo>
                      <a:pt x="0" y="288"/>
                      <a:pt x="0" y="288"/>
                      <a:pt x="0" y="288"/>
                    </a:cubicBezTo>
                    <a:cubicBezTo>
                      <a:pt x="43" y="288"/>
                      <a:pt x="43" y="288"/>
                      <a:pt x="43" y="288"/>
                    </a:cubicBezTo>
                    <a:lnTo>
                      <a:pt x="43" y="65"/>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24" name="Rectangle 6"/>
              <p:cNvSpPr>
                <a:spLocks noChangeArrowheads="1"/>
              </p:cNvSpPr>
              <p:nvPr/>
            </p:nvSpPr>
            <p:spPr bwMode="auto">
              <a:xfrm>
                <a:off x="2309728" y="952348"/>
                <a:ext cx="57415" cy="390538"/>
              </a:xfrm>
              <a:prstGeom prst="rect">
                <a:avLst/>
              </a:pr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25" name="Freeform 7"/>
              <p:cNvSpPr>
                <a:spLocks/>
              </p:cNvSpPr>
              <p:nvPr/>
            </p:nvSpPr>
            <p:spPr bwMode="auto">
              <a:xfrm>
                <a:off x="1219977" y="952348"/>
                <a:ext cx="348470" cy="390538"/>
              </a:xfrm>
              <a:custGeom>
                <a:avLst/>
                <a:gdLst>
                  <a:gd name="T0" fmla="*/ 214 w 259"/>
                  <a:gd name="T1" fmla="*/ 0 h 288"/>
                  <a:gd name="T2" fmla="*/ 137 w 259"/>
                  <a:gd name="T3" fmla="*/ 240 h 288"/>
                  <a:gd name="T4" fmla="*/ 130 w 259"/>
                  <a:gd name="T5" fmla="*/ 245 h 288"/>
                  <a:gd name="T6" fmla="*/ 123 w 259"/>
                  <a:gd name="T7" fmla="*/ 240 h 288"/>
                  <a:gd name="T8" fmla="*/ 45 w 259"/>
                  <a:gd name="T9" fmla="*/ 0 h 288"/>
                  <a:gd name="T10" fmla="*/ 0 w 259"/>
                  <a:gd name="T11" fmla="*/ 0 h 288"/>
                  <a:gd name="T12" fmla="*/ 82 w 259"/>
                  <a:gd name="T13" fmla="*/ 254 h 288"/>
                  <a:gd name="T14" fmla="*/ 130 w 259"/>
                  <a:gd name="T15" fmla="*/ 288 h 288"/>
                  <a:gd name="T16" fmla="*/ 178 w 259"/>
                  <a:gd name="T17" fmla="*/ 254 h 288"/>
                  <a:gd name="T18" fmla="*/ 259 w 259"/>
                  <a:gd name="T19" fmla="*/ 0 h 288"/>
                  <a:gd name="T20" fmla="*/ 214 w 25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288">
                    <a:moveTo>
                      <a:pt x="214" y="0"/>
                    </a:moveTo>
                    <a:cubicBezTo>
                      <a:pt x="137" y="240"/>
                      <a:pt x="137" y="240"/>
                      <a:pt x="137" y="240"/>
                    </a:cubicBezTo>
                    <a:cubicBezTo>
                      <a:pt x="136" y="243"/>
                      <a:pt x="133" y="245"/>
                      <a:pt x="130" y="245"/>
                    </a:cubicBezTo>
                    <a:cubicBezTo>
                      <a:pt x="127" y="245"/>
                      <a:pt x="124" y="243"/>
                      <a:pt x="123" y="240"/>
                    </a:cubicBezTo>
                    <a:cubicBezTo>
                      <a:pt x="45" y="0"/>
                      <a:pt x="45" y="0"/>
                      <a:pt x="45" y="0"/>
                    </a:cubicBezTo>
                    <a:cubicBezTo>
                      <a:pt x="0" y="0"/>
                      <a:pt x="0" y="0"/>
                      <a:pt x="0" y="0"/>
                    </a:cubicBezTo>
                    <a:cubicBezTo>
                      <a:pt x="82" y="254"/>
                      <a:pt x="82" y="254"/>
                      <a:pt x="82" y="254"/>
                    </a:cubicBezTo>
                    <a:cubicBezTo>
                      <a:pt x="89" y="275"/>
                      <a:pt x="108" y="288"/>
                      <a:pt x="130" y="288"/>
                    </a:cubicBezTo>
                    <a:cubicBezTo>
                      <a:pt x="151" y="288"/>
                      <a:pt x="171" y="275"/>
                      <a:pt x="178" y="254"/>
                    </a:cubicBezTo>
                    <a:cubicBezTo>
                      <a:pt x="259" y="0"/>
                      <a:pt x="259" y="0"/>
                      <a:pt x="259" y="0"/>
                    </a:cubicBezTo>
                    <a:lnTo>
                      <a:pt x="214" y="0"/>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26" name="Freeform 8"/>
              <p:cNvSpPr>
                <a:spLocks/>
              </p:cNvSpPr>
              <p:nvPr/>
            </p:nvSpPr>
            <p:spPr bwMode="auto">
              <a:xfrm>
                <a:off x="2655355" y="952348"/>
                <a:ext cx="348470" cy="390538"/>
              </a:xfrm>
              <a:custGeom>
                <a:avLst/>
                <a:gdLst>
                  <a:gd name="T0" fmla="*/ 46 w 259"/>
                  <a:gd name="T1" fmla="*/ 288 h 288"/>
                  <a:gd name="T2" fmla="*/ 123 w 259"/>
                  <a:gd name="T3" fmla="*/ 49 h 288"/>
                  <a:gd name="T4" fmla="*/ 130 w 259"/>
                  <a:gd name="T5" fmla="*/ 44 h 288"/>
                  <a:gd name="T6" fmla="*/ 137 w 259"/>
                  <a:gd name="T7" fmla="*/ 49 h 288"/>
                  <a:gd name="T8" fmla="*/ 214 w 259"/>
                  <a:gd name="T9" fmla="*/ 288 h 288"/>
                  <a:gd name="T10" fmla="*/ 259 w 259"/>
                  <a:gd name="T11" fmla="*/ 288 h 288"/>
                  <a:gd name="T12" fmla="*/ 178 w 259"/>
                  <a:gd name="T13" fmla="*/ 35 h 288"/>
                  <a:gd name="T14" fmla="*/ 130 w 259"/>
                  <a:gd name="T15" fmla="*/ 0 h 288"/>
                  <a:gd name="T16" fmla="*/ 82 w 259"/>
                  <a:gd name="T17" fmla="*/ 35 h 288"/>
                  <a:gd name="T18" fmla="*/ 0 w 259"/>
                  <a:gd name="T19" fmla="*/ 288 h 288"/>
                  <a:gd name="T20" fmla="*/ 46 w 259"/>
                  <a:gd name="T21"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288">
                    <a:moveTo>
                      <a:pt x="46" y="288"/>
                    </a:moveTo>
                    <a:cubicBezTo>
                      <a:pt x="123" y="49"/>
                      <a:pt x="123" y="49"/>
                      <a:pt x="123" y="49"/>
                    </a:cubicBezTo>
                    <a:cubicBezTo>
                      <a:pt x="124" y="46"/>
                      <a:pt x="127" y="44"/>
                      <a:pt x="130" y="44"/>
                    </a:cubicBezTo>
                    <a:cubicBezTo>
                      <a:pt x="133" y="44"/>
                      <a:pt x="136" y="45"/>
                      <a:pt x="137" y="49"/>
                    </a:cubicBezTo>
                    <a:cubicBezTo>
                      <a:pt x="214" y="288"/>
                      <a:pt x="214" y="288"/>
                      <a:pt x="214" y="288"/>
                    </a:cubicBezTo>
                    <a:cubicBezTo>
                      <a:pt x="259" y="288"/>
                      <a:pt x="259" y="288"/>
                      <a:pt x="259" y="288"/>
                    </a:cubicBezTo>
                    <a:cubicBezTo>
                      <a:pt x="178" y="35"/>
                      <a:pt x="178" y="35"/>
                      <a:pt x="178" y="35"/>
                    </a:cubicBezTo>
                    <a:cubicBezTo>
                      <a:pt x="171" y="14"/>
                      <a:pt x="151" y="0"/>
                      <a:pt x="130" y="0"/>
                    </a:cubicBezTo>
                    <a:cubicBezTo>
                      <a:pt x="108" y="0"/>
                      <a:pt x="89" y="14"/>
                      <a:pt x="82" y="35"/>
                    </a:cubicBezTo>
                    <a:cubicBezTo>
                      <a:pt x="0" y="288"/>
                      <a:pt x="0" y="288"/>
                      <a:pt x="0" y="288"/>
                    </a:cubicBezTo>
                    <a:lnTo>
                      <a:pt x="46" y="28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27" name="Freeform 9"/>
              <p:cNvSpPr>
                <a:spLocks/>
              </p:cNvSpPr>
              <p:nvPr/>
            </p:nvSpPr>
            <p:spPr bwMode="auto">
              <a:xfrm>
                <a:off x="1591186" y="952348"/>
                <a:ext cx="279686" cy="390538"/>
              </a:xfrm>
              <a:custGeom>
                <a:avLst/>
                <a:gdLst>
                  <a:gd name="T0" fmla="*/ 72 w 208"/>
                  <a:gd name="T1" fmla="*/ 44 h 288"/>
                  <a:gd name="T2" fmla="*/ 208 w 208"/>
                  <a:gd name="T3" fmla="*/ 44 h 288"/>
                  <a:gd name="T4" fmla="*/ 208 w 208"/>
                  <a:gd name="T5" fmla="*/ 0 h 288"/>
                  <a:gd name="T6" fmla="*/ 72 w 208"/>
                  <a:gd name="T7" fmla="*/ 0 h 288"/>
                  <a:gd name="T8" fmla="*/ 0 w 208"/>
                  <a:gd name="T9" fmla="*/ 72 h 288"/>
                  <a:gd name="T10" fmla="*/ 0 w 208"/>
                  <a:gd name="T11" fmla="*/ 216 h 288"/>
                  <a:gd name="T12" fmla="*/ 72 w 208"/>
                  <a:gd name="T13" fmla="*/ 288 h 288"/>
                  <a:gd name="T14" fmla="*/ 208 w 208"/>
                  <a:gd name="T15" fmla="*/ 288 h 288"/>
                  <a:gd name="T16" fmla="*/ 208 w 208"/>
                  <a:gd name="T17" fmla="*/ 245 h 288"/>
                  <a:gd name="T18" fmla="*/ 72 w 208"/>
                  <a:gd name="T19" fmla="*/ 245 h 288"/>
                  <a:gd name="T20" fmla="*/ 43 w 208"/>
                  <a:gd name="T21" fmla="*/ 216 h 288"/>
                  <a:gd name="T22" fmla="*/ 43 w 208"/>
                  <a:gd name="T23" fmla="*/ 166 h 288"/>
                  <a:gd name="T24" fmla="*/ 180 w 208"/>
                  <a:gd name="T25" fmla="*/ 166 h 288"/>
                  <a:gd name="T26" fmla="*/ 180 w 208"/>
                  <a:gd name="T27" fmla="*/ 123 h 288"/>
                  <a:gd name="T28" fmla="*/ 43 w 208"/>
                  <a:gd name="T29" fmla="*/ 123 h 288"/>
                  <a:gd name="T30" fmla="*/ 43 w 208"/>
                  <a:gd name="T31" fmla="*/ 72 h 288"/>
                  <a:gd name="T32" fmla="*/ 72 w 208"/>
                  <a:gd name="T33" fmla="*/ 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288">
                    <a:moveTo>
                      <a:pt x="72" y="44"/>
                    </a:moveTo>
                    <a:cubicBezTo>
                      <a:pt x="208" y="44"/>
                      <a:pt x="208" y="44"/>
                      <a:pt x="208" y="44"/>
                    </a:cubicBezTo>
                    <a:cubicBezTo>
                      <a:pt x="208" y="0"/>
                      <a:pt x="208" y="0"/>
                      <a:pt x="208" y="0"/>
                    </a:cubicBezTo>
                    <a:cubicBezTo>
                      <a:pt x="72" y="0"/>
                      <a:pt x="72" y="0"/>
                      <a:pt x="72" y="0"/>
                    </a:cubicBezTo>
                    <a:cubicBezTo>
                      <a:pt x="32" y="0"/>
                      <a:pt x="0" y="33"/>
                      <a:pt x="0" y="72"/>
                    </a:cubicBezTo>
                    <a:cubicBezTo>
                      <a:pt x="0" y="216"/>
                      <a:pt x="0" y="216"/>
                      <a:pt x="0" y="216"/>
                    </a:cubicBezTo>
                    <a:cubicBezTo>
                      <a:pt x="0" y="256"/>
                      <a:pt x="32" y="288"/>
                      <a:pt x="72" y="288"/>
                    </a:cubicBezTo>
                    <a:cubicBezTo>
                      <a:pt x="208" y="288"/>
                      <a:pt x="208" y="288"/>
                      <a:pt x="208" y="288"/>
                    </a:cubicBezTo>
                    <a:cubicBezTo>
                      <a:pt x="208" y="245"/>
                      <a:pt x="208" y="245"/>
                      <a:pt x="208" y="245"/>
                    </a:cubicBezTo>
                    <a:cubicBezTo>
                      <a:pt x="72" y="245"/>
                      <a:pt x="72" y="245"/>
                      <a:pt x="72" y="245"/>
                    </a:cubicBezTo>
                    <a:cubicBezTo>
                      <a:pt x="56" y="245"/>
                      <a:pt x="43" y="232"/>
                      <a:pt x="43" y="216"/>
                    </a:cubicBezTo>
                    <a:cubicBezTo>
                      <a:pt x="43" y="166"/>
                      <a:pt x="43" y="166"/>
                      <a:pt x="43" y="166"/>
                    </a:cubicBezTo>
                    <a:cubicBezTo>
                      <a:pt x="180" y="166"/>
                      <a:pt x="180" y="166"/>
                      <a:pt x="180" y="166"/>
                    </a:cubicBezTo>
                    <a:cubicBezTo>
                      <a:pt x="180" y="123"/>
                      <a:pt x="180" y="123"/>
                      <a:pt x="180" y="123"/>
                    </a:cubicBezTo>
                    <a:cubicBezTo>
                      <a:pt x="43" y="123"/>
                      <a:pt x="43" y="123"/>
                      <a:pt x="43" y="123"/>
                    </a:cubicBezTo>
                    <a:cubicBezTo>
                      <a:pt x="43" y="72"/>
                      <a:pt x="43" y="72"/>
                      <a:pt x="43" y="72"/>
                    </a:cubicBezTo>
                    <a:cubicBezTo>
                      <a:pt x="43" y="56"/>
                      <a:pt x="56" y="44"/>
                      <a:pt x="72" y="44"/>
                    </a:cubicBez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28" name="Freeform 10"/>
              <p:cNvSpPr>
                <a:spLocks/>
              </p:cNvSpPr>
              <p:nvPr/>
            </p:nvSpPr>
            <p:spPr bwMode="auto">
              <a:xfrm>
                <a:off x="2416031" y="952348"/>
                <a:ext cx="282528" cy="390538"/>
              </a:xfrm>
              <a:custGeom>
                <a:avLst/>
                <a:gdLst>
                  <a:gd name="T0" fmla="*/ 497 w 497"/>
                  <a:gd name="T1" fmla="*/ 0 h 687"/>
                  <a:gd name="T2" fmla="*/ 0 w 497"/>
                  <a:gd name="T3" fmla="*/ 0 h 687"/>
                  <a:gd name="T4" fmla="*/ 0 w 497"/>
                  <a:gd name="T5" fmla="*/ 105 h 687"/>
                  <a:gd name="T6" fmla="*/ 198 w 497"/>
                  <a:gd name="T7" fmla="*/ 105 h 687"/>
                  <a:gd name="T8" fmla="*/ 198 w 497"/>
                  <a:gd name="T9" fmla="*/ 687 h 687"/>
                  <a:gd name="T10" fmla="*/ 300 w 497"/>
                  <a:gd name="T11" fmla="*/ 687 h 687"/>
                  <a:gd name="T12" fmla="*/ 300 w 497"/>
                  <a:gd name="T13" fmla="*/ 105 h 687"/>
                  <a:gd name="T14" fmla="*/ 497 w 497"/>
                  <a:gd name="T15" fmla="*/ 105 h 687"/>
                  <a:gd name="T16" fmla="*/ 497 w 497"/>
                  <a:gd name="T17"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 h="687">
                    <a:moveTo>
                      <a:pt x="497" y="0"/>
                    </a:moveTo>
                    <a:lnTo>
                      <a:pt x="0" y="0"/>
                    </a:lnTo>
                    <a:lnTo>
                      <a:pt x="0" y="105"/>
                    </a:lnTo>
                    <a:lnTo>
                      <a:pt x="198" y="105"/>
                    </a:lnTo>
                    <a:lnTo>
                      <a:pt x="198" y="687"/>
                    </a:lnTo>
                    <a:lnTo>
                      <a:pt x="300" y="687"/>
                    </a:lnTo>
                    <a:lnTo>
                      <a:pt x="300" y="105"/>
                    </a:lnTo>
                    <a:lnTo>
                      <a:pt x="497" y="105"/>
                    </a:lnTo>
                    <a:lnTo>
                      <a:pt x="497" y="0"/>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29" name="Freeform 11"/>
              <p:cNvSpPr>
                <a:spLocks/>
              </p:cNvSpPr>
              <p:nvPr/>
            </p:nvSpPr>
            <p:spPr bwMode="auto">
              <a:xfrm>
                <a:off x="3011784" y="952348"/>
                <a:ext cx="320047" cy="390538"/>
              </a:xfrm>
              <a:custGeom>
                <a:avLst/>
                <a:gdLst>
                  <a:gd name="T0" fmla="*/ 155 w 238"/>
                  <a:gd name="T1" fmla="*/ 288 h 288"/>
                  <a:gd name="T2" fmla="*/ 238 w 238"/>
                  <a:gd name="T3" fmla="*/ 206 h 288"/>
                  <a:gd name="T4" fmla="*/ 155 w 238"/>
                  <a:gd name="T5" fmla="*/ 123 h 288"/>
                  <a:gd name="T6" fmla="*/ 83 w 238"/>
                  <a:gd name="T7" fmla="*/ 123 h 288"/>
                  <a:gd name="T8" fmla="*/ 43 w 238"/>
                  <a:gd name="T9" fmla="*/ 83 h 288"/>
                  <a:gd name="T10" fmla="*/ 83 w 238"/>
                  <a:gd name="T11" fmla="*/ 44 h 288"/>
                  <a:gd name="T12" fmla="*/ 223 w 238"/>
                  <a:gd name="T13" fmla="*/ 44 h 288"/>
                  <a:gd name="T14" fmla="*/ 223 w 238"/>
                  <a:gd name="T15" fmla="*/ 0 h 288"/>
                  <a:gd name="T16" fmla="*/ 83 w 238"/>
                  <a:gd name="T17" fmla="*/ 0 h 288"/>
                  <a:gd name="T18" fmla="*/ 0 w 238"/>
                  <a:gd name="T19" fmla="*/ 83 h 288"/>
                  <a:gd name="T20" fmla="*/ 83 w 238"/>
                  <a:gd name="T21" fmla="*/ 166 h 288"/>
                  <a:gd name="T22" fmla="*/ 155 w 238"/>
                  <a:gd name="T23" fmla="*/ 166 h 288"/>
                  <a:gd name="T24" fmla="*/ 194 w 238"/>
                  <a:gd name="T25" fmla="*/ 206 h 288"/>
                  <a:gd name="T26" fmla="*/ 155 w 238"/>
                  <a:gd name="T27" fmla="*/ 245 h 288"/>
                  <a:gd name="T28" fmla="*/ 14 w 238"/>
                  <a:gd name="T29" fmla="*/ 245 h 288"/>
                  <a:gd name="T30" fmla="*/ 14 w 238"/>
                  <a:gd name="T31" fmla="*/ 288 h 288"/>
                  <a:gd name="T32" fmla="*/ 155 w 238"/>
                  <a:gd name="T33"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8" h="288">
                    <a:moveTo>
                      <a:pt x="155" y="288"/>
                    </a:moveTo>
                    <a:cubicBezTo>
                      <a:pt x="201" y="288"/>
                      <a:pt x="238" y="251"/>
                      <a:pt x="238" y="206"/>
                    </a:cubicBezTo>
                    <a:cubicBezTo>
                      <a:pt x="238" y="160"/>
                      <a:pt x="201" y="123"/>
                      <a:pt x="155" y="123"/>
                    </a:cubicBezTo>
                    <a:cubicBezTo>
                      <a:pt x="83" y="123"/>
                      <a:pt x="83" y="123"/>
                      <a:pt x="83" y="123"/>
                    </a:cubicBezTo>
                    <a:cubicBezTo>
                      <a:pt x="61" y="123"/>
                      <a:pt x="43" y="105"/>
                      <a:pt x="43" y="83"/>
                    </a:cubicBezTo>
                    <a:cubicBezTo>
                      <a:pt x="43" y="61"/>
                      <a:pt x="61" y="44"/>
                      <a:pt x="83" y="44"/>
                    </a:cubicBezTo>
                    <a:cubicBezTo>
                      <a:pt x="223" y="44"/>
                      <a:pt x="223" y="44"/>
                      <a:pt x="223" y="44"/>
                    </a:cubicBezTo>
                    <a:cubicBezTo>
                      <a:pt x="223" y="0"/>
                      <a:pt x="223" y="0"/>
                      <a:pt x="223" y="0"/>
                    </a:cubicBezTo>
                    <a:cubicBezTo>
                      <a:pt x="83" y="0"/>
                      <a:pt x="83" y="0"/>
                      <a:pt x="83" y="0"/>
                    </a:cubicBezTo>
                    <a:cubicBezTo>
                      <a:pt x="37" y="0"/>
                      <a:pt x="0" y="37"/>
                      <a:pt x="0" y="83"/>
                    </a:cubicBezTo>
                    <a:cubicBezTo>
                      <a:pt x="0" y="129"/>
                      <a:pt x="37" y="166"/>
                      <a:pt x="83" y="166"/>
                    </a:cubicBezTo>
                    <a:cubicBezTo>
                      <a:pt x="155" y="166"/>
                      <a:pt x="155" y="166"/>
                      <a:pt x="155" y="166"/>
                    </a:cubicBezTo>
                    <a:cubicBezTo>
                      <a:pt x="177" y="166"/>
                      <a:pt x="194" y="184"/>
                      <a:pt x="194" y="206"/>
                    </a:cubicBezTo>
                    <a:cubicBezTo>
                      <a:pt x="194" y="227"/>
                      <a:pt x="177" y="245"/>
                      <a:pt x="155" y="245"/>
                    </a:cubicBezTo>
                    <a:cubicBezTo>
                      <a:pt x="14" y="245"/>
                      <a:pt x="14" y="245"/>
                      <a:pt x="14" y="245"/>
                    </a:cubicBezTo>
                    <a:cubicBezTo>
                      <a:pt x="14" y="288"/>
                      <a:pt x="14" y="288"/>
                      <a:pt x="14" y="288"/>
                    </a:cubicBezTo>
                    <a:lnTo>
                      <a:pt x="155" y="28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0" name="Freeform 12"/>
              <p:cNvSpPr>
                <a:spLocks noEditPoints="1"/>
              </p:cNvSpPr>
              <p:nvPr/>
            </p:nvSpPr>
            <p:spPr bwMode="auto">
              <a:xfrm>
                <a:off x="3331830" y="923925"/>
                <a:ext cx="54005" cy="28423"/>
              </a:xfrm>
              <a:custGeom>
                <a:avLst/>
                <a:gdLst>
                  <a:gd name="T0" fmla="*/ 24 w 95"/>
                  <a:gd name="T1" fmla="*/ 50 h 50"/>
                  <a:gd name="T2" fmla="*/ 14 w 95"/>
                  <a:gd name="T3" fmla="*/ 50 h 50"/>
                  <a:gd name="T4" fmla="*/ 14 w 95"/>
                  <a:gd name="T5" fmla="*/ 9 h 50"/>
                  <a:gd name="T6" fmla="*/ 0 w 95"/>
                  <a:gd name="T7" fmla="*/ 9 h 50"/>
                  <a:gd name="T8" fmla="*/ 0 w 95"/>
                  <a:gd name="T9" fmla="*/ 0 h 50"/>
                  <a:gd name="T10" fmla="*/ 38 w 95"/>
                  <a:gd name="T11" fmla="*/ 0 h 50"/>
                  <a:gd name="T12" fmla="*/ 38 w 95"/>
                  <a:gd name="T13" fmla="*/ 9 h 50"/>
                  <a:gd name="T14" fmla="*/ 24 w 95"/>
                  <a:gd name="T15" fmla="*/ 9 h 50"/>
                  <a:gd name="T16" fmla="*/ 24 w 95"/>
                  <a:gd name="T17" fmla="*/ 50 h 50"/>
                  <a:gd name="T18" fmla="*/ 69 w 95"/>
                  <a:gd name="T19" fmla="*/ 38 h 50"/>
                  <a:gd name="T20" fmla="*/ 73 w 95"/>
                  <a:gd name="T21" fmla="*/ 28 h 50"/>
                  <a:gd name="T22" fmla="*/ 85 w 95"/>
                  <a:gd name="T23" fmla="*/ 0 h 50"/>
                  <a:gd name="T24" fmla="*/ 95 w 95"/>
                  <a:gd name="T25" fmla="*/ 0 h 50"/>
                  <a:gd name="T26" fmla="*/ 95 w 95"/>
                  <a:gd name="T27" fmla="*/ 50 h 50"/>
                  <a:gd name="T28" fmla="*/ 85 w 95"/>
                  <a:gd name="T29" fmla="*/ 50 h 50"/>
                  <a:gd name="T30" fmla="*/ 85 w 95"/>
                  <a:gd name="T31" fmla="*/ 26 h 50"/>
                  <a:gd name="T32" fmla="*/ 85 w 95"/>
                  <a:gd name="T33" fmla="*/ 16 h 50"/>
                  <a:gd name="T34" fmla="*/ 83 w 95"/>
                  <a:gd name="T35" fmla="*/ 23 h 50"/>
                  <a:gd name="T36" fmla="*/ 73 w 95"/>
                  <a:gd name="T37" fmla="*/ 50 h 50"/>
                  <a:gd name="T38" fmla="*/ 66 w 95"/>
                  <a:gd name="T39" fmla="*/ 50 h 50"/>
                  <a:gd name="T40" fmla="*/ 57 w 95"/>
                  <a:gd name="T41" fmla="*/ 23 h 50"/>
                  <a:gd name="T42" fmla="*/ 54 w 95"/>
                  <a:gd name="T43" fmla="*/ 16 h 50"/>
                  <a:gd name="T44" fmla="*/ 54 w 95"/>
                  <a:gd name="T45" fmla="*/ 26 h 50"/>
                  <a:gd name="T46" fmla="*/ 54 w 95"/>
                  <a:gd name="T47" fmla="*/ 50 h 50"/>
                  <a:gd name="T48" fmla="*/ 45 w 95"/>
                  <a:gd name="T49" fmla="*/ 50 h 50"/>
                  <a:gd name="T50" fmla="*/ 45 w 95"/>
                  <a:gd name="T51" fmla="*/ 0 h 50"/>
                  <a:gd name="T52" fmla="*/ 54 w 95"/>
                  <a:gd name="T53" fmla="*/ 0 h 50"/>
                  <a:gd name="T54" fmla="*/ 66 w 95"/>
                  <a:gd name="T55" fmla="*/ 28 h 50"/>
                  <a:gd name="T56" fmla="*/ 69 w 95"/>
                  <a:gd name="T5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50">
                    <a:moveTo>
                      <a:pt x="24" y="50"/>
                    </a:moveTo>
                    <a:lnTo>
                      <a:pt x="14" y="50"/>
                    </a:lnTo>
                    <a:lnTo>
                      <a:pt x="14" y="9"/>
                    </a:lnTo>
                    <a:lnTo>
                      <a:pt x="0" y="9"/>
                    </a:lnTo>
                    <a:lnTo>
                      <a:pt x="0" y="0"/>
                    </a:lnTo>
                    <a:lnTo>
                      <a:pt x="38" y="0"/>
                    </a:lnTo>
                    <a:lnTo>
                      <a:pt x="38" y="9"/>
                    </a:lnTo>
                    <a:lnTo>
                      <a:pt x="24" y="9"/>
                    </a:lnTo>
                    <a:lnTo>
                      <a:pt x="24" y="50"/>
                    </a:lnTo>
                    <a:close/>
                    <a:moveTo>
                      <a:pt x="69" y="38"/>
                    </a:moveTo>
                    <a:lnTo>
                      <a:pt x="73" y="28"/>
                    </a:lnTo>
                    <a:lnTo>
                      <a:pt x="85" y="0"/>
                    </a:lnTo>
                    <a:lnTo>
                      <a:pt x="95" y="0"/>
                    </a:lnTo>
                    <a:lnTo>
                      <a:pt x="95" y="50"/>
                    </a:lnTo>
                    <a:lnTo>
                      <a:pt x="85" y="50"/>
                    </a:lnTo>
                    <a:lnTo>
                      <a:pt x="85" y="26"/>
                    </a:lnTo>
                    <a:lnTo>
                      <a:pt x="85" y="16"/>
                    </a:lnTo>
                    <a:lnTo>
                      <a:pt x="83" y="23"/>
                    </a:lnTo>
                    <a:lnTo>
                      <a:pt x="73" y="50"/>
                    </a:lnTo>
                    <a:lnTo>
                      <a:pt x="66" y="50"/>
                    </a:lnTo>
                    <a:lnTo>
                      <a:pt x="57" y="23"/>
                    </a:lnTo>
                    <a:lnTo>
                      <a:pt x="54" y="16"/>
                    </a:lnTo>
                    <a:lnTo>
                      <a:pt x="54" y="26"/>
                    </a:lnTo>
                    <a:lnTo>
                      <a:pt x="54" y="50"/>
                    </a:lnTo>
                    <a:lnTo>
                      <a:pt x="45" y="50"/>
                    </a:lnTo>
                    <a:lnTo>
                      <a:pt x="45" y="0"/>
                    </a:lnTo>
                    <a:lnTo>
                      <a:pt x="54" y="0"/>
                    </a:lnTo>
                    <a:lnTo>
                      <a:pt x="66" y="28"/>
                    </a:lnTo>
                    <a:lnTo>
                      <a:pt x="69" y="3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grpSp>
        <p:pic>
          <p:nvPicPr>
            <p:cNvPr id="21" name="Picture 20" descr="Veritas_TII_taglin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83991" y="5692494"/>
              <a:ext cx="2165858" cy="243267"/>
            </a:xfrm>
            <a:prstGeom prst="rect">
              <a:avLst/>
            </a:prstGeom>
          </p:spPr>
        </p:pic>
      </p:grpSp>
    </p:spTree>
    <p:extLst>
      <p:ext uri="{BB962C8B-B14F-4D97-AF65-F5344CB8AC3E}">
        <p14:creationId xmlns:p14="http://schemas.microsoft.com/office/powerpoint/2010/main" val="103213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ransi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457123"/>
            <a:ext cx="7215661" cy="1045369"/>
          </a:xfrm>
        </p:spPr>
        <p:txBody>
          <a:bodyPr anchor="b">
            <a:noAutofit/>
          </a:bodyPr>
          <a:lstStyle>
            <a:lvl1pPr algn="r">
              <a:defRPr sz="2400" b="0" cap="none" baseline="0"/>
            </a:lvl1pPr>
          </a:lstStyle>
          <a:p>
            <a:r>
              <a:rPr lang="en-US"/>
              <a:t>Click to edit Master title style</a:t>
            </a:r>
            <a:endParaRPr/>
          </a:p>
        </p:txBody>
      </p:sp>
      <p:sp>
        <p:nvSpPr>
          <p:cNvPr id="3" name="Text Placeholder 2"/>
          <p:cNvSpPr>
            <a:spLocks noGrp="1"/>
          </p:cNvSpPr>
          <p:nvPr>
            <p:ph type="body" idx="1"/>
          </p:nvPr>
        </p:nvSpPr>
        <p:spPr>
          <a:xfrm>
            <a:off x="914400" y="2906052"/>
            <a:ext cx="7215661" cy="498245"/>
          </a:xfrm>
        </p:spPr>
        <p:txBody>
          <a:bodyPr anchor="t">
            <a:noAutofit/>
          </a:bodyPr>
          <a:lstStyle>
            <a:lvl1pPr marL="0" indent="0" algn="r">
              <a:spcBef>
                <a:spcPts val="0"/>
              </a:spcBef>
              <a:buNone/>
              <a:defRPr sz="1800">
                <a:solidFill>
                  <a:srgbClr val="838B8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r>
              <a:rPr lang="en-US"/>
              <a:t>Date</a:t>
            </a:r>
          </a:p>
        </p:txBody>
      </p:sp>
      <p:sp>
        <p:nvSpPr>
          <p:cNvPr id="8" name="Footer Placeholder 7"/>
          <p:cNvSpPr>
            <a:spLocks noGrp="1"/>
          </p:cNvSpPr>
          <p:nvPr>
            <p:ph type="ftr" sz="quarter" idx="11"/>
          </p:nvPr>
        </p:nvSpPr>
        <p:spPr/>
        <p:txBody>
          <a:bodyPr/>
          <a:lstStyle>
            <a:lvl1pPr>
              <a:defRPr>
                <a:latin typeface="Corbel"/>
              </a:defRPr>
            </a:lvl1pPr>
          </a:lstStyle>
          <a:p>
            <a:r>
              <a:rPr lang="en-US"/>
              <a:t>Copyright © 2018 Veritas Technologies</a:t>
            </a:r>
          </a:p>
        </p:txBody>
      </p:sp>
      <p:sp>
        <p:nvSpPr>
          <p:cNvPr id="9" name="Slide Number Placeholder 8"/>
          <p:cNvSpPr>
            <a:spLocks noGrp="1"/>
          </p:cNvSpPr>
          <p:nvPr>
            <p:ph type="sldNum" sz="quarter" idx="12"/>
          </p:nvPr>
        </p:nvSpPr>
        <p:spPr/>
        <p:txBody>
          <a:bodyPr/>
          <a:lstStyle/>
          <a:p>
            <a:pPr algn="l"/>
            <a:fld id="{C1960183-D323-4677-9D78-78D1D39B0029}" type="slidenum">
              <a:rPr lang="en-US" smtClean="0"/>
              <a:pPr algn="l"/>
              <a:t>‹#›</a:t>
            </a:fld>
            <a:endParaRPr lang="en-US"/>
          </a:p>
        </p:txBody>
      </p:sp>
      <p:cxnSp>
        <p:nvCxnSpPr>
          <p:cNvPr id="19" name="Straight Connector 18"/>
          <p:cNvCxnSpPr/>
          <p:nvPr userDrawn="1"/>
        </p:nvCxnSpPr>
        <p:spPr bwMode="auto">
          <a:xfrm flipH="1" flipV="1">
            <a:off x="0" y="2609284"/>
            <a:ext cx="8130061" cy="1"/>
          </a:xfrm>
          <a:prstGeom prst="line">
            <a:avLst/>
          </a:prstGeom>
          <a:solidFill>
            <a:schemeClr val="accent1"/>
          </a:solidFill>
          <a:ln w="19050" cap="flat" cmpd="sng" algn="ctr">
            <a:solidFill>
              <a:srgbClr val="B1181E"/>
            </a:solidFill>
            <a:prstDash val="solid"/>
            <a:miter lim="800000"/>
            <a:headEnd type="none" w="med" len="med"/>
            <a:tailEnd type="none" w="lg" len="lg"/>
          </a:ln>
          <a:effectLst/>
        </p:spPr>
      </p:cxnSp>
      <p:grpSp>
        <p:nvGrpSpPr>
          <p:cNvPr id="17" name="Group 16"/>
          <p:cNvGrpSpPr/>
          <p:nvPr/>
        </p:nvGrpSpPr>
        <p:grpSpPr>
          <a:xfrm>
            <a:off x="6514690" y="4093649"/>
            <a:ext cx="1624817" cy="612170"/>
            <a:chOff x="8683991" y="5119535"/>
            <a:chExt cx="2165858" cy="816226"/>
          </a:xfrm>
        </p:grpSpPr>
        <p:grpSp>
          <p:nvGrpSpPr>
            <p:cNvPr id="18" name="Group 17"/>
            <p:cNvGrpSpPr/>
            <p:nvPr userDrawn="1"/>
          </p:nvGrpSpPr>
          <p:grpSpPr>
            <a:xfrm>
              <a:off x="8683991" y="5119535"/>
              <a:ext cx="2165858" cy="428625"/>
              <a:chOff x="1219977" y="923925"/>
              <a:chExt cx="2165858" cy="428625"/>
            </a:xfrm>
          </p:grpSpPr>
          <p:sp>
            <p:nvSpPr>
              <p:cNvPr id="21" name="Freeform 5"/>
              <p:cNvSpPr>
                <a:spLocks/>
              </p:cNvSpPr>
              <p:nvPr/>
            </p:nvSpPr>
            <p:spPr bwMode="auto">
              <a:xfrm>
                <a:off x="1931697" y="952348"/>
                <a:ext cx="333690" cy="400202"/>
              </a:xfrm>
              <a:custGeom>
                <a:avLst/>
                <a:gdLst>
                  <a:gd name="T0" fmla="*/ 43 w 248"/>
                  <a:gd name="T1" fmla="*/ 65 h 295"/>
                  <a:gd name="T2" fmla="*/ 64 w 248"/>
                  <a:gd name="T3" fmla="*/ 44 h 295"/>
                  <a:gd name="T4" fmla="*/ 158 w 248"/>
                  <a:gd name="T5" fmla="*/ 44 h 295"/>
                  <a:gd name="T6" fmla="*/ 192 w 248"/>
                  <a:gd name="T7" fmla="*/ 67 h 295"/>
                  <a:gd name="T8" fmla="*/ 171 w 248"/>
                  <a:gd name="T9" fmla="*/ 113 h 295"/>
                  <a:gd name="T10" fmla="*/ 98 w 248"/>
                  <a:gd name="T11" fmla="*/ 140 h 295"/>
                  <a:gd name="T12" fmla="*/ 67 w 248"/>
                  <a:gd name="T13" fmla="*/ 204 h 295"/>
                  <a:gd name="T14" fmla="*/ 94 w 248"/>
                  <a:gd name="T15" fmla="*/ 234 h 295"/>
                  <a:gd name="T16" fmla="*/ 230 w 248"/>
                  <a:gd name="T17" fmla="*/ 295 h 295"/>
                  <a:gd name="T18" fmla="*/ 230 w 248"/>
                  <a:gd name="T19" fmla="*/ 248 h 295"/>
                  <a:gd name="T20" fmla="*/ 111 w 248"/>
                  <a:gd name="T21" fmla="*/ 195 h 295"/>
                  <a:gd name="T22" fmla="*/ 107 w 248"/>
                  <a:gd name="T23" fmla="*/ 190 h 295"/>
                  <a:gd name="T24" fmla="*/ 112 w 248"/>
                  <a:gd name="T25" fmla="*/ 179 h 295"/>
                  <a:gd name="T26" fmla="*/ 186 w 248"/>
                  <a:gd name="T27" fmla="*/ 154 h 295"/>
                  <a:gd name="T28" fmla="*/ 232 w 248"/>
                  <a:gd name="T29" fmla="*/ 51 h 295"/>
                  <a:gd name="T30" fmla="*/ 158 w 248"/>
                  <a:gd name="T31" fmla="*/ 0 h 295"/>
                  <a:gd name="T32" fmla="*/ 64 w 248"/>
                  <a:gd name="T33" fmla="*/ 0 h 295"/>
                  <a:gd name="T34" fmla="*/ 0 w 248"/>
                  <a:gd name="T35" fmla="*/ 65 h 295"/>
                  <a:gd name="T36" fmla="*/ 0 w 248"/>
                  <a:gd name="T37" fmla="*/ 288 h 295"/>
                  <a:gd name="T38" fmla="*/ 43 w 248"/>
                  <a:gd name="T39" fmla="*/ 288 h 295"/>
                  <a:gd name="T40" fmla="*/ 43 w 248"/>
                  <a:gd name="T41" fmla="*/ 6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95">
                    <a:moveTo>
                      <a:pt x="43" y="65"/>
                    </a:moveTo>
                    <a:cubicBezTo>
                      <a:pt x="43" y="53"/>
                      <a:pt x="52" y="44"/>
                      <a:pt x="64" y="44"/>
                    </a:cubicBezTo>
                    <a:cubicBezTo>
                      <a:pt x="158" y="44"/>
                      <a:pt x="158" y="44"/>
                      <a:pt x="158" y="44"/>
                    </a:cubicBezTo>
                    <a:cubicBezTo>
                      <a:pt x="172" y="44"/>
                      <a:pt x="186" y="52"/>
                      <a:pt x="192" y="67"/>
                    </a:cubicBezTo>
                    <a:cubicBezTo>
                      <a:pt x="199" y="85"/>
                      <a:pt x="189" y="106"/>
                      <a:pt x="171" y="113"/>
                    </a:cubicBezTo>
                    <a:cubicBezTo>
                      <a:pt x="98" y="140"/>
                      <a:pt x="98" y="140"/>
                      <a:pt x="98" y="140"/>
                    </a:cubicBezTo>
                    <a:cubicBezTo>
                      <a:pt x="72" y="149"/>
                      <a:pt x="58" y="178"/>
                      <a:pt x="67" y="204"/>
                    </a:cubicBezTo>
                    <a:cubicBezTo>
                      <a:pt x="72" y="218"/>
                      <a:pt x="82" y="228"/>
                      <a:pt x="94" y="234"/>
                    </a:cubicBezTo>
                    <a:cubicBezTo>
                      <a:pt x="230" y="295"/>
                      <a:pt x="230" y="295"/>
                      <a:pt x="230" y="295"/>
                    </a:cubicBezTo>
                    <a:cubicBezTo>
                      <a:pt x="230" y="248"/>
                      <a:pt x="230" y="248"/>
                      <a:pt x="230" y="248"/>
                    </a:cubicBezTo>
                    <a:cubicBezTo>
                      <a:pt x="111" y="195"/>
                      <a:pt x="111" y="195"/>
                      <a:pt x="111" y="195"/>
                    </a:cubicBezTo>
                    <a:cubicBezTo>
                      <a:pt x="109" y="195"/>
                      <a:pt x="107" y="193"/>
                      <a:pt x="107" y="190"/>
                    </a:cubicBezTo>
                    <a:cubicBezTo>
                      <a:pt x="105" y="186"/>
                      <a:pt x="107" y="181"/>
                      <a:pt x="112" y="179"/>
                    </a:cubicBezTo>
                    <a:cubicBezTo>
                      <a:pt x="186" y="154"/>
                      <a:pt x="186" y="154"/>
                      <a:pt x="186" y="154"/>
                    </a:cubicBezTo>
                    <a:cubicBezTo>
                      <a:pt x="227" y="138"/>
                      <a:pt x="248" y="92"/>
                      <a:pt x="232" y="51"/>
                    </a:cubicBezTo>
                    <a:cubicBezTo>
                      <a:pt x="220" y="20"/>
                      <a:pt x="190" y="0"/>
                      <a:pt x="158" y="0"/>
                    </a:cubicBezTo>
                    <a:cubicBezTo>
                      <a:pt x="64" y="0"/>
                      <a:pt x="64" y="0"/>
                      <a:pt x="64" y="0"/>
                    </a:cubicBezTo>
                    <a:cubicBezTo>
                      <a:pt x="29" y="0"/>
                      <a:pt x="0" y="29"/>
                      <a:pt x="0" y="65"/>
                    </a:cubicBezTo>
                    <a:cubicBezTo>
                      <a:pt x="0" y="288"/>
                      <a:pt x="0" y="288"/>
                      <a:pt x="0" y="288"/>
                    </a:cubicBezTo>
                    <a:cubicBezTo>
                      <a:pt x="43" y="288"/>
                      <a:pt x="43" y="288"/>
                      <a:pt x="43" y="288"/>
                    </a:cubicBezTo>
                    <a:lnTo>
                      <a:pt x="43" y="65"/>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22" name="Rectangle 6"/>
              <p:cNvSpPr>
                <a:spLocks noChangeArrowheads="1"/>
              </p:cNvSpPr>
              <p:nvPr/>
            </p:nvSpPr>
            <p:spPr bwMode="auto">
              <a:xfrm>
                <a:off x="2309728" y="952348"/>
                <a:ext cx="57415" cy="390538"/>
              </a:xfrm>
              <a:prstGeom prst="rect">
                <a:avLst/>
              </a:pr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2" name="Freeform 7"/>
              <p:cNvSpPr>
                <a:spLocks/>
              </p:cNvSpPr>
              <p:nvPr/>
            </p:nvSpPr>
            <p:spPr bwMode="auto">
              <a:xfrm>
                <a:off x="1219977" y="952348"/>
                <a:ext cx="348470" cy="390538"/>
              </a:xfrm>
              <a:custGeom>
                <a:avLst/>
                <a:gdLst>
                  <a:gd name="T0" fmla="*/ 214 w 259"/>
                  <a:gd name="T1" fmla="*/ 0 h 288"/>
                  <a:gd name="T2" fmla="*/ 137 w 259"/>
                  <a:gd name="T3" fmla="*/ 240 h 288"/>
                  <a:gd name="T4" fmla="*/ 130 w 259"/>
                  <a:gd name="T5" fmla="*/ 245 h 288"/>
                  <a:gd name="T6" fmla="*/ 123 w 259"/>
                  <a:gd name="T7" fmla="*/ 240 h 288"/>
                  <a:gd name="T8" fmla="*/ 45 w 259"/>
                  <a:gd name="T9" fmla="*/ 0 h 288"/>
                  <a:gd name="T10" fmla="*/ 0 w 259"/>
                  <a:gd name="T11" fmla="*/ 0 h 288"/>
                  <a:gd name="T12" fmla="*/ 82 w 259"/>
                  <a:gd name="T13" fmla="*/ 254 h 288"/>
                  <a:gd name="T14" fmla="*/ 130 w 259"/>
                  <a:gd name="T15" fmla="*/ 288 h 288"/>
                  <a:gd name="T16" fmla="*/ 178 w 259"/>
                  <a:gd name="T17" fmla="*/ 254 h 288"/>
                  <a:gd name="T18" fmla="*/ 259 w 259"/>
                  <a:gd name="T19" fmla="*/ 0 h 288"/>
                  <a:gd name="T20" fmla="*/ 214 w 25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288">
                    <a:moveTo>
                      <a:pt x="214" y="0"/>
                    </a:moveTo>
                    <a:cubicBezTo>
                      <a:pt x="137" y="240"/>
                      <a:pt x="137" y="240"/>
                      <a:pt x="137" y="240"/>
                    </a:cubicBezTo>
                    <a:cubicBezTo>
                      <a:pt x="136" y="243"/>
                      <a:pt x="133" y="245"/>
                      <a:pt x="130" y="245"/>
                    </a:cubicBezTo>
                    <a:cubicBezTo>
                      <a:pt x="127" y="245"/>
                      <a:pt x="124" y="243"/>
                      <a:pt x="123" y="240"/>
                    </a:cubicBezTo>
                    <a:cubicBezTo>
                      <a:pt x="45" y="0"/>
                      <a:pt x="45" y="0"/>
                      <a:pt x="45" y="0"/>
                    </a:cubicBezTo>
                    <a:cubicBezTo>
                      <a:pt x="0" y="0"/>
                      <a:pt x="0" y="0"/>
                      <a:pt x="0" y="0"/>
                    </a:cubicBezTo>
                    <a:cubicBezTo>
                      <a:pt x="82" y="254"/>
                      <a:pt x="82" y="254"/>
                      <a:pt x="82" y="254"/>
                    </a:cubicBezTo>
                    <a:cubicBezTo>
                      <a:pt x="89" y="275"/>
                      <a:pt x="108" y="288"/>
                      <a:pt x="130" y="288"/>
                    </a:cubicBezTo>
                    <a:cubicBezTo>
                      <a:pt x="151" y="288"/>
                      <a:pt x="171" y="275"/>
                      <a:pt x="178" y="254"/>
                    </a:cubicBezTo>
                    <a:cubicBezTo>
                      <a:pt x="259" y="0"/>
                      <a:pt x="259" y="0"/>
                      <a:pt x="259" y="0"/>
                    </a:cubicBezTo>
                    <a:lnTo>
                      <a:pt x="214" y="0"/>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3" name="Freeform 8"/>
              <p:cNvSpPr>
                <a:spLocks/>
              </p:cNvSpPr>
              <p:nvPr/>
            </p:nvSpPr>
            <p:spPr bwMode="auto">
              <a:xfrm>
                <a:off x="2655355" y="952348"/>
                <a:ext cx="348470" cy="390538"/>
              </a:xfrm>
              <a:custGeom>
                <a:avLst/>
                <a:gdLst>
                  <a:gd name="T0" fmla="*/ 46 w 259"/>
                  <a:gd name="T1" fmla="*/ 288 h 288"/>
                  <a:gd name="T2" fmla="*/ 123 w 259"/>
                  <a:gd name="T3" fmla="*/ 49 h 288"/>
                  <a:gd name="T4" fmla="*/ 130 w 259"/>
                  <a:gd name="T5" fmla="*/ 44 h 288"/>
                  <a:gd name="T6" fmla="*/ 137 w 259"/>
                  <a:gd name="T7" fmla="*/ 49 h 288"/>
                  <a:gd name="T8" fmla="*/ 214 w 259"/>
                  <a:gd name="T9" fmla="*/ 288 h 288"/>
                  <a:gd name="T10" fmla="*/ 259 w 259"/>
                  <a:gd name="T11" fmla="*/ 288 h 288"/>
                  <a:gd name="T12" fmla="*/ 178 w 259"/>
                  <a:gd name="T13" fmla="*/ 35 h 288"/>
                  <a:gd name="T14" fmla="*/ 130 w 259"/>
                  <a:gd name="T15" fmla="*/ 0 h 288"/>
                  <a:gd name="T16" fmla="*/ 82 w 259"/>
                  <a:gd name="T17" fmla="*/ 35 h 288"/>
                  <a:gd name="T18" fmla="*/ 0 w 259"/>
                  <a:gd name="T19" fmla="*/ 288 h 288"/>
                  <a:gd name="T20" fmla="*/ 46 w 259"/>
                  <a:gd name="T21"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288">
                    <a:moveTo>
                      <a:pt x="46" y="288"/>
                    </a:moveTo>
                    <a:cubicBezTo>
                      <a:pt x="123" y="49"/>
                      <a:pt x="123" y="49"/>
                      <a:pt x="123" y="49"/>
                    </a:cubicBezTo>
                    <a:cubicBezTo>
                      <a:pt x="124" y="46"/>
                      <a:pt x="127" y="44"/>
                      <a:pt x="130" y="44"/>
                    </a:cubicBezTo>
                    <a:cubicBezTo>
                      <a:pt x="133" y="44"/>
                      <a:pt x="136" y="45"/>
                      <a:pt x="137" y="49"/>
                    </a:cubicBezTo>
                    <a:cubicBezTo>
                      <a:pt x="214" y="288"/>
                      <a:pt x="214" y="288"/>
                      <a:pt x="214" y="288"/>
                    </a:cubicBezTo>
                    <a:cubicBezTo>
                      <a:pt x="259" y="288"/>
                      <a:pt x="259" y="288"/>
                      <a:pt x="259" y="288"/>
                    </a:cubicBezTo>
                    <a:cubicBezTo>
                      <a:pt x="178" y="35"/>
                      <a:pt x="178" y="35"/>
                      <a:pt x="178" y="35"/>
                    </a:cubicBezTo>
                    <a:cubicBezTo>
                      <a:pt x="171" y="14"/>
                      <a:pt x="151" y="0"/>
                      <a:pt x="130" y="0"/>
                    </a:cubicBezTo>
                    <a:cubicBezTo>
                      <a:pt x="108" y="0"/>
                      <a:pt x="89" y="14"/>
                      <a:pt x="82" y="35"/>
                    </a:cubicBezTo>
                    <a:cubicBezTo>
                      <a:pt x="0" y="288"/>
                      <a:pt x="0" y="288"/>
                      <a:pt x="0" y="288"/>
                    </a:cubicBezTo>
                    <a:lnTo>
                      <a:pt x="46" y="28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4" name="Freeform 9"/>
              <p:cNvSpPr>
                <a:spLocks/>
              </p:cNvSpPr>
              <p:nvPr/>
            </p:nvSpPr>
            <p:spPr bwMode="auto">
              <a:xfrm>
                <a:off x="1591186" y="952348"/>
                <a:ext cx="279686" cy="390538"/>
              </a:xfrm>
              <a:custGeom>
                <a:avLst/>
                <a:gdLst>
                  <a:gd name="T0" fmla="*/ 72 w 208"/>
                  <a:gd name="T1" fmla="*/ 44 h 288"/>
                  <a:gd name="T2" fmla="*/ 208 w 208"/>
                  <a:gd name="T3" fmla="*/ 44 h 288"/>
                  <a:gd name="T4" fmla="*/ 208 w 208"/>
                  <a:gd name="T5" fmla="*/ 0 h 288"/>
                  <a:gd name="T6" fmla="*/ 72 w 208"/>
                  <a:gd name="T7" fmla="*/ 0 h 288"/>
                  <a:gd name="T8" fmla="*/ 0 w 208"/>
                  <a:gd name="T9" fmla="*/ 72 h 288"/>
                  <a:gd name="T10" fmla="*/ 0 w 208"/>
                  <a:gd name="T11" fmla="*/ 216 h 288"/>
                  <a:gd name="T12" fmla="*/ 72 w 208"/>
                  <a:gd name="T13" fmla="*/ 288 h 288"/>
                  <a:gd name="T14" fmla="*/ 208 w 208"/>
                  <a:gd name="T15" fmla="*/ 288 h 288"/>
                  <a:gd name="T16" fmla="*/ 208 w 208"/>
                  <a:gd name="T17" fmla="*/ 245 h 288"/>
                  <a:gd name="T18" fmla="*/ 72 w 208"/>
                  <a:gd name="T19" fmla="*/ 245 h 288"/>
                  <a:gd name="T20" fmla="*/ 43 w 208"/>
                  <a:gd name="T21" fmla="*/ 216 h 288"/>
                  <a:gd name="T22" fmla="*/ 43 w 208"/>
                  <a:gd name="T23" fmla="*/ 166 h 288"/>
                  <a:gd name="T24" fmla="*/ 180 w 208"/>
                  <a:gd name="T25" fmla="*/ 166 h 288"/>
                  <a:gd name="T26" fmla="*/ 180 w 208"/>
                  <a:gd name="T27" fmla="*/ 123 h 288"/>
                  <a:gd name="T28" fmla="*/ 43 w 208"/>
                  <a:gd name="T29" fmla="*/ 123 h 288"/>
                  <a:gd name="T30" fmla="*/ 43 w 208"/>
                  <a:gd name="T31" fmla="*/ 72 h 288"/>
                  <a:gd name="T32" fmla="*/ 72 w 208"/>
                  <a:gd name="T33" fmla="*/ 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288">
                    <a:moveTo>
                      <a:pt x="72" y="44"/>
                    </a:moveTo>
                    <a:cubicBezTo>
                      <a:pt x="208" y="44"/>
                      <a:pt x="208" y="44"/>
                      <a:pt x="208" y="44"/>
                    </a:cubicBezTo>
                    <a:cubicBezTo>
                      <a:pt x="208" y="0"/>
                      <a:pt x="208" y="0"/>
                      <a:pt x="208" y="0"/>
                    </a:cubicBezTo>
                    <a:cubicBezTo>
                      <a:pt x="72" y="0"/>
                      <a:pt x="72" y="0"/>
                      <a:pt x="72" y="0"/>
                    </a:cubicBezTo>
                    <a:cubicBezTo>
                      <a:pt x="32" y="0"/>
                      <a:pt x="0" y="33"/>
                      <a:pt x="0" y="72"/>
                    </a:cubicBezTo>
                    <a:cubicBezTo>
                      <a:pt x="0" y="216"/>
                      <a:pt x="0" y="216"/>
                      <a:pt x="0" y="216"/>
                    </a:cubicBezTo>
                    <a:cubicBezTo>
                      <a:pt x="0" y="256"/>
                      <a:pt x="32" y="288"/>
                      <a:pt x="72" y="288"/>
                    </a:cubicBezTo>
                    <a:cubicBezTo>
                      <a:pt x="208" y="288"/>
                      <a:pt x="208" y="288"/>
                      <a:pt x="208" y="288"/>
                    </a:cubicBezTo>
                    <a:cubicBezTo>
                      <a:pt x="208" y="245"/>
                      <a:pt x="208" y="245"/>
                      <a:pt x="208" y="245"/>
                    </a:cubicBezTo>
                    <a:cubicBezTo>
                      <a:pt x="72" y="245"/>
                      <a:pt x="72" y="245"/>
                      <a:pt x="72" y="245"/>
                    </a:cubicBezTo>
                    <a:cubicBezTo>
                      <a:pt x="56" y="245"/>
                      <a:pt x="43" y="232"/>
                      <a:pt x="43" y="216"/>
                    </a:cubicBezTo>
                    <a:cubicBezTo>
                      <a:pt x="43" y="166"/>
                      <a:pt x="43" y="166"/>
                      <a:pt x="43" y="166"/>
                    </a:cubicBezTo>
                    <a:cubicBezTo>
                      <a:pt x="180" y="166"/>
                      <a:pt x="180" y="166"/>
                      <a:pt x="180" y="166"/>
                    </a:cubicBezTo>
                    <a:cubicBezTo>
                      <a:pt x="180" y="123"/>
                      <a:pt x="180" y="123"/>
                      <a:pt x="180" y="123"/>
                    </a:cubicBezTo>
                    <a:cubicBezTo>
                      <a:pt x="43" y="123"/>
                      <a:pt x="43" y="123"/>
                      <a:pt x="43" y="123"/>
                    </a:cubicBezTo>
                    <a:cubicBezTo>
                      <a:pt x="43" y="72"/>
                      <a:pt x="43" y="72"/>
                      <a:pt x="43" y="72"/>
                    </a:cubicBezTo>
                    <a:cubicBezTo>
                      <a:pt x="43" y="56"/>
                      <a:pt x="56" y="44"/>
                      <a:pt x="72" y="44"/>
                    </a:cubicBez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5" name="Freeform 10"/>
              <p:cNvSpPr>
                <a:spLocks/>
              </p:cNvSpPr>
              <p:nvPr/>
            </p:nvSpPr>
            <p:spPr bwMode="auto">
              <a:xfrm>
                <a:off x="2416031" y="952348"/>
                <a:ext cx="282528" cy="390538"/>
              </a:xfrm>
              <a:custGeom>
                <a:avLst/>
                <a:gdLst>
                  <a:gd name="T0" fmla="*/ 497 w 497"/>
                  <a:gd name="T1" fmla="*/ 0 h 687"/>
                  <a:gd name="T2" fmla="*/ 0 w 497"/>
                  <a:gd name="T3" fmla="*/ 0 h 687"/>
                  <a:gd name="T4" fmla="*/ 0 w 497"/>
                  <a:gd name="T5" fmla="*/ 105 h 687"/>
                  <a:gd name="T6" fmla="*/ 198 w 497"/>
                  <a:gd name="T7" fmla="*/ 105 h 687"/>
                  <a:gd name="T8" fmla="*/ 198 w 497"/>
                  <a:gd name="T9" fmla="*/ 687 h 687"/>
                  <a:gd name="T10" fmla="*/ 300 w 497"/>
                  <a:gd name="T11" fmla="*/ 687 h 687"/>
                  <a:gd name="T12" fmla="*/ 300 w 497"/>
                  <a:gd name="T13" fmla="*/ 105 h 687"/>
                  <a:gd name="T14" fmla="*/ 497 w 497"/>
                  <a:gd name="T15" fmla="*/ 105 h 687"/>
                  <a:gd name="T16" fmla="*/ 497 w 497"/>
                  <a:gd name="T17"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 h="687">
                    <a:moveTo>
                      <a:pt x="497" y="0"/>
                    </a:moveTo>
                    <a:lnTo>
                      <a:pt x="0" y="0"/>
                    </a:lnTo>
                    <a:lnTo>
                      <a:pt x="0" y="105"/>
                    </a:lnTo>
                    <a:lnTo>
                      <a:pt x="198" y="105"/>
                    </a:lnTo>
                    <a:lnTo>
                      <a:pt x="198" y="687"/>
                    </a:lnTo>
                    <a:lnTo>
                      <a:pt x="300" y="687"/>
                    </a:lnTo>
                    <a:lnTo>
                      <a:pt x="300" y="105"/>
                    </a:lnTo>
                    <a:lnTo>
                      <a:pt x="497" y="105"/>
                    </a:lnTo>
                    <a:lnTo>
                      <a:pt x="497" y="0"/>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6" name="Freeform 11"/>
              <p:cNvSpPr>
                <a:spLocks/>
              </p:cNvSpPr>
              <p:nvPr/>
            </p:nvSpPr>
            <p:spPr bwMode="auto">
              <a:xfrm>
                <a:off x="3011784" y="952348"/>
                <a:ext cx="320047" cy="390538"/>
              </a:xfrm>
              <a:custGeom>
                <a:avLst/>
                <a:gdLst>
                  <a:gd name="T0" fmla="*/ 155 w 238"/>
                  <a:gd name="T1" fmla="*/ 288 h 288"/>
                  <a:gd name="T2" fmla="*/ 238 w 238"/>
                  <a:gd name="T3" fmla="*/ 206 h 288"/>
                  <a:gd name="T4" fmla="*/ 155 w 238"/>
                  <a:gd name="T5" fmla="*/ 123 h 288"/>
                  <a:gd name="T6" fmla="*/ 83 w 238"/>
                  <a:gd name="T7" fmla="*/ 123 h 288"/>
                  <a:gd name="T8" fmla="*/ 43 w 238"/>
                  <a:gd name="T9" fmla="*/ 83 h 288"/>
                  <a:gd name="T10" fmla="*/ 83 w 238"/>
                  <a:gd name="T11" fmla="*/ 44 h 288"/>
                  <a:gd name="T12" fmla="*/ 223 w 238"/>
                  <a:gd name="T13" fmla="*/ 44 h 288"/>
                  <a:gd name="T14" fmla="*/ 223 w 238"/>
                  <a:gd name="T15" fmla="*/ 0 h 288"/>
                  <a:gd name="T16" fmla="*/ 83 w 238"/>
                  <a:gd name="T17" fmla="*/ 0 h 288"/>
                  <a:gd name="T18" fmla="*/ 0 w 238"/>
                  <a:gd name="T19" fmla="*/ 83 h 288"/>
                  <a:gd name="T20" fmla="*/ 83 w 238"/>
                  <a:gd name="T21" fmla="*/ 166 h 288"/>
                  <a:gd name="T22" fmla="*/ 155 w 238"/>
                  <a:gd name="T23" fmla="*/ 166 h 288"/>
                  <a:gd name="T24" fmla="*/ 194 w 238"/>
                  <a:gd name="T25" fmla="*/ 206 h 288"/>
                  <a:gd name="T26" fmla="*/ 155 w 238"/>
                  <a:gd name="T27" fmla="*/ 245 h 288"/>
                  <a:gd name="T28" fmla="*/ 14 w 238"/>
                  <a:gd name="T29" fmla="*/ 245 h 288"/>
                  <a:gd name="T30" fmla="*/ 14 w 238"/>
                  <a:gd name="T31" fmla="*/ 288 h 288"/>
                  <a:gd name="T32" fmla="*/ 155 w 238"/>
                  <a:gd name="T33"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8" h="288">
                    <a:moveTo>
                      <a:pt x="155" y="288"/>
                    </a:moveTo>
                    <a:cubicBezTo>
                      <a:pt x="201" y="288"/>
                      <a:pt x="238" y="251"/>
                      <a:pt x="238" y="206"/>
                    </a:cubicBezTo>
                    <a:cubicBezTo>
                      <a:pt x="238" y="160"/>
                      <a:pt x="201" y="123"/>
                      <a:pt x="155" y="123"/>
                    </a:cubicBezTo>
                    <a:cubicBezTo>
                      <a:pt x="83" y="123"/>
                      <a:pt x="83" y="123"/>
                      <a:pt x="83" y="123"/>
                    </a:cubicBezTo>
                    <a:cubicBezTo>
                      <a:pt x="61" y="123"/>
                      <a:pt x="43" y="105"/>
                      <a:pt x="43" y="83"/>
                    </a:cubicBezTo>
                    <a:cubicBezTo>
                      <a:pt x="43" y="61"/>
                      <a:pt x="61" y="44"/>
                      <a:pt x="83" y="44"/>
                    </a:cubicBezTo>
                    <a:cubicBezTo>
                      <a:pt x="223" y="44"/>
                      <a:pt x="223" y="44"/>
                      <a:pt x="223" y="44"/>
                    </a:cubicBezTo>
                    <a:cubicBezTo>
                      <a:pt x="223" y="0"/>
                      <a:pt x="223" y="0"/>
                      <a:pt x="223" y="0"/>
                    </a:cubicBezTo>
                    <a:cubicBezTo>
                      <a:pt x="83" y="0"/>
                      <a:pt x="83" y="0"/>
                      <a:pt x="83" y="0"/>
                    </a:cubicBezTo>
                    <a:cubicBezTo>
                      <a:pt x="37" y="0"/>
                      <a:pt x="0" y="37"/>
                      <a:pt x="0" y="83"/>
                    </a:cubicBezTo>
                    <a:cubicBezTo>
                      <a:pt x="0" y="129"/>
                      <a:pt x="37" y="166"/>
                      <a:pt x="83" y="166"/>
                    </a:cubicBezTo>
                    <a:cubicBezTo>
                      <a:pt x="155" y="166"/>
                      <a:pt x="155" y="166"/>
                      <a:pt x="155" y="166"/>
                    </a:cubicBezTo>
                    <a:cubicBezTo>
                      <a:pt x="177" y="166"/>
                      <a:pt x="194" y="184"/>
                      <a:pt x="194" y="206"/>
                    </a:cubicBezTo>
                    <a:cubicBezTo>
                      <a:pt x="194" y="227"/>
                      <a:pt x="177" y="245"/>
                      <a:pt x="155" y="245"/>
                    </a:cubicBezTo>
                    <a:cubicBezTo>
                      <a:pt x="14" y="245"/>
                      <a:pt x="14" y="245"/>
                      <a:pt x="14" y="245"/>
                    </a:cubicBezTo>
                    <a:cubicBezTo>
                      <a:pt x="14" y="288"/>
                      <a:pt x="14" y="288"/>
                      <a:pt x="14" y="288"/>
                    </a:cubicBezTo>
                    <a:lnTo>
                      <a:pt x="155" y="28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7" name="Freeform 12"/>
              <p:cNvSpPr>
                <a:spLocks noEditPoints="1"/>
              </p:cNvSpPr>
              <p:nvPr/>
            </p:nvSpPr>
            <p:spPr bwMode="auto">
              <a:xfrm>
                <a:off x="3331830" y="923925"/>
                <a:ext cx="54005" cy="28423"/>
              </a:xfrm>
              <a:custGeom>
                <a:avLst/>
                <a:gdLst>
                  <a:gd name="T0" fmla="*/ 24 w 95"/>
                  <a:gd name="T1" fmla="*/ 50 h 50"/>
                  <a:gd name="T2" fmla="*/ 14 w 95"/>
                  <a:gd name="T3" fmla="*/ 50 h 50"/>
                  <a:gd name="T4" fmla="*/ 14 w 95"/>
                  <a:gd name="T5" fmla="*/ 9 h 50"/>
                  <a:gd name="T6" fmla="*/ 0 w 95"/>
                  <a:gd name="T7" fmla="*/ 9 h 50"/>
                  <a:gd name="T8" fmla="*/ 0 w 95"/>
                  <a:gd name="T9" fmla="*/ 0 h 50"/>
                  <a:gd name="T10" fmla="*/ 38 w 95"/>
                  <a:gd name="T11" fmla="*/ 0 h 50"/>
                  <a:gd name="T12" fmla="*/ 38 w 95"/>
                  <a:gd name="T13" fmla="*/ 9 h 50"/>
                  <a:gd name="T14" fmla="*/ 24 w 95"/>
                  <a:gd name="T15" fmla="*/ 9 h 50"/>
                  <a:gd name="T16" fmla="*/ 24 w 95"/>
                  <a:gd name="T17" fmla="*/ 50 h 50"/>
                  <a:gd name="T18" fmla="*/ 69 w 95"/>
                  <a:gd name="T19" fmla="*/ 38 h 50"/>
                  <a:gd name="T20" fmla="*/ 73 w 95"/>
                  <a:gd name="T21" fmla="*/ 28 h 50"/>
                  <a:gd name="T22" fmla="*/ 85 w 95"/>
                  <a:gd name="T23" fmla="*/ 0 h 50"/>
                  <a:gd name="T24" fmla="*/ 95 w 95"/>
                  <a:gd name="T25" fmla="*/ 0 h 50"/>
                  <a:gd name="T26" fmla="*/ 95 w 95"/>
                  <a:gd name="T27" fmla="*/ 50 h 50"/>
                  <a:gd name="T28" fmla="*/ 85 w 95"/>
                  <a:gd name="T29" fmla="*/ 50 h 50"/>
                  <a:gd name="T30" fmla="*/ 85 w 95"/>
                  <a:gd name="T31" fmla="*/ 26 h 50"/>
                  <a:gd name="T32" fmla="*/ 85 w 95"/>
                  <a:gd name="T33" fmla="*/ 16 h 50"/>
                  <a:gd name="T34" fmla="*/ 83 w 95"/>
                  <a:gd name="T35" fmla="*/ 23 h 50"/>
                  <a:gd name="T36" fmla="*/ 73 w 95"/>
                  <a:gd name="T37" fmla="*/ 50 h 50"/>
                  <a:gd name="T38" fmla="*/ 66 w 95"/>
                  <a:gd name="T39" fmla="*/ 50 h 50"/>
                  <a:gd name="T40" fmla="*/ 57 w 95"/>
                  <a:gd name="T41" fmla="*/ 23 h 50"/>
                  <a:gd name="T42" fmla="*/ 54 w 95"/>
                  <a:gd name="T43" fmla="*/ 16 h 50"/>
                  <a:gd name="T44" fmla="*/ 54 w 95"/>
                  <a:gd name="T45" fmla="*/ 26 h 50"/>
                  <a:gd name="T46" fmla="*/ 54 w 95"/>
                  <a:gd name="T47" fmla="*/ 50 h 50"/>
                  <a:gd name="T48" fmla="*/ 45 w 95"/>
                  <a:gd name="T49" fmla="*/ 50 h 50"/>
                  <a:gd name="T50" fmla="*/ 45 w 95"/>
                  <a:gd name="T51" fmla="*/ 0 h 50"/>
                  <a:gd name="T52" fmla="*/ 54 w 95"/>
                  <a:gd name="T53" fmla="*/ 0 h 50"/>
                  <a:gd name="T54" fmla="*/ 66 w 95"/>
                  <a:gd name="T55" fmla="*/ 28 h 50"/>
                  <a:gd name="T56" fmla="*/ 69 w 95"/>
                  <a:gd name="T5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50">
                    <a:moveTo>
                      <a:pt x="24" y="50"/>
                    </a:moveTo>
                    <a:lnTo>
                      <a:pt x="14" y="50"/>
                    </a:lnTo>
                    <a:lnTo>
                      <a:pt x="14" y="9"/>
                    </a:lnTo>
                    <a:lnTo>
                      <a:pt x="0" y="9"/>
                    </a:lnTo>
                    <a:lnTo>
                      <a:pt x="0" y="0"/>
                    </a:lnTo>
                    <a:lnTo>
                      <a:pt x="38" y="0"/>
                    </a:lnTo>
                    <a:lnTo>
                      <a:pt x="38" y="9"/>
                    </a:lnTo>
                    <a:lnTo>
                      <a:pt x="24" y="9"/>
                    </a:lnTo>
                    <a:lnTo>
                      <a:pt x="24" y="50"/>
                    </a:lnTo>
                    <a:close/>
                    <a:moveTo>
                      <a:pt x="69" y="38"/>
                    </a:moveTo>
                    <a:lnTo>
                      <a:pt x="73" y="28"/>
                    </a:lnTo>
                    <a:lnTo>
                      <a:pt x="85" y="0"/>
                    </a:lnTo>
                    <a:lnTo>
                      <a:pt x="95" y="0"/>
                    </a:lnTo>
                    <a:lnTo>
                      <a:pt x="95" y="50"/>
                    </a:lnTo>
                    <a:lnTo>
                      <a:pt x="85" y="50"/>
                    </a:lnTo>
                    <a:lnTo>
                      <a:pt x="85" y="26"/>
                    </a:lnTo>
                    <a:lnTo>
                      <a:pt x="85" y="16"/>
                    </a:lnTo>
                    <a:lnTo>
                      <a:pt x="83" y="23"/>
                    </a:lnTo>
                    <a:lnTo>
                      <a:pt x="73" y="50"/>
                    </a:lnTo>
                    <a:lnTo>
                      <a:pt x="66" y="50"/>
                    </a:lnTo>
                    <a:lnTo>
                      <a:pt x="57" y="23"/>
                    </a:lnTo>
                    <a:lnTo>
                      <a:pt x="54" y="16"/>
                    </a:lnTo>
                    <a:lnTo>
                      <a:pt x="54" y="26"/>
                    </a:lnTo>
                    <a:lnTo>
                      <a:pt x="54" y="50"/>
                    </a:lnTo>
                    <a:lnTo>
                      <a:pt x="45" y="50"/>
                    </a:lnTo>
                    <a:lnTo>
                      <a:pt x="45" y="0"/>
                    </a:lnTo>
                    <a:lnTo>
                      <a:pt x="54" y="0"/>
                    </a:lnTo>
                    <a:lnTo>
                      <a:pt x="66" y="28"/>
                    </a:lnTo>
                    <a:lnTo>
                      <a:pt x="69" y="3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grpSp>
        <p:pic>
          <p:nvPicPr>
            <p:cNvPr id="20" name="Picture 19" descr="Veritas_TII_taglin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683991" y="5692494"/>
              <a:ext cx="2165858" cy="243267"/>
            </a:xfrm>
            <a:prstGeom prst="rect">
              <a:avLst/>
            </a:prstGeom>
          </p:spPr>
        </p:pic>
      </p:grpSp>
    </p:spTree>
    <p:extLst>
      <p:ext uri="{BB962C8B-B14F-4D97-AF65-F5344CB8AC3E}">
        <p14:creationId xmlns:p14="http://schemas.microsoft.com/office/powerpoint/2010/main" val="609521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1_Transition">
    <p:spTree>
      <p:nvGrpSpPr>
        <p:cNvPr id="1" name=""/>
        <p:cNvGrpSpPr/>
        <p:nvPr/>
      </p:nvGrpSpPr>
      <p:grpSpPr>
        <a:xfrm>
          <a:off x="0" y="0"/>
          <a:ext cx="0" cy="0"/>
          <a:chOff x="0" y="0"/>
          <a:chExt cx="0" cy="0"/>
        </a:xfrm>
      </p:grpSpPr>
      <p:pic>
        <p:nvPicPr>
          <p:cNvPr id="4" name="Picture 3" descr="red-RGB-vert-lores.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5294621" cy="2278945"/>
          </a:xfrm>
          <a:prstGeom prst="rect">
            <a:avLst/>
          </a:prstGeom>
        </p:spPr>
      </p:pic>
      <p:sp>
        <p:nvSpPr>
          <p:cNvPr id="2" name="Title 1"/>
          <p:cNvSpPr>
            <a:spLocks noGrp="1"/>
          </p:cNvSpPr>
          <p:nvPr>
            <p:ph type="title"/>
          </p:nvPr>
        </p:nvSpPr>
        <p:spPr>
          <a:xfrm>
            <a:off x="2922654" y="1457123"/>
            <a:ext cx="5207408" cy="1045369"/>
          </a:xfrm>
        </p:spPr>
        <p:txBody>
          <a:bodyPr anchor="b">
            <a:noAutofit/>
          </a:bodyPr>
          <a:lstStyle>
            <a:lvl1pPr algn="r">
              <a:defRPr sz="2400" b="0" cap="none" baseline="0"/>
            </a:lvl1pPr>
          </a:lstStyle>
          <a:p>
            <a:r>
              <a:rPr lang="en-US"/>
              <a:t>Click to edit Master title style</a:t>
            </a:r>
            <a:endParaRPr/>
          </a:p>
        </p:txBody>
      </p:sp>
      <p:sp>
        <p:nvSpPr>
          <p:cNvPr id="3" name="Text Placeholder 2"/>
          <p:cNvSpPr>
            <a:spLocks noGrp="1"/>
          </p:cNvSpPr>
          <p:nvPr>
            <p:ph type="body" idx="1"/>
          </p:nvPr>
        </p:nvSpPr>
        <p:spPr>
          <a:xfrm>
            <a:off x="2922653" y="2906052"/>
            <a:ext cx="5207408" cy="498245"/>
          </a:xfrm>
        </p:spPr>
        <p:txBody>
          <a:bodyPr anchor="t">
            <a:noAutofit/>
          </a:bodyPr>
          <a:lstStyle>
            <a:lvl1pPr marL="0" indent="0" algn="r">
              <a:spcBef>
                <a:spcPts val="0"/>
              </a:spcBef>
              <a:buNone/>
              <a:defRPr sz="1800">
                <a:solidFill>
                  <a:srgbClr val="838B8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a:xfrm>
            <a:off x="3996712" y="4818888"/>
            <a:ext cx="1066800" cy="137160"/>
          </a:xfrm>
        </p:spPr>
        <p:txBody>
          <a:bodyPr/>
          <a:lstStyle/>
          <a:p>
            <a:r>
              <a:rPr lang="en-US"/>
              <a:t>Date</a:t>
            </a:r>
          </a:p>
        </p:txBody>
      </p:sp>
      <p:sp>
        <p:nvSpPr>
          <p:cNvPr id="8" name="Footer Placeholder 7"/>
          <p:cNvSpPr>
            <a:spLocks noGrp="1"/>
          </p:cNvSpPr>
          <p:nvPr>
            <p:ph type="ftr" sz="quarter" idx="11"/>
          </p:nvPr>
        </p:nvSpPr>
        <p:spPr>
          <a:xfrm>
            <a:off x="1523387" y="4818888"/>
            <a:ext cx="2393950" cy="137160"/>
          </a:xfrm>
        </p:spPr>
        <p:txBody>
          <a:bodyPr/>
          <a:lstStyle>
            <a:lvl1pPr>
              <a:defRPr>
                <a:latin typeface="Corbel"/>
              </a:defRPr>
            </a:lvl1pPr>
          </a:lstStyle>
          <a:p>
            <a:r>
              <a:rPr lang="en-US"/>
              <a:t>Copyright © 2018 Veritas Technologies</a:t>
            </a:r>
          </a:p>
        </p:txBody>
      </p:sp>
      <p:sp>
        <p:nvSpPr>
          <p:cNvPr id="9" name="Slide Number Placeholder 8"/>
          <p:cNvSpPr>
            <a:spLocks noGrp="1"/>
          </p:cNvSpPr>
          <p:nvPr>
            <p:ph type="sldNum" sz="quarter" idx="12"/>
          </p:nvPr>
        </p:nvSpPr>
        <p:spPr>
          <a:xfrm>
            <a:off x="943917" y="4818888"/>
            <a:ext cx="304800" cy="137160"/>
          </a:xfrm>
        </p:spPr>
        <p:txBody>
          <a:bodyPr/>
          <a:lstStyle/>
          <a:p>
            <a:pPr algn="l"/>
            <a:fld id="{C1960183-D323-4677-9D78-78D1D39B0029}" type="slidenum">
              <a:rPr lang="en-US" smtClean="0"/>
              <a:pPr algn="l"/>
              <a:t>‹#›</a:t>
            </a:fld>
            <a:endParaRPr lang="en-US"/>
          </a:p>
        </p:txBody>
      </p:sp>
      <p:grpSp>
        <p:nvGrpSpPr>
          <p:cNvPr id="32" name="Group 31"/>
          <p:cNvGrpSpPr/>
          <p:nvPr/>
        </p:nvGrpSpPr>
        <p:grpSpPr>
          <a:xfrm>
            <a:off x="6514690" y="4093649"/>
            <a:ext cx="1624817" cy="612170"/>
            <a:chOff x="8683991" y="5119535"/>
            <a:chExt cx="2165858" cy="816226"/>
          </a:xfrm>
        </p:grpSpPr>
        <p:grpSp>
          <p:nvGrpSpPr>
            <p:cNvPr id="33" name="Group 32"/>
            <p:cNvGrpSpPr/>
            <p:nvPr userDrawn="1"/>
          </p:nvGrpSpPr>
          <p:grpSpPr>
            <a:xfrm>
              <a:off x="8683991" y="5119535"/>
              <a:ext cx="2165858" cy="428625"/>
              <a:chOff x="1219977" y="923925"/>
              <a:chExt cx="2165858" cy="428625"/>
            </a:xfrm>
          </p:grpSpPr>
          <p:sp>
            <p:nvSpPr>
              <p:cNvPr id="35" name="Freeform 5"/>
              <p:cNvSpPr>
                <a:spLocks/>
              </p:cNvSpPr>
              <p:nvPr/>
            </p:nvSpPr>
            <p:spPr bwMode="auto">
              <a:xfrm>
                <a:off x="1931697" y="952348"/>
                <a:ext cx="333690" cy="400202"/>
              </a:xfrm>
              <a:custGeom>
                <a:avLst/>
                <a:gdLst>
                  <a:gd name="T0" fmla="*/ 43 w 248"/>
                  <a:gd name="T1" fmla="*/ 65 h 295"/>
                  <a:gd name="T2" fmla="*/ 64 w 248"/>
                  <a:gd name="T3" fmla="*/ 44 h 295"/>
                  <a:gd name="T4" fmla="*/ 158 w 248"/>
                  <a:gd name="T5" fmla="*/ 44 h 295"/>
                  <a:gd name="T6" fmla="*/ 192 w 248"/>
                  <a:gd name="T7" fmla="*/ 67 h 295"/>
                  <a:gd name="T8" fmla="*/ 171 w 248"/>
                  <a:gd name="T9" fmla="*/ 113 h 295"/>
                  <a:gd name="T10" fmla="*/ 98 w 248"/>
                  <a:gd name="T11" fmla="*/ 140 h 295"/>
                  <a:gd name="T12" fmla="*/ 67 w 248"/>
                  <a:gd name="T13" fmla="*/ 204 h 295"/>
                  <a:gd name="T14" fmla="*/ 94 w 248"/>
                  <a:gd name="T15" fmla="*/ 234 h 295"/>
                  <a:gd name="T16" fmla="*/ 230 w 248"/>
                  <a:gd name="T17" fmla="*/ 295 h 295"/>
                  <a:gd name="T18" fmla="*/ 230 w 248"/>
                  <a:gd name="T19" fmla="*/ 248 h 295"/>
                  <a:gd name="T20" fmla="*/ 111 w 248"/>
                  <a:gd name="T21" fmla="*/ 195 h 295"/>
                  <a:gd name="T22" fmla="*/ 107 w 248"/>
                  <a:gd name="T23" fmla="*/ 190 h 295"/>
                  <a:gd name="T24" fmla="*/ 112 w 248"/>
                  <a:gd name="T25" fmla="*/ 179 h 295"/>
                  <a:gd name="T26" fmla="*/ 186 w 248"/>
                  <a:gd name="T27" fmla="*/ 154 h 295"/>
                  <a:gd name="T28" fmla="*/ 232 w 248"/>
                  <a:gd name="T29" fmla="*/ 51 h 295"/>
                  <a:gd name="T30" fmla="*/ 158 w 248"/>
                  <a:gd name="T31" fmla="*/ 0 h 295"/>
                  <a:gd name="T32" fmla="*/ 64 w 248"/>
                  <a:gd name="T33" fmla="*/ 0 h 295"/>
                  <a:gd name="T34" fmla="*/ 0 w 248"/>
                  <a:gd name="T35" fmla="*/ 65 h 295"/>
                  <a:gd name="T36" fmla="*/ 0 w 248"/>
                  <a:gd name="T37" fmla="*/ 288 h 295"/>
                  <a:gd name="T38" fmla="*/ 43 w 248"/>
                  <a:gd name="T39" fmla="*/ 288 h 295"/>
                  <a:gd name="T40" fmla="*/ 43 w 248"/>
                  <a:gd name="T41" fmla="*/ 6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95">
                    <a:moveTo>
                      <a:pt x="43" y="65"/>
                    </a:moveTo>
                    <a:cubicBezTo>
                      <a:pt x="43" y="53"/>
                      <a:pt x="52" y="44"/>
                      <a:pt x="64" y="44"/>
                    </a:cubicBezTo>
                    <a:cubicBezTo>
                      <a:pt x="158" y="44"/>
                      <a:pt x="158" y="44"/>
                      <a:pt x="158" y="44"/>
                    </a:cubicBezTo>
                    <a:cubicBezTo>
                      <a:pt x="172" y="44"/>
                      <a:pt x="186" y="52"/>
                      <a:pt x="192" y="67"/>
                    </a:cubicBezTo>
                    <a:cubicBezTo>
                      <a:pt x="199" y="85"/>
                      <a:pt x="189" y="106"/>
                      <a:pt x="171" y="113"/>
                    </a:cubicBezTo>
                    <a:cubicBezTo>
                      <a:pt x="98" y="140"/>
                      <a:pt x="98" y="140"/>
                      <a:pt x="98" y="140"/>
                    </a:cubicBezTo>
                    <a:cubicBezTo>
                      <a:pt x="72" y="149"/>
                      <a:pt x="58" y="178"/>
                      <a:pt x="67" y="204"/>
                    </a:cubicBezTo>
                    <a:cubicBezTo>
                      <a:pt x="72" y="218"/>
                      <a:pt x="82" y="228"/>
                      <a:pt x="94" y="234"/>
                    </a:cubicBezTo>
                    <a:cubicBezTo>
                      <a:pt x="230" y="295"/>
                      <a:pt x="230" y="295"/>
                      <a:pt x="230" y="295"/>
                    </a:cubicBezTo>
                    <a:cubicBezTo>
                      <a:pt x="230" y="248"/>
                      <a:pt x="230" y="248"/>
                      <a:pt x="230" y="248"/>
                    </a:cubicBezTo>
                    <a:cubicBezTo>
                      <a:pt x="111" y="195"/>
                      <a:pt x="111" y="195"/>
                      <a:pt x="111" y="195"/>
                    </a:cubicBezTo>
                    <a:cubicBezTo>
                      <a:pt x="109" y="195"/>
                      <a:pt x="107" y="193"/>
                      <a:pt x="107" y="190"/>
                    </a:cubicBezTo>
                    <a:cubicBezTo>
                      <a:pt x="105" y="186"/>
                      <a:pt x="107" y="181"/>
                      <a:pt x="112" y="179"/>
                    </a:cubicBezTo>
                    <a:cubicBezTo>
                      <a:pt x="186" y="154"/>
                      <a:pt x="186" y="154"/>
                      <a:pt x="186" y="154"/>
                    </a:cubicBezTo>
                    <a:cubicBezTo>
                      <a:pt x="227" y="138"/>
                      <a:pt x="248" y="92"/>
                      <a:pt x="232" y="51"/>
                    </a:cubicBezTo>
                    <a:cubicBezTo>
                      <a:pt x="220" y="20"/>
                      <a:pt x="190" y="0"/>
                      <a:pt x="158" y="0"/>
                    </a:cubicBezTo>
                    <a:cubicBezTo>
                      <a:pt x="64" y="0"/>
                      <a:pt x="64" y="0"/>
                      <a:pt x="64" y="0"/>
                    </a:cubicBezTo>
                    <a:cubicBezTo>
                      <a:pt x="29" y="0"/>
                      <a:pt x="0" y="29"/>
                      <a:pt x="0" y="65"/>
                    </a:cubicBezTo>
                    <a:cubicBezTo>
                      <a:pt x="0" y="288"/>
                      <a:pt x="0" y="288"/>
                      <a:pt x="0" y="288"/>
                    </a:cubicBezTo>
                    <a:cubicBezTo>
                      <a:pt x="43" y="288"/>
                      <a:pt x="43" y="288"/>
                      <a:pt x="43" y="288"/>
                    </a:cubicBezTo>
                    <a:lnTo>
                      <a:pt x="43" y="65"/>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6" name="Rectangle 6"/>
              <p:cNvSpPr>
                <a:spLocks noChangeArrowheads="1"/>
              </p:cNvSpPr>
              <p:nvPr/>
            </p:nvSpPr>
            <p:spPr bwMode="auto">
              <a:xfrm>
                <a:off x="2309728" y="952348"/>
                <a:ext cx="57415" cy="390538"/>
              </a:xfrm>
              <a:prstGeom prst="rect">
                <a:avLst/>
              </a:pr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7" name="Freeform 7"/>
              <p:cNvSpPr>
                <a:spLocks/>
              </p:cNvSpPr>
              <p:nvPr/>
            </p:nvSpPr>
            <p:spPr bwMode="auto">
              <a:xfrm>
                <a:off x="1219977" y="952348"/>
                <a:ext cx="348470" cy="390538"/>
              </a:xfrm>
              <a:custGeom>
                <a:avLst/>
                <a:gdLst>
                  <a:gd name="T0" fmla="*/ 214 w 259"/>
                  <a:gd name="T1" fmla="*/ 0 h 288"/>
                  <a:gd name="T2" fmla="*/ 137 w 259"/>
                  <a:gd name="T3" fmla="*/ 240 h 288"/>
                  <a:gd name="T4" fmla="*/ 130 w 259"/>
                  <a:gd name="T5" fmla="*/ 245 h 288"/>
                  <a:gd name="T6" fmla="*/ 123 w 259"/>
                  <a:gd name="T7" fmla="*/ 240 h 288"/>
                  <a:gd name="T8" fmla="*/ 45 w 259"/>
                  <a:gd name="T9" fmla="*/ 0 h 288"/>
                  <a:gd name="T10" fmla="*/ 0 w 259"/>
                  <a:gd name="T11" fmla="*/ 0 h 288"/>
                  <a:gd name="T12" fmla="*/ 82 w 259"/>
                  <a:gd name="T13" fmla="*/ 254 h 288"/>
                  <a:gd name="T14" fmla="*/ 130 w 259"/>
                  <a:gd name="T15" fmla="*/ 288 h 288"/>
                  <a:gd name="T16" fmla="*/ 178 w 259"/>
                  <a:gd name="T17" fmla="*/ 254 h 288"/>
                  <a:gd name="T18" fmla="*/ 259 w 259"/>
                  <a:gd name="T19" fmla="*/ 0 h 288"/>
                  <a:gd name="T20" fmla="*/ 214 w 25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288">
                    <a:moveTo>
                      <a:pt x="214" y="0"/>
                    </a:moveTo>
                    <a:cubicBezTo>
                      <a:pt x="137" y="240"/>
                      <a:pt x="137" y="240"/>
                      <a:pt x="137" y="240"/>
                    </a:cubicBezTo>
                    <a:cubicBezTo>
                      <a:pt x="136" y="243"/>
                      <a:pt x="133" y="245"/>
                      <a:pt x="130" y="245"/>
                    </a:cubicBezTo>
                    <a:cubicBezTo>
                      <a:pt x="127" y="245"/>
                      <a:pt x="124" y="243"/>
                      <a:pt x="123" y="240"/>
                    </a:cubicBezTo>
                    <a:cubicBezTo>
                      <a:pt x="45" y="0"/>
                      <a:pt x="45" y="0"/>
                      <a:pt x="45" y="0"/>
                    </a:cubicBezTo>
                    <a:cubicBezTo>
                      <a:pt x="0" y="0"/>
                      <a:pt x="0" y="0"/>
                      <a:pt x="0" y="0"/>
                    </a:cubicBezTo>
                    <a:cubicBezTo>
                      <a:pt x="82" y="254"/>
                      <a:pt x="82" y="254"/>
                      <a:pt x="82" y="254"/>
                    </a:cubicBezTo>
                    <a:cubicBezTo>
                      <a:pt x="89" y="275"/>
                      <a:pt x="108" y="288"/>
                      <a:pt x="130" y="288"/>
                    </a:cubicBezTo>
                    <a:cubicBezTo>
                      <a:pt x="151" y="288"/>
                      <a:pt x="171" y="275"/>
                      <a:pt x="178" y="254"/>
                    </a:cubicBezTo>
                    <a:cubicBezTo>
                      <a:pt x="259" y="0"/>
                      <a:pt x="259" y="0"/>
                      <a:pt x="259" y="0"/>
                    </a:cubicBezTo>
                    <a:lnTo>
                      <a:pt x="214" y="0"/>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8" name="Freeform 8"/>
              <p:cNvSpPr>
                <a:spLocks/>
              </p:cNvSpPr>
              <p:nvPr/>
            </p:nvSpPr>
            <p:spPr bwMode="auto">
              <a:xfrm>
                <a:off x="2655355" y="952348"/>
                <a:ext cx="348470" cy="390538"/>
              </a:xfrm>
              <a:custGeom>
                <a:avLst/>
                <a:gdLst>
                  <a:gd name="T0" fmla="*/ 46 w 259"/>
                  <a:gd name="T1" fmla="*/ 288 h 288"/>
                  <a:gd name="T2" fmla="*/ 123 w 259"/>
                  <a:gd name="T3" fmla="*/ 49 h 288"/>
                  <a:gd name="T4" fmla="*/ 130 w 259"/>
                  <a:gd name="T5" fmla="*/ 44 h 288"/>
                  <a:gd name="T6" fmla="*/ 137 w 259"/>
                  <a:gd name="T7" fmla="*/ 49 h 288"/>
                  <a:gd name="T8" fmla="*/ 214 w 259"/>
                  <a:gd name="T9" fmla="*/ 288 h 288"/>
                  <a:gd name="T10" fmla="*/ 259 w 259"/>
                  <a:gd name="T11" fmla="*/ 288 h 288"/>
                  <a:gd name="T12" fmla="*/ 178 w 259"/>
                  <a:gd name="T13" fmla="*/ 35 h 288"/>
                  <a:gd name="T14" fmla="*/ 130 w 259"/>
                  <a:gd name="T15" fmla="*/ 0 h 288"/>
                  <a:gd name="T16" fmla="*/ 82 w 259"/>
                  <a:gd name="T17" fmla="*/ 35 h 288"/>
                  <a:gd name="T18" fmla="*/ 0 w 259"/>
                  <a:gd name="T19" fmla="*/ 288 h 288"/>
                  <a:gd name="T20" fmla="*/ 46 w 259"/>
                  <a:gd name="T21"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288">
                    <a:moveTo>
                      <a:pt x="46" y="288"/>
                    </a:moveTo>
                    <a:cubicBezTo>
                      <a:pt x="123" y="49"/>
                      <a:pt x="123" y="49"/>
                      <a:pt x="123" y="49"/>
                    </a:cubicBezTo>
                    <a:cubicBezTo>
                      <a:pt x="124" y="46"/>
                      <a:pt x="127" y="44"/>
                      <a:pt x="130" y="44"/>
                    </a:cubicBezTo>
                    <a:cubicBezTo>
                      <a:pt x="133" y="44"/>
                      <a:pt x="136" y="45"/>
                      <a:pt x="137" y="49"/>
                    </a:cubicBezTo>
                    <a:cubicBezTo>
                      <a:pt x="214" y="288"/>
                      <a:pt x="214" y="288"/>
                      <a:pt x="214" y="288"/>
                    </a:cubicBezTo>
                    <a:cubicBezTo>
                      <a:pt x="259" y="288"/>
                      <a:pt x="259" y="288"/>
                      <a:pt x="259" y="288"/>
                    </a:cubicBezTo>
                    <a:cubicBezTo>
                      <a:pt x="178" y="35"/>
                      <a:pt x="178" y="35"/>
                      <a:pt x="178" y="35"/>
                    </a:cubicBezTo>
                    <a:cubicBezTo>
                      <a:pt x="171" y="14"/>
                      <a:pt x="151" y="0"/>
                      <a:pt x="130" y="0"/>
                    </a:cubicBezTo>
                    <a:cubicBezTo>
                      <a:pt x="108" y="0"/>
                      <a:pt x="89" y="14"/>
                      <a:pt x="82" y="35"/>
                    </a:cubicBezTo>
                    <a:cubicBezTo>
                      <a:pt x="0" y="288"/>
                      <a:pt x="0" y="288"/>
                      <a:pt x="0" y="288"/>
                    </a:cubicBezTo>
                    <a:lnTo>
                      <a:pt x="46" y="28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9" name="Freeform 9"/>
              <p:cNvSpPr>
                <a:spLocks/>
              </p:cNvSpPr>
              <p:nvPr/>
            </p:nvSpPr>
            <p:spPr bwMode="auto">
              <a:xfrm>
                <a:off x="1591186" y="952348"/>
                <a:ext cx="279686" cy="390538"/>
              </a:xfrm>
              <a:custGeom>
                <a:avLst/>
                <a:gdLst>
                  <a:gd name="T0" fmla="*/ 72 w 208"/>
                  <a:gd name="T1" fmla="*/ 44 h 288"/>
                  <a:gd name="T2" fmla="*/ 208 w 208"/>
                  <a:gd name="T3" fmla="*/ 44 h 288"/>
                  <a:gd name="T4" fmla="*/ 208 w 208"/>
                  <a:gd name="T5" fmla="*/ 0 h 288"/>
                  <a:gd name="T6" fmla="*/ 72 w 208"/>
                  <a:gd name="T7" fmla="*/ 0 h 288"/>
                  <a:gd name="T8" fmla="*/ 0 w 208"/>
                  <a:gd name="T9" fmla="*/ 72 h 288"/>
                  <a:gd name="T10" fmla="*/ 0 w 208"/>
                  <a:gd name="T11" fmla="*/ 216 h 288"/>
                  <a:gd name="T12" fmla="*/ 72 w 208"/>
                  <a:gd name="T13" fmla="*/ 288 h 288"/>
                  <a:gd name="T14" fmla="*/ 208 w 208"/>
                  <a:gd name="T15" fmla="*/ 288 h 288"/>
                  <a:gd name="T16" fmla="*/ 208 w 208"/>
                  <a:gd name="T17" fmla="*/ 245 h 288"/>
                  <a:gd name="T18" fmla="*/ 72 w 208"/>
                  <a:gd name="T19" fmla="*/ 245 h 288"/>
                  <a:gd name="T20" fmla="*/ 43 w 208"/>
                  <a:gd name="T21" fmla="*/ 216 h 288"/>
                  <a:gd name="T22" fmla="*/ 43 w 208"/>
                  <a:gd name="T23" fmla="*/ 166 h 288"/>
                  <a:gd name="T24" fmla="*/ 180 w 208"/>
                  <a:gd name="T25" fmla="*/ 166 h 288"/>
                  <a:gd name="T26" fmla="*/ 180 w 208"/>
                  <a:gd name="T27" fmla="*/ 123 h 288"/>
                  <a:gd name="T28" fmla="*/ 43 w 208"/>
                  <a:gd name="T29" fmla="*/ 123 h 288"/>
                  <a:gd name="T30" fmla="*/ 43 w 208"/>
                  <a:gd name="T31" fmla="*/ 72 h 288"/>
                  <a:gd name="T32" fmla="*/ 72 w 208"/>
                  <a:gd name="T33" fmla="*/ 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288">
                    <a:moveTo>
                      <a:pt x="72" y="44"/>
                    </a:moveTo>
                    <a:cubicBezTo>
                      <a:pt x="208" y="44"/>
                      <a:pt x="208" y="44"/>
                      <a:pt x="208" y="44"/>
                    </a:cubicBezTo>
                    <a:cubicBezTo>
                      <a:pt x="208" y="0"/>
                      <a:pt x="208" y="0"/>
                      <a:pt x="208" y="0"/>
                    </a:cubicBezTo>
                    <a:cubicBezTo>
                      <a:pt x="72" y="0"/>
                      <a:pt x="72" y="0"/>
                      <a:pt x="72" y="0"/>
                    </a:cubicBezTo>
                    <a:cubicBezTo>
                      <a:pt x="32" y="0"/>
                      <a:pt x="0" y="33"/>
                      <a:pt x="0" y="72"/>
                    </a:cubicBezTo>
                    <a:cubicBezTo>
                      <a:pt x="0" y="216"/>
                      <a:pt x="0" y="216"/>
                      <a:pt x="0" y="216"/>
                    </a:cubicBezTo>
                    <a:cubicBezTo>
                      <a:pt x="0" y="256"/>
                      <a:pt x="32" y="288"/>
                      <a:pt x="72" y="288"/>
                    </a:cubicBezTo>
                    <a:cubicBezTo>
                      <a:pt x="208" y="288"/>
                      <a:pt x="208" y="288"/>
                      <a:pt x="208" y="288"/>
                    </a:cubicBezTo>
                    <a:cubicBezTo>
                      <a:pt x="208" y="245"/>
                      <a:pt x="208" y="245"/>
                      <a:pt x="208" y="245"/>
                    </a:cubicBezTo>
                    <a:cubicBezTo>
                      <a:pt x="72" y="245"/>
                      <a:pt x="72" y="245"/>
                      <a:pt x="72" y="245"/>
                    </a:cubicBezTo>
                    <a:cubicBezTo>
                      <a:pt x="56" y="245"/>
                      <a:pt x="43" y="232"/>
                      <a:pt x="43" y="216"/>
                    </a:cubicBezTo>
                    <a:cubicBezTo>
                      <a:pt x="43" y="166"/>
                      <a:pt x="43" y="166"/>
                      <a:pt x="43" y="166"/>
                    </a:cubicBezTo>
                    <a:cubicBezTo>
                      <a:pt x="180" y="166"/>
                      <a:pt x="180" y="166"/>
                      <a:pt x="180" y="166"/>
                    </a:cubicBezTo>
                    <a:cubicBezTo>
                      <a:pt x="180" y="123"/>
                      <a:pt x="180" y="123"/>
                      <a:pt x="180" y="123"/>
                    </a:cubicBezTo>
                    <a:cubicBezTo>
                      <a:pt x="43" y="123"/>
                      <a:pt x="43" y="123"/>
                      <a:pt x="43" y="123"/>
                    </a:cubicBezTo>
                    <a:cubicBezTo>
                      <a:pt x="43" y="72"/>
                      <a:pt x="43" y="72"/>
                      <a:pt x="43" y="72"/>
                    </a:cubicBezTo>
                    <a:cubicBezTo>
                      <a:pt x="43" y="56"/>
                      <a:pt x="56" y="44"/>
                      <a:pt x="72" y="44"/>
                    </a:cubicBez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40" name="Freeform 10"/>
              <p:cNvSpPr>
                <a:spLocks/>
              </p:cNvSpPr>
              <p:nvPr/>
            </p:nvSpPr>
            <p:spPr bwMode="auto">
              <a:xfrm>
                <a:off x="2416031" y="952348"/>
                <a:ext cx="282528" cy="390538"/>
              </a:xfrm>
              <a:custGeom>
                <a:avLst/>
                <a:gdLst>
                  <a:gd name="T0" fmla="*/ 497 w 497"/>
                  <a:gd name="T1" fmla="*/ 0 h 687"/>
                  <a:gd name="T2" fmla="*/ 0 w 497"/>
                  <a:gd name="T3" fmla="*/ 0 h 687"/>
                  <a:gd name="T4" fmla="*/ 0 w 497"/>
                  <a:gd name="T5" fmla="*/ 105 h 687"/>
                  <a:gd name="T6" fmla="*/ 198 w 497"/>
                  <a:gd name="T7" fmla="*/ 105 h 687"/>
                  <a:gd name="T8" fmla="*/ 198 w 497"/>
                  <a:gd name="T9" fmla="*/ 687 h 687"/>
                  <a:gd name="T10" fmla="*/ 300 w 497"/>
                  <a:gd name="T11" fmla="*/ 687 h 687"/>
                  <a:gd name="T12" fmla="*/ 300 w 497"/>
                  <a:gd name="T13" fmla="*/ 105 h 687"/>
                  <a:gd name="T14" fmla="*/ 497 w 497"/>
                  <a:gd name="T15" fmla="*/ 105 h 687"/>
                  <a:gd name="T16" fmla="*/ 497 w 497"/>
                  <a:gd name="T17"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 h="687">
                    <a:moveTo>
                      <a:pt x="497" y="0"/>
                    </a:moveTo>
                    <a:lnTo>
                      <a:pt x="0" y="0"/>
                    </a:lnTo>
                    <a:lnTo>
                      <a:pt x="0" y="105"/>
                    </a:lnTo>
                    <a:lnTo>
                      <a:pt x="198" y="105"/>
                    </a:lnTo>
                    <a:lnTo>
                      <a:pt x="198" y="687"/>
                    </a:lnTo>
                    <a:lnTo>
                      <a:pt x="300" y="687"/>
                    </a:lnTo>
                    <a:lnTo>
                      <a:pt x="300" y="105"/>
                    </a:lnTo>
                    <a:lnTo>
                      <a:pt x="497" y="105"/>
                    </a:lnTo>
                    <a:lnTo>
                      <a:pt x="497" y="0"/>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41" name="Freeform 11"/>
              <p:cNvSpPr>
                <a:spLocks/>
              </p:cNvSpPr>
              <p:nvPr/>
            </p:nvSpPr>
            <p:spPr bwMode="auto">
              <a:xfrm>
                <a:off x="3011784" y="952348"/>
                <a:ext cx="320047" cy="390538"/>
              </a:xfrm>
              <a:custGeom>
                <a:avLst/>
                <a:gdLst>
                  <a:gd name="T0" fmla="*/ 155 w 238"/>
                  <a:gd name="T1" fmla="*/ 288 h 288"/>
                  <a:gd name="T2" fmla="*/ 238 w 238"/>
                  <a:gd name="T3" fmla="*/ 206 h 288"/>
                  <a:gd name="T4" fmla="*/ 155 w 238"/>
                  <a:gd name="T5" fmla="*/ 123 h 288"/>
                  <a:gd name="T6" fmla="*/ 83 w 238"/>
                  <a:gd name="T7" fmla="*/ 123 h 288"/>
                  <a:gd name="T8" fmla="*/ 43 w 238"/>
                  <a:gd name="T9" fmla="*/ 83 h 288"/>
                  <a:gd name="T10" fmla="*/ 83 w 238"/>
                  <a:gd name="T11" fmla="*/ 44 h 288"/>
                  <a:gd name="T12" fmla="*/ 223 w 238"/>
                  <a:gd name="T13" fmla="*/ 44 h 288"/>
                  <a:gd name="T14" fmla="*/ 223 w 238"/>
                  <a:gd name="T15" fmla="*/ 0 h 288"/>
                  <a:gd name="T16" fmla="*/ 83 w 238"/>
                  <a:gd name="T17" fmla="*/ 0 h 288"/>
                  <a:gd name="T18" fmla="*/ 0 w 238"/>
                  <a:gd name="T19" fmla="*/ 83 h 288"/>
                  <a:gd name="T20" fmla="*/ 83 w 238"/>
                  <a:gd name="T21" fmla="*/ 166 h 288"/>
                  <a:gd name="T22" fmla="*/ 155 w 238"/>
                  <a:gd name="T23" fmla="*/ 166 h 288"/>
                  <a:gd name="T24" fmla="*/ 194 w 238"/>
                  <a:gd name="T25" fmla="*/ 206 h 288"/>
                  <a:gd name="T26" fmla="*/ 155 w 238"/>
                  <a:gd name="T27" fmla="*/ 245 h 288"/>
                  <a:gd name="T28" fmla="*/ 14 w 238"/>
                  <a:gd name="T29" fmla="*/ 245 h 288"/>
                  <a:gd name="T30" fmla="*/ 14 w 238"/>
                  <a:gd name="T31" fmla="*/ 288 h 288"/>
                  <a:gd name="T32" fmla="*/ 155 w 238"/>
                  <a:gd name="T33"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8" h="288">
                    <a:moveTo>
                      <a:pt x="155" y="288"/>
                    </a:moveTo>
                    <a:cubicBezTo>
                      <a:pt x="201" y="288"/>
                      <a:pt x="238" y="251"/>
                      <a:pt x="238" y="206"/>
                    </a:cubicBezTo>
                    <a:cubicBezTo>
                      <a:pt x="238" y="160"/>
                      <a:pt x="201" y="123"/>
                      <a:pt x="155" y="123"/>
                    </a:cubicBezTo>
                    <a:cubicBezTo>
                      <a:pt x="83" y="123"/>
                      <a:pt x="83" y="123"/>
                      <a:pt x="83" y="123"/>
                    </a:cubicBezTo>
                    <a:cubicBezTo>
                      <a:pt x="61" y="123"/>
                      <a:pt x="43" y="105"/>
                      <a:pt x="43" y="83"/>
                    </a:cubicBezTo>
                    <a:cubicBezTo>
                      <a:pt x="43" y="61"/>
                      <a:pt x="61" y="44"/>
                      <a:pt x="83" y="44"/>
                    </a:cubicBezTo>
                    <a:cubicBezTo>
                      <a:pt x="223" y="44"/>
                      <a:pt x="223" y="44"/>
                      <a:pt x="223" y="44"/>
                    </a:cubicBezTo>
                    <a:cubicBezTo>
                      <a:pt x="223" y="0"/>
                      <a:pt x="223" y="0"/>
                      <a:pt x="223" y="0"/>
                    </a:cubicBezTo>
                    <a:cubicBezTo>
                      <a:pt x="83" y="0"/>
                      <a:pt x="83" y="0"/>
                      <a:pt x="83" y="0"/>
                    </a:cubicBezTo>
                    <a:cubicBezTo>
                      <a:pt x="37" y="0"/>
                      <a:pt x="0" y="37"/>
                      <a:pt x="0" y="83"/>
                    </a:cubicBezTo>
                    <a:cubicBezTo>
                      <a:pt x="0" y="129"/>
                      <a:pt x="37" y="166"/>
                      <a:pt x="83" y="166"/>
                    </a:cubicBezTo>
                    <a:cubicBezTo>
                      <a:pt x="155" y="166"/>
                      <a:pt x="155" y="166"/>
                      <a:pt x="155" y="166"/>
                    </a:cubicBezTo>
                    <a:cubicBezTo>
                      <a:pt x="177" y="166"/>
                      <a:pt x="194" y="184"/>
                      <a:pt x="194" y="206"/>
                    </a:cubicBezTo>
                    <a:cubicBezTo>
                      <a:pt x="194" y="227"/>
                      <a:pt x="177" y="245"/>
                      <a:pt x="155" y="245"/>
                    </a:cubicBezTo>
                    <a:cubicBezTo>
                      <a:pt x="14" y="245"/>
                      <a:pt x="14" y="245"/>
                      <a:pt x="14" y="245"/>
                    </a:cubicBezTo>
                    <a:cubicBezTo>
                      <a:pt x="14" y="288"/>
                      <a:pt x="14" y="288"/>
                      <a:pt x="14" y="288"/>
                    </a:cubicBezTo>
                    <a:lnTo>
                      <a:pt x="155" y="28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42" name="Freeform 12"/>
              <p:cNvSpPr>
                <a:spLocks noEditPoints="1"/>
              </p:cNvSpPr>
              <p:nvPr/>
            </p:nvSpPr>
            <p:spPr bwMode="auto">
              <a:xfrm>
                <a:off x="3331830" y="923925"/>
                <a:ext cx="54005" cy="28423"/>
              </a:xfrm>
              <a:custGeom>
                <a:avLst/>
                <a:gdLst>
                  <a:gd name="T0" fmla="*/ 24 w 95"/>
                  <a:gd name="T1" fmla="*/ 50 h 50"/>
                  <a:gd name="T2" fmla="*/ 14 w 95"/>
                  <a:gd name="T3" fmla="*/ 50 h 50"/>
                  <a:gd name="T4" fmla="*/ 14 w 95"/>
                  <a:gd name="T5" fmla="*/ 9 h 50"/>
                  <a:gd name="T6" fmla="*/ 0 w 95"/>
                  <a:gd name="T7" fmla="*/ 9 h 50"/>
                  <a:gd name="T8" fmla="*/ 0 w 95"/>
                  <a:gd name="T9" fmla="*/ 0 h 50"/>
                  <a:gd name="T10" fmla="*/ 38 w 95"/>
                  <a:gd name="T11" fmla="*/ 0 h 50"/>
                  <a:gd name="T12" fmla="*/ 38 w 95"/>
                  <a:gd name="T13" fmla="*/ 9 h 50"/>
                  <a:gd name="T14" fmla="*/ 24 w 95"/>
                  <a:gd name="T15" fmla="*/ 9 h 50"/>
                  <a:gd name="T16" fmla="*/ 24 w 95"/>
                  <a:gd name="T17" fmla="*/ 50 h 50"/>
                  <a:gd name="T18" fmla="*/ 69 w 95"/>
                  <a:gd name="T19" fmla="*/ 38 h 50"/>
                  <a:gd name="T20" fmla="*/ 73 w 95"/>
                  <a:gd name="T21" fmla="*/ 28 h 50"/>
                  <a:gd name="T22" fmla="*/ 85 w 95"/>
                  <a:gd name="T23" fmla="*/ 0 h 50"/>
                  <a:gd name="T24" fmla="*/ 95 w 95"/>
                  <a:gd name="T25" fmla="*/ 0 h 50"/>
                  <a:gd name="T26" fmla="*/ 95 w 95"/>
                  <a:gd name="T27" fmla="*/ 50 h 50"/>
                  <a:gd name="T28" fmla="*/ 85 w 95"/>
                  <a:gd name="T29" fmla="*/ 50 h 50"/>
                  <a:gd name="T30" fmla="*/ 85 w 95"/>
                  <a:gd name="T31" fmla="*/ 26 h 50"/>
                  <a:gd name="T32" fmla="*/ 85 w 95"/>
                  <a:gd name="T33" fmla="*/ 16 h 50"/>
                  <a:gd name="T34" fmla="*/ 83 w 95"/>
                  <a:gd name="T35" fmla="*/ 23 h 50"/>
                  <a:gd name="T36" fmla="*/ 73 w 95"/>
                  <a:gd name="T37" fmla="*/ 50 h 50"/>
                  <a:gd name="T38" fmla="*/ 66 w 95"/>
                  <a:gd name="T39" fmla="*/ 50 h 50"/>
                  <a:gd name="T40" fmla="*/ 57 w 95"/>
                  <a:gd name="T41" fmla="*/ 23 h 50"/>
                  <a:gd name="T42" fmla="*/ 54 w 95"/>
                  <a:gd name="T43" fmla="*/ 16 h 50"/>
                  <a:gd name="T44" fmla="*/ 54 w 95"/>
                  <a:gd name="T45" fmla="*/ 26 h 50"/>
                  <a:gd name="T46" fmla="*/ 54 w 95"/>
                  <a:gd name="T47" fmla="*/ 50 h 50"/>
                  <a:gd name="T48" fmla="*/ 45 w 95"/>
                  <a:gd name="T49" fmla="*/ 50 h 50"/>
                  <a:gd name="T50" fmla="*/ 45 w 95"/>
                  <a:gd name="T51" fmla="*/ 0 h 50"/>
                  <a:gd name="T52" fmla="*/ 54 w 95"/>
                  <a:gd name="T53" fmla="*/ 0 h 50"/>
                  <a:gd name="T54" fmla="*/ 66 w 95"/>
                  <a:gd name="T55" fmla="*/ 28 h 50"/>
                  <a:gd name="T56" fmla="*/ 69 w 95"/>
                  <a:gd name="T5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50">
                    <a:moveTo>
                      <a:pt x="24" y="50"/>
                    </a:moveTo>
                    <a:lnTo>
                      <a:pt x="14" y="50"/>
                    </a:lnTo>
                    <a:lnTo>
                      <a:pt x="14" y="9"/>
                    </a:lnTo>
                    <a:lnTo>
                      <a:pt x="0" y="9"/>
                    </a:lnTo>
                    <a:lnTo>
                      <a:pt x="0" y="0"/>
                    </a:lnTo>
                    <a:lnTo>
                      <a:pt x="38" y="0"/>
                    </a:lnTo>
                    <a:lnTo>
                      <a:pt x="38" y="9"/>
                    </a:lnTo>
                    <a:lnTo>
                      <a:pt x="24" y="9"/>
                    </a:lnTo>
                    <a:lnTo>
                      <a:pt x="24" y="50"/>
                    </a:lnTo>
                    <a:close/>
                    <a:moveTo>
                      <a:pt x="69" y="38"/>
                    </a:moveTo>
                    <a:lnTo>
                      <a:pt x="73" y="28"/>
                    </a:lnTo>
                    <a:lnTo>
                      <a:pt x="85" y="0"/>
                    </a:lnTo>
                    <a:lnTo>
                      <a:pt x="95" y="0"/>
                    </a:lnTo>
                    <a:lnTo>
                      <a:pt x="95" y="50"/>
                    </a:lnTo>
                    <a:lnTo>
                      <a:pt x="85" y="50"/>
                    </a:lnTo>
                    <a:lnTo>
                      <a:pt x="85" y="26"/>
                    </a:lnTo>
                    <a:lnTo>
                      <a:pt x="85" y="16"/>
                    </a:lnTo>
                    <a:lnTo>
                      <a:pt x="83" y="23"/>
                    </a:lnTo>
                    <a:lnTo>
                      <a:pt x="73" y="50"/>
                    </a:lnTo>
                    <a:lnTo>
                      <a:pt x="66" y="50"/>
                    </a:lnTo>
                    <a:lnTo>
                      <a:pt x="57" y="23"/>
                    </a:lnTo>
                    <a:lnTo>
                      <a:pt x="54" y="16"/>
                    </a:lnTo>
                    <a:lnTo>
                      <a:pt x="54" y="26"/>
                    </a:lnTo>
                    <a:lnTo>
                      <a:pt x="54" y="50"/>
                    </a:lnTo>
                    <a:lnTo>
                      <a:pt x="45" y="50"/>
                    </a:lnTo>
                    <a:lnTo>
                      <a:pt x="45" y="0"/>
                    </a:lnTo>
                    <a:lnTo>
                      <a:pt x="54" y="0"/>
                    </a:lnTo>
                    <a:lnTo>
                      <a:pt x="66" y="28"/>
                    </a:lnTo>
                    <a:lnTo>
                      <a:pt x="69" y="3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grpSp>
        <p:pic>
          <p:nvPicPr>
            <p:cNvPr id="34" name="Picture 33" descr="Veritas_TII_taglin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83991" y="5692494"/>
              <a:ext cx="2165858" cy="243267"/>
            </a:xfrm>
            <a:prstGeom prst="rect">
              <a:avLst/>
            </a:prstGeom>
          </p:spPr>
        </p:pic>
      </p:grpSp>
      <p:cxnSp>
        <p:nvCxnSpPr>
          <p:cNvPr id="23" name="Straight Connector 22"/>
          <p:cNvCxnSpPr/>
          <p:nvPr userDrawn="1"/>
        </p:nvCxnSpPr>
        <p:spPr bwMode="auto">
          <a:xfrm>
            <a:off x="1732481" y="2223131"/>
            <a:ext cx="0" cy="2465758"/>
          </a:xfrm>
          <a:prstGeom prst="line">
            <a:avLst/>
          </a:prstGeom>
          <a:solidFill>
            <a:schemeClr val="accent1"/>
          </a:solidFill>
          <a:ln w="12700" cap="flat" cmpd="sng" algn="ctr">
            <a:solidFill>
              <a:srgbClr val="B1181E"/>
            </a:solidFill>
            <a:prstDash val="solid"/>
            <a:miter lim="800000"/>
            <a:headEnd type="none" w="med" len="med"/>
            <a:tailEnd type="none" w="lg" len="lg"/>
          </a:ln>
          <a:effectLst/>
        </p:spPr>
      </p:cxnSp>
      <p:sp>
        <p:nvSpPr>
          <p:cNvPr id="13" name="TextBox 12"/>
          <p:cNvSpPr txBox="1"/>
          <p:nvPr userDrawn="1"/>
        </p:nvSpPr>
        <p:spPr>
          <a:xfrm>
            <a:off x="-1040631" y="527539"/>
            <a:ext cx="685979" cy="685800"/>
          </a:xfrm>
          <a:prstGeom prst="rect">
            <a:avLst/>
          </a:prstGeom>
        </p:spPr>
        <p:txBody>
          <a:bodyPr vert="horz" wrap="none" lIns="0" tIns="0" rIns="0" bIns="0" rtlCol="0" anchor="b">
            <a:noAutofit/>
          </a:bodyPr>
          <a:lstStyle/>
          <a:p>
            <a:endParaRPr lang="en-US" sz="1013"/>
          </a:p>
        </p:txBody>
      </p:sp>
    </p:spTree>
    <p:extLst>
      <p:ext uri="{BB962C8B-B14F-4D97-AF65-F5344CB8AC3E}">
        <p14:creationId xmlns:p14="http://schemas.microsoft.com/office/powerpoint/2010/main" val="401529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r>
              <a:rPr lang="en-US"/>
              <a:t>Date</a:t>
            </a:r>
          </a:p>
        </p:txBody>
      </p:sp>
      <p:sp>
        <p:nvSpPr>
          <p:cNvPr id="6" name="Footer Placeholder 5"/>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20" name="Slide Number Placeholder 19"/>
          <p:cNvSpPr>
            <a:spLocks noGrp="1"/>
          </p:cNvSpPr>
          <p:nvPr>
            <p:ph type="sldNum" sz="quarter" idx="12"/>
          </p:nvPr>
        </p:nvSpPr>
        <p:spPr/>
        <p:txBody>
          <a:bodyPr/>
          <a:lstStyle/>
          <a:p>
            <a:pPr algn="l"/>
            <a:fld id="{C1960183-D323-4677-9D78-78D1D39B0029}" type="slidenum">
              <a:rPr lang="uk-UA" smtClean="0"/>
              <a:pPr algn="l"/>
              <a:t>‹#›</a:t>
            </a:fld>
            <a:endParaRPr lang="uk-UA"/>
          </a:p>
        </p:txBody>
      </p:sp>
      <p:sp>
        <p:nvSpPr>
          <p:cNvPr id="21" name="Title 2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637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itle and Content. Confidential">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a:xfrm>
            <a:off x="3311527" y="4866513"/>
            <a:ext cx="1066800" cy="137160"/>
          </a:xfrm>
        </p:spPr>
        <p:txBody>
          <a:bodyPr/>
          <a:lstStyle/>
          <a:p>
            <a:r>
              <a:rPr lang="en-US"/>
              <a:t>Date</a:t>
            </a:r>
          </a:p>
        </p:txBody>
      </p:sp>
      <p:sp>
        <p:nvSpPr>
          <p:cNvPr id="6" name="Footer Placeholder 5"/>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  CONFIDENTIAL.</a:t>
            </a:r>
          </a:p>
        </p:txBody>
      </p:sp>
      <p:sp>
        <p:nvSpPr>
          <p:cNvPr id="20" name="Slide Number Placeholder 19"/>
          <p:cNvSpPr>
            <a:spLocks noGrp="1"/>
          </p:cNvSpPr>
          <p:nvPr>
            <p:ph type="sldNum" sz="quarter" idx="12"/>
          </p:nvPr>
        </p:nvSpPr>
        <p:spPr/>
        <p:txBody>
          <a:bodyPr/>
          <a:lstStyle/>
          <a:p>
            <a:pPr algn="l"/>
            <a:fld id="{C1960183-D323-4677-9D78-78D1D39B0029}" type="slidenum">
              <a:rPr lang="uk-UA" smtClean="0"/>
              <a:pPr algn="l"/>
              <a:t>‹#›</a:t>
            </a:fld>
            <a:endParaRPr lang="uk-UA"/>
          </a:p>
        </p:txBody>
      </p:sp>
      <p:sp>
        <p:nvSpPr>
          <p:cNvPr id="21" name="Title 2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07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2" y="228600"/>
            <a:ext cx="8229598" cy="628650"/>
          </a:xfrm>
          <a:prstGeom prst="rect">
            <a:avLst/>
          </a:prstGeom>
        </p:spPr>
        <p:txBody>
          <a:bodyPr vert="horz" lIns="0" tIns="0" rIns="0" bIns="0" rtlCol="0" anchor="b">
            <a:noAutofit/>
          </a:bodyPr>
          <a:lstStyle/>
          <a:p>
            <a:r>
              <a:rPr lang="en-US"/>
              <a:t>Click to edit Master title style</a:t>
            </a:r>
            <a:endParaRPr/>
          </a:p>
        </p:txBody>
      </p:sp>
      <p:sp>
        <p:nvSpPr>
          <p:cNvPr id="3" name="Text Placeholder 2"/>
          <p:cNvSpPr>
            <a:spLocks noGrp="1"/>
          </p:cNvSpPr>
          <p:nvPr>
            <p:ph type="body" idx="1"/>
          </p:nvPr>
        </p:nvSpPr>
        <p:spPr>
          <a:xfrm>
            <a:off x="457200" y="1085850"/>
            <a:ext cx="8229600" cy="3371851"/>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3311525" y="4866513"/>
            <a:ext cx="1066800" cy="137160"/>
          </a:xfrm>
          <a:prstGeom prst="rect">
            <a:avLst/>
          </a:prstGeom>
        </p:spPr>
        <p:txBody>
          <a:bodyPr vert="horz" lIns="0" tIns="0" rIns="0" bIns="0" rtlCol="0" anchor="ctr"/>
          <a:lstStyle>
            <a:lvl1pPr algn="l">
              <a:defRPr sz="750">
                <a:solidFill>
                  <a:schemeClr val="tx1">
                    <a:lumMod val="60000"/>
                    <a:lumOff val="40000"/>
                  </a:schemeClr>
                </a:solidFill>
                <a:latin typeface="Corbel"/>
              </a:defRPr>
            </a:lvl1pPr>
          </a:lstStyle>
          <a:p>
            <a:r>
              <a:rPr lang="en-US"/>
              <a:t>Date</a:t>
            </a:r>
          </a:p>
        </p:txBody>
      </p:sp>
      <p:sp>
        <p:nvSpPr>
          <p:cNvPr id="5" name="Footer Placeholder 4"/>
          <p:cNvSpPr>
            <a:spLocks noGrp="1"/>
          </p:cNvSpPr>
          <p:nvPr>
            <p:ph type="ftr" sz="quarter" idx="3"/>
          </p:nvPr>
        </p:nvSpPr>
        <p:spPr>
          <a:xfrm>
            <a:off x="838201" y="4866513"/>
            <a:ext cx="2393950" cy="137160"/>
          </a:xfrm>
          <a:prstGeom prst="rect">
            <a:avLst/>
          </a:prstGeom>
        </p:spPr>
        <p:txBody>
          <a:bodyPr vert="horz" lIns="0" tIns="0" rIns="0" bIns="0" rtlCol="0" anchor="ctr"/>
          <a:lstStyle>
            <a:lvl1pPr algn="l">
              <a:defRPr sz="750">
                <a:solidFill>
                  <a:schemeClr val="tx1">
                    <a:lumMod val="60000"/>
                    <a:lumOff val="40000"/>
                  </a:schemeClr>
                </a:solidFill>
                <a:latin typeface="Polaris-Book"/>
              </a:defRPr>
            </a:lvl1pPr>
          </a:lstStyle>
          <a:p>
            <a:r>
              <a:rPr lang="en-US">
                <a:latin typeface="Corbel"/>
              </a:rPr>
              <a:t>Copyright © </a:t>
            </a:r>
            <a:r>
              <a:rPr lang="is-IS">
                <a:latin typeface="Corbel"/>
              </a:rPr>
              <a:t>2018</a:t>
            </a:r>
            <a:r>
              <a:rPr lang="en-US">
                <a:latin typeface="Corbel"/>
              </a:rPr>
              <a:t> Veritas Technologies.</a:t>
            </a:r>
          </a:p>
        </p:txBody>
      </p:sp>
      <p:sp>
        <p:nvSpPr>
          <p:cNvPr id="6" name="Slide Number Placeholder 5"/>
          <p:cNvSpPr>
            <a:spLocks noGrp="1"/>
          </p:cNvSpPr>
          <p:nvPr>
            <p:ph type="sldNum" sz="quarter" idx="4"/>
          </p:nvPr>
        </p:nvSpPr>
        <p:spPr>
          <a:xfrm>
            <a:off x="457200" y="4866513"/>
            <a:ext cx="304800" cy="137160"/>
          </a:xfrm>
          <a:prstGeom prst="rect">
            <a:avLst/>
          </a:prstGeom>
        </p:spPr>
        <p:txBody>
          <a:bodyPr vert="horz" lIns="0" tIns="0" rIns="0" bIns="0" rtlCol="0" anchor="ctr"/>
          <a:lstStyle>
            <a:lvl1pPr algn="r">
              <a:defRPr sz="750">
                <a:solidFill>
                  <a:schemeClr val="tx1">
                    <a:lumMod val="60000"/>
                    <a:lumOff val="40000"/>
                  </a:schemeClr>
                </a:solidFill>
                <a:latin typeface="Corbel"/>
              </a:defRPr>
            </a:lvl1pPr>
          </a:lstStyle>
          <a:p>
            <a:pPr algn="l"/>
            <a:fld id="{C1960183-D323-4677-9D78-78D1D39B0029}" type="slidenum">
              <a:rPr lang="uk-UA" smtClean="0"/>
              <a:pPr algn="l"/>
              <a:t>‹#›</a:t>
            </a:fld>
            <a:endParaRPr lang="uk-UA"/>
          </a:p>
        </p:txBody>
      </p:sp>
      <p:grpSp>
        <p:nvGrpSpPr>
          <p:cNvPr id="15" name="Group 14"/>
          <p:cNvGrpSpPr/>
          <p:nvPr/>
        </p:nvGrpSpPr>
        <p:grpSpPr>
          <a:xfrm>
            <a:off x="8089207" y="4763057"/>
            <a:ext cx="764579" cy="151271"/>
            <a:chOff x="10586684" y="6415777"/>
            <a:chExt cx="1019173" cy="201695"/>
          </a:xfrm>
        </p:grpSpPr>
        <p:sp>
          <p:nvSpPr>
            <p:cNvPr id="26" name="Freeform 5"/>
            <p:cNvSpPr>
              <a:spLocks/>
            </p:cNvSpPr>
            <p:nvPr/>
          </p:nvSpPr>
          <p:spPr bwMode="auto">
            <a:xfrm>
              <a:off x="10921593" y="6429152"/>
              <a:ext cx="157022" cy="188320"/>
            </a:xfrm>
            <a:custGeom>
              <a:avLst/>
              <a:gdLst>
                <a:gd name="T0" fmla="*/ 43 w 248"/>
                <a:gd name="T1" fmla="*/ 65 h 295"/>
                <a:gd name="T2" fmla="*/ 64 w 248"/>
                <a:gd name="T3" fmla="*/ 44 h 295"/>
                <a:gd name="T4" fmla="*/ 158 w 248"/>
                <a:gd name="T5" fmla="*/ 44 h 295"/>
                <a:gd name="T6" fmla="*/ 192 w 248"/>
                <a:gd name="T7" fmla="*/ 67 h 295"/>
                <a:gd name="T8" fmla="*/ 171 w 248"/>
                <a:gd name="T9" fmla="*/ 113 h 295"/>
                <a:gd name="T10" fmla="*/ 98 w 248"/>
                <a:gd name="T11" fmla="*/ 140 h 295"/>
                <a:gd name="T12" fmla="*/ 67 w 248"/>
                <a:gd name="T13" fmla="*/ 204 h 295"/>
                <a:gd name="T14" fmla="*/ 94 w 248"/>
                <a:gd name="T15" fmla="*/ 234 h 295"/>
                <a:gd name="T16" fmla="*/ 230 w 248"/>
                <a:gd name="T17" fmla="*/ 295 h 295"/>
                <a:gd name="T18" fmla="*/ 230 w 248"/>
                <a:gd name="T19" fmla="*/ 248 h 295"/>
                <a:gd name="T20" fmla="*/ 111 w 248"/>
                <a:gd name="T21" fmla="*/ 195 h 295"/>
                <a:gd name="T22" fmla="*/ 107 w 248"/>
                <a:gd name="T23" fmla="*/ 190 h 295"/>
                <a:gd name="T24" fmla="*/ 112 w 248"/>
                <a:gd name="T25" fmla="*/ 179 h 295"/>
                <a:gd name="T26" fmla="*/ 186 w 248"/>
                <a:gd name="T27" fmla="*/ 154 h 295"/>
                <a:gd name="T28" fmla="*/ 232 w 248"/>
                <a:gd name="T29" fmla="*/ 51 h 295"/>
                <a:gd name="T30" fmla="*/ 158 w 248"/>
                <a:gd name="T31" fmla="*/ 0 h 295"/>
                <a:gd name="T32" fmla="*/ 64 w 248"/>
                <a:gd name="T33" fmla="*/ 0 h 295"/>
                <a:gd name="T34" fmla="*/ 0 w 248"/>
                <a:gd name="T35" fmla="*/ 65 h 295"/>
                <a:gd name="T36" fmla="*/ 0 w 248"/>
                <a:gd name="T37" fmla="*/ 288 h 295"/>
                <a:gd name="T38" fmla="*/ 43 w 248"/>
                <a:gd name="T39" fmla="*/ 288 h 295"/>
                <a:gd name="T40" fmla="*/ 43 w 248"/>
                <a:gd name="T41" fmla="*/ 6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95">
                  <a:moveTo>
                    <a:pt x="43" y="65"/>
                  </a:moveTo>
                  <a:cubicBezTo>
                    <a:pt x="43" y="53"/>
                    <a:pt x="52" y="44"/>
                    <a:pt x="64" y="44"/>
                  </a:cubicBezTo>
                  <a:cubicBezTo>
                    <a:pt x="158" y="44"/>
                    <a:pt x="158" y="44"/>
                    <a:pt x="158" y="44"/>
                  </a:cubicBezTo>
                  <a:cubicBezTo>
                    <a:pt x="172" y="44"/>
                    <a:pt x="186" y="52"/>
                    <a:pt x="192" y="67"/>
                  </a:cubicBezTo>
                  <a:cubicBezTo>
                    <a:pt x="199" y="85"/>
                    <a:pt x="189" y="106"/>
                    <a:pt x="171" y="113"/>
                  </a:cubicBezTo>
                  <a:cubicBezTo>
                    <a:pt x="98" y="140"/>
                    <a:pt x="98" y="140"/>
                    <a:pt x="98" y="140"/>
                  </a:cubicBezTo>
                  <a:cubicBezTo>
                    <a:pt x="72" y="149"/>
                    <a:pt x="58" y="178"/>
                    <a:pt x="67" y="204"/>
                  </a:cubicBezTo>
                  <a:cubicBezTo>
                    <a:pt x="72" y="218"/>
                    <a:pt x="82" y="228"/>
                    <a:pt x="94" y="234"/>
                  </a:cubicBezTo>
                  <a:cubicBezTo>
                    <a:pt x="230" y="295"/>
                    <a:pt x="230" y="295"/>
                    <a:pt x="230" y="295"/>
                  </a:cubicBezTo>
                  <a:cubicBezTo>
                    <a:pt x="230" y="248"/>
                    <a:pt x="230" y="248"/>
                    <a:pt x="230" y="248"/>
                  </a:cubicBezTo>
                  <a:cubicBezTo>
                    <a:pt x="111" y="195"/>
                    <a:pt x="111" y="195"/>
                    <a:pt x="111" y="195"/>
                  </a:cubicBezTo>
                  <a:cubicBezTo>
                    <a:pt x="109" y="195"/>
                    <a:pt x="107" y="193"/>
                    <a:pt x="107" y="190"/>
                  </a:cubicBezTo>
                  <a:cubicBezTo>
                    <a:pt x="105" y="186"/>
                    <a:pt x="107" y="181"/>
                    <a:pt x="112" y="179"/>
                  </a:cubicBezTo>
                  <a:cubicBezTo>
                    <a:pt x="186" y="154"/>
                    <a:pt x="186" y="154"/>
                    <a:pt x="186" y="154"/>
                  </a:cubicBezTo>
                  <a:cubicBezTo>
                    <a:pt x="227" y="138"/>
                    <a:pt x="248" y="92"/>
                    <a:pt x="232" y="51"/>
                  </a:cubicBezTo>
                  <a:cubicBezTo>
                    <a:pt x="220" y="20"/>
                    <a:pt x="190" y="0"/>
                    <a:pt x="158" y="0"/>
                  </a:cubicBezTo>
                  <a:cubicBezTo>
                    <a:pt x="64" y="0"/>
                    <a:pt x="64" y="0"/>
                    <a:pt x="64" y="0"/>
                  </a:cubicBezTo>
                  <a:cubicBezTo>
                    <a:pt x="29" y="0"/>
                    <a:pt x="0" y="29"/>
                    <a:pt x="0" y="65"/>
                  </a:cubicBezTo>
                  <a:cubicBezTo>
                    <a:pt x="0" y="288"/>
                    <a:pt x="0" y="288"/>
                    <a:pt x="0" y="288"/>
                  </a:cubicBezTo>
                  <a:cubicBezTo>
                    <a:pt x="43" y="288"/>
                    <a:pt x="43" y="288"/>
                    <a:pt x="43" y="288"/>
                  </a:cubicBezTo>
                  <a:lnTo>
                    <a:pt x="43" y="65"/>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27" name="Rectangle 6"/>
            <p:cNvSpPr>
              <a:spLocks noChangeArrowheads="1"/>
            </p:cNvSpPr>
            <p:nvPr/>
          </p:nvSpPr>
          <p:spPr bwMode="auto">
            <a:xfrm>
              <a:off x="11099480" y="6429152"/>
              <a:ext cx="27018" cy="183773"/>
            </a:xfrm>
            <a:prstGeom prst="rect">
              <a:avLst/>
            </a:pr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28" name="Freeform 7"/>
            <p:cNvSpPr>
              <a:spLocks/>
            </p:cNvSpPr>
            <p:nvPr/>
          </p:nvSpPr>
          <p:spPr bwMode="auto">
            <a:xfrm>
              <a:off x="10586684" y="6429152"/>
              <a:ext cx="163977" cy="183773"/>
            </a:xfrm>
            <a:custGeom>
              <a:avLst/>
              <a:gdLst>
                <a:gd name="T0" fmla="*/ 214 w 259"/>
                <a:gd name="T1" fmla="*/ 0 h 288"/>
                <a:gd name="T2" fmla="*/ 137 w 259"/>
                <a:gd name="T3" fmla="*/ 240 h 288"/>
                <a:gd name="T4" fmla="*/ 130 w 259"/>
                <a:gd name="T5" fmla="*/ 245 h 288"/>
                <a:gd name="T6" fmla="*/ 123 w 259"/>
                <a:gd name="T7" fmla="*/ 240 h 288"/>
                <a:gd name="T8" fmla="*/ 45 w 259"/>
                <a:gd name="T9" fmla="*/ 0 h 288"/>
                <a:gd name="T10" fmla="*/ 0 w 259"/>
                <a:gd name="T11" fmla="*/ 0 h 288"/>
                <a:gd name="T12" fmla="*/ 82 w 259"/>
                <a:gd name="T13" fmla="*/ 254 h 288"/>
                <a:gd name="T14" fmla="*/ 130 w 259"/>
                <a:gd name="T15" fmla="*/ 288 h 288"/>
                <a:gd name="T16" fmla="*/ 178 w 259"/>
                <a:gd name="T17" fmla="*/ 254 h 288"/>
                <a:gd name="T18" fmla="*/ 259 w 259"/>
                <a:gd name="T19" fmla="*/ 0 h 288"/>
                <a:gd name="T20" fmla="*/ 214 w 25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288">
                  <a:moveTo>
                    <a:pt x="214" y="0"/>
                  </a:moveTo>
                  <a:cubicBezTo>
                    <a:pt x="137" y="240"/>
                    <a:pt x="137" y="240"/>
                    <a:pt x="137" y="240"/>
                  </a:cubicBezTo>
                  <a:cubicBezTo>
                    <a:pt x="136" y="243"/>
                    <a:pt x="133" y="245"/>
                    <a:pt x="130" y="245"/>
                  </a:cubicBezTo>
                  <a:cubicBezTo>
                    <a:pt x="127" y="245"/>
                    <a:pt x="124" y="243"/>
                    <a:pt x="123" y="240"/>
                  </a:cubicBezTo>
                  <a:cubicBezTo>
                    <a:pt x="45" y="0"/>
                    <a:pt x="45" y="0"/>
                    <a:pt x="45" y="0"/>
                  </a:cubicBezTo>
                  <a:cubicBezTo>
                    <a:pt x="0" y="0"/>
                    <a:pt x="0" y="0"/>
                    <a:pt x="0" y="0"/>
                  </a:cubicBezTo>
                  <a:cubicBezTo>
                    <a:pt x="82" y="254"/>
                    <a:pt x="82" y="254"/>
                    <a:pt x="82" y="254"/>
                  </a:cubicBezTo>
                  <a:cubicBezTo>
                    <a:pt x="89" y="275"/>
                    <a:pt x="108" y="288"/>
                    <a:pt x="130" y="288"/>
                  </a:cubicBezTo>
                  <a:cubicBezTo>
                    <a:pt x="151" y="288"/>
                    <a:pt x="171" y="275"/>
                    <a:pt x="178" y="254"/>
                  </a:cubicBezTo>
                  <a:cubicBezTo>
                    <a:pt x="259" y="0"/>
                    <a:pt x="259" y="0"/>
                    <a:pt x="259" y="0"/>
                  </a:cubicBezTo>
                  <a:lnTo>
                    <a:pt x="214" y="0"/>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29" name="Freeform 8"/>
            <p:cNvSpPr>
              <a:spLocks/>
            </p:cNvSpPr>
            <p:nvPr/>
          </p:nvSpPr>
          <p:spPr bwMode="auto">
            <a:xfrm>
              <a:off x="11262120" y="6429152"/>
              <a:ext cx="163977" cy="183773"/>
            </a:xfrm>
            <a:custGeom>
              <a:avLst/>
              <a:gdLst>
                <a:gd name="T0" fmla="*/ 46 w 259"/>
                <a:gd name="T1" fmla="*/ 288 h 288"/>
                <a:gd name="T2" fmla="*/ 123 w 259"/>
                <a:gd name="T3" fmla="*/ 49 h 288"/>
                <a:gd name="T4" fmla="*/ 130 w 259"/>
                <a:gd name="T5" fmla="*/ 44 h 288"/>
                <a:gd name="T6" fmla="*/ 137 w 259"/>
                <a:gd name="T7" fmla="*/ 49 h 288"/>
                <a:gd name="T8" fmla="*/ 214 w 259"/>
                <a:gd name="T9" fmla="*/ 288 h 288"/>
                <a:gd name="T10" fmla="*/ 259 w 259"/>
                <a:gd name="T11" fmla="*/ 288 h 288"/>
                <a:gd name="T12" fmla="*/ 178 w 259"/>
                <a:gd name="T13" fmla="*/ 35 h 288"/>
                <a:gd name="T14" fmla="*/ 130 w 259"/>
                <a:gd name="T15" fmla="*/ 0 h 288"/>
                <a:gd name="T16" fmla="*/ 82 w 259"/>
                <a:gd name="T17" fmla="*/ 35 h 288"/>
                <a:gd name="T18" fmla="*/ 0 w 259"/>
                <a:gd name="T19" fmla="*/ 288 h 288"/>
                <a:gd name="T20" fmla="*/ 46 w 259"/>
                <a:gd name="T21"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288">
                  <a:moveTo>
                    <a:pt x="46" y="288"/>
                  </a:moveTo>
                  <a:cubicBezTo>
                    <a:pt x="123" y="49"/>
                    <a:pt x="123" y="49"/>
                    <a:pt x="123" y="49"/>
                  </a:cubicBezTo>
                  <a:cubicBezTo>
                    <a:pt x="124" y="46"/>
                    <a:pt x="127" y="44"/>
                    <a:pt x="130" y="44"/>
                  </a:cubicBezTo>
                  <a:cubicBezTo>
                    <a:pt x="133" y="44"/>
                    <a:pt x="136" y="45"/>
                    <a:pt x="137" y="49"/>
                  </a:cubicBezTo>
                  <a:cubicBezTo>
                    <a:pt x="214" y="288"/>
                    <a:pt x="214" y="288"/>
                    <a:pt x="214" y="288"/>
                  </a:cubicBezTo>
                  <a:cubicBezTo>
                    <a:pt x="259" y="288"/>
                    <a:pt x="259" y="288"/>
                    <a:pt x="259" y="288"/>
                  </a:cubicBezTo>
                  <a:cubicBezTo>
                    <a:pt x="178" y="35"/>
                    <a:pt x="178" y="35"/>
                    <a:pt x="178" y="35"/>
                  </a:cubicBezTo>
                  <a:cubicBezTo>
                    <a:pt x="171" y="14"/>
                    <a:pt x="151" y="0"/>
                    <a:pt x="130" y="0"/>
                  </a:cubicBezTo>
                  <a:cubicBezTo>
                    <a:pt x="108" y="0"/>
                    <a:pt x="89" y="14"/>
                    <a:pt x="82" y="35"/>
                  </a:cubicBezTo>
                  <a:cubicBezTo>
                    <a:pt x="0" y="288"/>
                    <a:pt x="0" y="288"/>
                    <a:pt x="0" y="288"/>
                  </a:cubicBezTo>
                  <a:lnTo>
                    <a:pt x="46" y="28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0" name="Freeform 9"/>
            <p:cNvSpPr>
              <a:spLocks/>
            </p:cNvSpPr>
            <p:nvPr/>
          </p:nvSpPr>
          <p:spPr bwMode="auto">
            <a:xfrm>
              <a:off x="10761361" y="6429152"/>
              <a:ext cx="131610" cy="183773"/>
            </a:xfrm>
            <a:custGeom>
              <a:avLst/>
              <a:gdLst>
                <a:gd name="T0" fmla="*/ 72 w 208"/>
                <a:gd name="T1" fmla="*/ 44 h 288"/>
                <a:gd name="T2" fmla="*/ 208 w 208"/>
                <a:gd name="T3" fmla="*/ 44 h 288"/>
                <a:gd name="T4" fmla="*/ 208 w 208"/>
                <a:gd name="T5" fmla="*/ 0 h 288"/>
                <a:gd name="T6" fmla="*/ 72 w 208"/>
                <a:gd name="T7" fmla="*/ 0 h 288"/>
                <a:gd name="T8" fmla="*/ 0 w 208"/>
                <a:gd name="T9" fmla="*/ 72 h 288"/>
                <a:gd name="T10" fmla="*/ 0 w 208"/>
                <a:gd name="T11" fmla="*/ 216 h 288"/>
                <a:gd name="T12" fmla="*/ 72 w 208"/>
                <a:gd name="T13" fmla="*/ 288 h 288"/>
                <a:gd name="T14" fmla="*/ 208 w 208"/>
                <a:gd name="T15" fmla="*/ 288 h 288"/>
                <a:gd name="T16" fmla="*/ 208 w 208"/>
                <a:gd name="T17" fmla="*/ 245 h 288"/>
                <a:gd name="T18" fmla="*/ 72 w 208"/>
                <a:gd name="T19" fmla="*/ 245 h 288"/>
                <a:gd name="T20" fmla="*/ 43 w 208"/>
                <a:gd name="T21" fmla="*/ 216 h 288"/>
                <a:gd name="T22" fmla="*/ 43 w 208"/>
                <a:gd name="T23" fmla="*/ 166 h 288"/>
                <a:gd name="T24" fmla="*/ 180 w 208"/>
                <a:gd name="T25" fmla="*/ 166 h 288"/>
                <a:gd name="T26" fmla="*/ 180 w 208"/>
                <a:gd name="T27" fmla="*/ 123 h 288"/>
                <a:gd name="T28" fmla="*/ 43 w 208"/>
                <a:gd name="T29" fmla="*/ 123 h 288"/>
                <a:gd name="T30" fmla="*/ 43 w 208"/>
                <a:gd name="T31" fmla="*/ 72 h 288"/>
                <a:gd name="T32" fmla="*/ 72 w 208"/>
                <a:gd name="T33" fmla="*/ 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288">
                  <a:moveTo>
                    <a:pt x="72" y="44"/>
                  </a:moveTo>
                  <a:cubicBezTo>
                    <a:pt x="208" y="44"/>
                    <a:pt x="208" y="44"/>
                    <a:pt x="208" y="44"/>
                  </a:cubicBezTo>
                  <a:cubicBezTo>
                    <a:pt x="208" y="0"/>
                    <a:pt x="208" y="0"/>
                    <a:pt x="208" y="0"/>
                  </a:cubicBezTo>
                  <a:cubicBezTo>
                    <a:pt x="72" y="0"/>
                    <a:pt x="72" y="0"/>
                    <a:pt x="72" y="0"/>
                  </a:cubicBezTo>
                  <a:cubicBezTo>
                    <a:pt x="32" y="0"/>
                    <a:pt x="0" y="33"/>
                    <a:pt x="0" y="72"/>
                  </a:cubicBezTo>
                  <a:cubicBezTo>
                    <a:pt x="0" y="216"/>
                    <a:pt x="0" y="216"/>
                    <a:pt x="0" y="216"/>
                  </a:cubicBezTo>
                  <a:cubicBezTo>
                    <a:pt x="0" y="256"/>
                    <a:pt x="32" y="288"/>
                    <a:pt x="72" y="288"/>
                  </a:cubicBezTo>
                  <a:cubicBezTo>
                    <a:pt x="208" y="288"/>
                    <a:pt x="208" y="288"/>
                    <a:pt x="208" y="288"/>
                  </a:cubicBezTo>
                  <a:cubicBezTo>
                    <a:pt x="208" y="245"/>
                    <a:pt x="208" y="245"/>
                    <a:pt x="208" y="245"/>
                  </a:cubicBezTo>
                  <a:cubicBezTo>
                    <a:pt x="72" y="245"/>
                    <a:pt x="72" y="245"/>
                    <a:pt x="72" y="245"/>
                  </a:cubicBezTo>
                  <a:cubicBezTo>
                    <a:pt x="56" y="245"/>
                    <a:pt x="43" y="232"/>
                    <a:pt x="43" y="216"/>
                  </a:cubicBezTo>
                  <a:cubicBezTo>
                    <a:pt x="43" y="166"/>
                    <a:pt x="43" y="166"/>
                    <a:pt x="43" y="166"/>
                  </a:cubicBezTo>
                  <a:cubicBezTo>
                    <a:pt x="180" y="166"/>
                    <a:pt x="180" y="166"/>
                    <a:pt x="180" y="166"/>
                  </a:cubicBezTo>
                  <a:cubicBezTo>
                    <a:pt x="180" y="123"/>
                    <a:pt x="180" y="123"/>
                    <a:pt x="180" y="123"/>
                  </a:cubicBezTo>
                  <a:cubicBezTo>
                    <a:pt x="43" y="123"/>
                    <a:pt x="43" y="123"/>
                    <a:pt x="43" y="123"/>
                  </a:cubicBezTo>
                  <a:cubicBezTo>
                    <a:pt x="43" y="72"/>
                    <a:pt x="43" y="72"/>
                    <a:pt x="43" y="72"/>
                  </a:cubicBezTo>
                  <a:cubicBezTo>
                    <a:pt x="43" y="56"/>
                    <a:pt x="56" y="44"/>
                    <a:pt x="72" y="44"/>
                  </a:cubicBez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1" name="Freeform 10"/>
            <p:cNvSpPr>
              <a:spLocks/>
            </p:cNvSpPr>
            <p:nvPr/>
          </p:nvSpPr>
          <p:spPr bwMode="auto">
            <a:xfrm>
              <a:off x="11149503" y="6429152"/>
              <a:ext cx="132947" cy="183773"/>
            </a:xfrm>
            <a:custGeom>
              <a:avLst/>
              <a:gdLst>
                <a:gd name="T0" fmla="*/ 497 w 497"/>
                <a:gd name="T1" fmla="*/ 0 h 687"/>
                <a:gd name="T2" fmla="*/ 0 w 497"/>
                <a:gd name="T3" fmla="*/ 0 h 687"/>
                <a:gd name="T4" fmla="*/ 0 w 497"/>
                <a:gd name="T5" fmla="*/ 105 h 687"/>
                <a:gd name="T6" fmla="*/ 198 w 497"/>
                <a:gd name="T7" fmla="*/ 105 h 687"/>
                <a:gd name="T8" fmla="*/ 198 w 497"/>
                <a:gd name="T9" fmla="*/ 687 h 687"/>
                <a:gd name="T10" fmla="*/ 300 w 497"/>
                <a:gd name="T11" fmla="*/ 687 h 687"/>
                <a:gd name="T12" fmla="*/ 300 w 497"/>
                <a:gd name="T13" fmla="*/ 105 h 687"/>
                <a:gd name="T14" fmla="*/ 497 w 497"/>
                <a:gd name="T15" fmla="*/ 105 h 687"/>
                <a:gd name="T16" fmla="*/ 497 w 497"/>
                <a:gd name="T17"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 h="687">
                  <a:moveTo>
                    <a:pt x="497" y="0"/>
                  </a:moveTo>
                  <a:lnTo>
                    <a:pt x="0" y="0"/>
                  </a:lnTo>
                  <a:lnTo>
                    <a:pt x="0" y="105"/>
                  </a:lnTo>
                  <a:lnTo>
                    <a:pt x="198" y="105"/>
                  </a:lnTo>
                  <a:lnTo>
                    <a:pt x="198" y="687"/>
                  </a:lnTo>
                  <a:lnTo>
                    <a:pt x="300" y="687"/>
                  </a:lnTo>
                  <a:lnTo>
                    <a:pt x="300" y="105"/>
                  </a:lnTo>
                  <a:lnTo>
                    <a:pt x="497" y="105"/>
                  </a:lnTo>
                  <a:lnTo>
                    <a:pt x="497" y="0"/>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2" name="Freeform 11"/>
            <p:cNvSpPr>
              <a:spLocks/>
            </p:cNvSpPr>
            <p:nvPr/>
          </p:nvSpPr>
          <p:spPr bwMode="auto">
            <a:xfrm>
              <a:off x="11429842" y="6429152"/>
              <a:ext cx="150602" cy="183773"/>
            </a:xfrm>
            <a:custGeom>
              <a:avLst/>
              <a:gdLst>
                <a:gd name="T0" fmla="*/ 155 w 238"/>
                <a:gd name="T1" fmla="*/ 288 h 288"/>
                <a:gd name="T2" fmla="*/ 238 w 238"/>
                <a:gd name="T3" fmla="*/ 206 h 288"/>
                <a:gd name="T4" fmla="*/ 155 w 238"/>
                <a:gd name="T5" fmla="*/ 123 h 288"/>
                <a:gd name="T6" fmla="*/ 83 w 238"/>
                <a:gd name="T7" fmla="*/ 123 h 288"/>
                <a:gd name="T8" fmla="*/ 43 w 238"/>
                <a:gd name="T9" fmla="*/ 83 h 288"/>
                <a:gd name="T10" fmla="*/ 83 w 238"/>
                <a:gd name="T11" fmla="*/ 44 h 288"/>
                <a:gd name="T12" fmla="*/ 223 w 238"/>
                <a:gd name="T13" fmla="*/ 44 h 288"/>
                <a:gd name="T14" fmla="*/ 223 w 238"/>
                <a:gd name="T15" fmla="*/ 0 h 288"/>
                <a:gd name="T16" fmla="*/ 83 w 238"/>
                <a:gd name="T17" fmla="*/ 0 h 288"/>
                <a:gd name="T18" fmla="*/ 0 w 238"/>
                <a:gd name="T19" fmla="*/ 83 h 288"/>
                <a:gd name="T20" fmla="*/ 83 w 238"/>
                <a:gd name="T21" fmla="*/ 166 h 288"/>
                <a:gd name="T22" fmla="*/ 155 w 238"/>
                <a:gd name="T23" fmla="*/ 166 h 288"/>
                <a:gd name="T24" fmla="*/ 194 w 238"/>
                <a:gd name="T25" fmla="*/ 206 h 288"/>
                <a:gd name="T26" fmla="*/ 155 w 238"/>
                <a:gd name="T27" fmla="*/ 245 h 288"/>
                <a:gd name="T28" fmla="*/ 14 w 238"/>
                <a:gd name="T29" fmla="*/ 245 h 288"/>
                <a:gd name="T30" fmla="*/ 14 w 238"/>
                <a:gd name="T31" fmla="*/ 288 h 288"/>
                <a:gd name="T32" fmla="*/ 155 w 238"/>
                <a:gd name="T33"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8" h="288">
                  <a:moveTo>
                    <a:pt x="155" y="288"/>
                  </a:moveTo>
                  <a:cubicBezTo>
                    <a:pt x="201" y="288"/>
                    <a:pt x="238" y="251"/>
                    <a:pt x="238" y="206"/>
                  </a:cubicBezTo>
                  <a:cubicBezTo>
                    <a:pt x="238" y="160"/>
                    <a:pt x="201" y="123"/>
                    <a:pt x="155" y="123"/>
                  </a:cubicBezTo>
                  <a:cubicBezTo>
                    <a:pt x="83" y="123"/>
                    <a:pt x="83" y="123"/>
                    <a:pt x="83" y="123"/>
                  </a:cubicBezTo>
                  <a:cubicBezTo>
                    <a:pt x="61" y="123"/>
                    <a:pt x="43" y="105"/>
                    <a:pt x="43" y="83"/>
                  </a:cubicBezTo>
                  <a:cubicBezTo>
                    <a:pt x="43" y="61"/>
                    <a:pt x="61" y="44"/>
                    <a:pt x="83" y="44"/>
                  </a:cubicBezTo>
                  <a:cubicBezTo>
                    <a:pt x="223" y="44"/>
                    <a:pt x="223" y="44"/>
                    <a:pt x="223" y="44"/>
                  </a:cubicBezTo>
                  <a:cubicBezTo>
                    <a:pt x="223" y="0"/>
                    <a:pt x="223" y="0"/>
                    <a:pt x="223" y="0"/>
                  </a:cubicBezTo>
                  <a:cubicBezTo>
                    <a:pt x="83" y="0"/>
                    <a:pt x="83" y="0"/>
                    <a:pt x="83" y="0"/>
                  </a:cubicBezTo>
                  <a:cubicBezTo>
                    <a:pt x="37" y="0"/>
                    <a:pt x="0" y="37"/>
                    <a:pt x="0" y="83"/>
                  </a:cubicBezTo>
                  <a:cubicBezTo>
                    <a:pt x="0" y="129"/>
                    <a:pt x="37" y="166"/>
                    <a:pt x="83" y="166"/>
                  </a:cubicBezTo>
                  <a:cubicBezTo>
                    <a:pt x="155" y="166"/>
                    <a:pt x="155" y="166"/>
                    <a:pt x="155" y="166"/>
                  </a:cubicBezTo>
                  <a:cubicBezTo>
                    <a:pt x="177" y="166"/>
                    <a:pt x="194" y="184"/>
                    <a:pt x="194" y="206"/>
                  </a:cubicBezTo>
                  <a:cubicBezTo>
                    <a:pt x="194" y="227"/>
                    <a:pt x="177" y="245"/>
                    <a:pt x="155" y="245"/>
                  </a:cubicBezTo>
                  <a:cubicBezTo>
                    <a:pt x="14" y="245"/>
                    <a:pt x="14" y="245"/>
                    <a:pt x="14" y="245"/>
                  </a:cubicBezTo>
                  <a:cubicBezTo>
                    <a:pt x="14" y="288"/>
                    <a:pt x="14" y="288"/>
                    <a:pt x="14" y="288"/>
                  </a:cubicBezTo>
                  <a:lnTo>
                    <a:pt x="155" y="28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sp>
          <p:nvSpPr>
            <p:cNvPr id="33" name="Freeform 12"/>
            <p:cNvSpPr>
              <a:spLocks noEditPoints="1"/>
            </p:cNvSpPr>
            <p:nvPr/>
          </p:nvSpPr>
          <p:spPr bwMode="auto">
            <a:xfrm>
              <a:off x="11580444" y="6415777"/>
              <a:ext cx="25413" cy="13375"/>
            </a:xfrm>
            <a:custGeom>
              <a:avLst/>
              <a:gdLst>
                <a:gd name="T0" fmla="*/ 24 w 95"/>
                <a:gd name="T1" fmla="*/ 50 h 50"/>
                <a:gd name="T2" fmla="*/ 14 w 95"/>
                <a:gd name="T3" fmla="*/ 50 h 50"/>
                <a:gd name="T4" fmla="*/ 14 w 95"/>
                <a:gd name="T5" fmla="*/ 9 h 50"/>
                <a:gd name="T6" fmla="*/ 0 w 95"/>
                <a:gd name="T7" fmla="*/ 9 h 50"/>
                <a:gd name="T8" fmla="*/ 0 w 95"/>
                <a:gd name="T9" fmla="*/ 0 h 50"/>
                <a:gd name="T10" fmla="*/ 38 w 95"/>
                <a:gd name="T11" fmla="*/ 0 h 50"/>
                <a:gd name="T12" fmla="*/ 38 w 95"/>
                <a:gd name="T13" fmla="*/ 9 h 50"/>
                <a:gd name="T14" fmla="*/ 24 w 95"/>
                <a:gd name="T15" fmla="*/ 9 h 50"/>
                <a:gd name="T16" fmla="*/ 24 w 95"/>
                <a:gd name="T17" fmla="*/ 50 h 50"/>
                <a:gd name="T18" fmla="*/ 69 w 95"/>
                <a:gd name="T19" fmla="*/ 38 h 50"/>
                <a:gd name="T20" fmla="*/ 73 w 95"/>
                <a:gd name="T21" fmla="*/ 28 h 50"/>
                <a:gd name="T22" fmla="*/ 85 w 95"/>
                <a:gd name="T23" fmla="*/ 0 h 50"/>
                <a:gd name="T24" fmla="*/ 95 w 95"/>
                <a:gd name="T25" fmla="*/ 0 h 50"/>
                <a:gd name="T26" fmla="*/ 95 w 95"/>
                <a:gd name="T27" fmla="*/ 50 h 50"/>
                <a:gd name="T28" fmla="*/ 85 w 95"/>
                <a:gd name="T29" fmla="*/ 50 h 50"/>
                <a:gd name="T30" fmla="*/ 85 w 95"/>
                <a:gd name="T31" fmla="*/ 26 h 50"/>
                <a:gd name="T32" fmla="*/ 85 w 95"/>
                <a:gd name="T33" fmla="*/ 16 h 50"/>
                <a:gd name="T34" fmla="*/ 83 w 95"/>
                <a:gd name="T35" fmla="*/ 23 h 50"/>
                <a:gd name="T36" fmla="*/ 73 w 95"/>
                <a:gd name="T37" fmla="*/ 50 h 50"/>
                <a:gd name="T38" fmla="*/ 66 w 95"/>
                <a:gd name="T39" fmla="*/ 50 h 50"/>
                <a:gd name="T40" fmla="*/ 57 w 95"/>
                <a:gd name="T41" fmla="*/ 23 h 50"/>
                <a:gd name="T42" fmla="*/ 54 w 95"/>
                <a:gd name="T43" fmla="*/ 16 h 50"/>
                <a:gd name="T44" fmla="*/ 54 w 95"/>
                <a:gd name="T45" fmla="*/ 26 h 50"/>
                <a:gd name="T46" fmla="*/ 54 w 95"/>
                <a:gd name="T47" fmla="*/ 50 h 50"/>
                <a:gd name="T48" fmla="*/ 45 w 95"/>
                <a:gd name="T49" fmla="*/ 50 h 50"/>
                <a:gd name="T50" fmla="*/ 45 w 95"/>
                <a:gd name="T51" fmla="*/ 0 h 50"/>
                <a:gd name="T52" fmla="*/ 54 w 95"/>
                <a:gd name="T53" fmla="*/ 0 h 50"/>
                <a:gd name="T54" fmla="*/ 66 w 95"/>
                <a:gd name="T55" fmla="*/ 28 h 50"/>
                <a:gd name="T56" fmla="*/ 69 w 95"/>
                <a:gd name="T5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50">
                  <a:moveTo>
                    <a:pt x="24" y="50"/>
                  </a:moveTo>
                  <a:lnTo>
                    <a:pt x="14" y="50"/>
                  </a:lnTo>
                  <a:lnTo>
                    <a:pt x="14" y="9"/>
                  </a:lnTo>
                  <a:lnTo>
                    <a:pt x="0" y="9"/>
                  </a:lnTo>
                  <a:lnTo>
                    <a:pt x="0" y="0"/>
                  </a:lnTo>
                  <a:lnTo>
                    <a:pt x="38" y="0"/>
                  </a:lnTo>
                  <a:lnTo>
                    <a:pt x="38" y="9"/>
                  </a:lnTo>
                  <a:lnTo>
                    <a:pt x="24" y="9"/>
                  </a:lnTo>
                  <a:lnTo>
                    <a:pt x="24" y="50"/>
                  </a:lnTo>
                  <a:close/>
                  <a:moveTo>
                    <a:pt x="69" y="38"/>
                  </a:moveTo>
                  <a:lnTo>
                    <a:pt x="73" y="28"/>
                  </a:lnTo>
                  <a:lnTo>
                    <a:pt x="85" y="0"/>
                  </a:lnTo>
                  <a:lnTo>
                    <a:pt x="95" y="0"/>
                  </a:lnTo>
                  <a:lnTo>
                    <a:pt x="95" y="50"/>
                  </a:lnTo>
                  <a:lnTo>
                    <a:pt x="85" y="50"/>
                  </a:lnTo>
                  <a:lnTo>
                    <a:pt x="85" y="26"/>
                  </a:lnTo>
                  <a:lnTo>
                    <a:pt x="85" y="16"/>
                  </a:lnTo>
                  <a:lnTo>
                    <a:pt x="83" y="23"/>
                  </a:lnTo>
                  <a:lnTo>
                    <a:pt x="73" y="50"/>
                  </a:lnTo>
                  <a:lnTo>
                    <a:pt x="66" y="50"/>
                  </a:lnTo>
                  <a:lnTo>
                    <a:pt x="57" y="23"/>
                  </a:lnTo>
                  <a:lnTo>
                    <a:pt x="54" y="16"/>
                  </a:lnTo>
                  <a:lnTo>
                    <a:pt x="54" y="26"/>
                  </a:lnTo>
                  <a:lnTo>
                    <a:pt x="54" y="50"/>
                  </a:lnTo>
                  <a:lnTo>
                    <a:pt x="45" y="50"/>
                  </a:lnTo>
                  <a:lnTo>
                    <a:pt x="45" y="0"/>
                  </a:lnTo>
                  <a:lnTo>
                    <a:pt x="54" y="0"/>
                  </a:lnTo>
                  <a:lnTo>
                    <a:pt x="66" y="28"/>
                  </a:lnTo>
                  <a:lnTo>
                    <a:pt x="69" y="38"/>
                  </a:lnTo>
                  <a:close/>
                </a:path>
              </a:pathLst>
            </a:custGeom>
            <a:solidFill>
              <a:srgbClr val="B1181E"/>
            </a:solidFill>
            <a:ln>
              <a:noFill/>
            </a:ln>
            <a:extLst/>
          </p:spPr>
          <p:txBody>
            <a:bodyPr vert="horz" wrap="square" lIns="91440" tIns="45720" rIns="91440" bIns="45720" numCol="1" anchor="t" anchorCtr="0" compatLnSpc="1">
              <a:prstTxWarp prst="textNoShape">
                <a:avLst/>
              </a:prstTxWarp>
            </a:bodyPr>
            <a:lstStyle/>
            <a:p>
              <a:endParaRPr sz="1013">
                <a:latin typeface="Corbel"/>
              </a:endParaRPr>
            </a:p>
          </p:txBody>
        </p:sp>
      </p:grpSp>
      <p:cxnSp>
        <p:nvCxnSpPr>
          <p:cNvPr id="16" name="Straight Connector 15"/>
          <p:cNvCxnSpPr/>
          <p:nvPr/>
        </p:nvCxnSpPr>
        <p:spPr bwMode="auto">
          <a:xfrm flipH="1">
            <a:off x="-10355" y="4851749"/>
            <a:ext cx="7966320" cy="0"/>
          </a:xfrm>
          <a:prstGeom prst="line">
            <a:avLst/>
          </a:prstGeom>
          <a:solidFill>
            <a:schemeClr val="accent1"/>
          </a:solidFill>
          <a:ln w="19050" cap="flat" cmpd="sng" algn="ctr">
            <a:solidFill>
              <a:srgbClr val="B1181E"/>
            </a:solidFill>
            <a:prstDash val="solid"/>
            <a:miter lim="800000"/>
            <a:headEnd type="none" w="med" len="med"/>
            <a:tailEnd type="none" w="lg" len="lg"/>
          </a:ln>
          <a:effectLst/>
        </p:spPr>
      </p:cxnSp>
    </p:spTree>
    <p:extLst>
      <p:ext uri="{BB962C8B-B14F-4D97-AF65-F5344CB8AC3E}">
        <p14:creationId xmlns:p14="http://schemas.microsoft.com/office/powerpoint/2010/main" val="334073047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8"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90000"/>
        </a:lnSpc>
        <a:spcBef>
          <a:spcPct val="0"/>
        </a:spcBef>
        <a:buNone/>
        <a:defRPr sz="2400" b="0" kern="1200" spc="0">
          <a:solidFill>
            <a:schemeClr val="tx1"/>
          </a:solidFill>
          <a:latin typeface="+mj-lt"/>
          <a:ea typeface="+mj-ea"/>
          <a:cs typeface="Corbel"/>
        </a:defRPr>
      </a:lvl1pPr>
    </p:titleStyle>
    <p:bodyStyle>
      <a:lvl1pPr marL="171450" indent="-171450" algn="l" defTabSz="685800" rtl="0" eaLnBrk="1" latinLnBrk="0" hangingPunct="1">
        <a:lnSpc>
          <a:spcPct val="90000"/>
        </a:lnSpc>
        <a:spcBef>
          <a:spcPts val="1350"/>
        </a:spcBef>
        <a:buClr>
          <a:srgbClr val="B3B3B4"/>
        </a:buClr>
        <a:buFont typeface="Arial" panose="020B0604020202020204" pitchFamily="34" charset="0"/>
        <a:buChar char="•"/>
        <a:defRPr sz="1800" kern="1200">
          <a:solidFill>
            <a:schemeClr val="tx1"/>
          </a:solidFill>
          <a:latin typeface="Corbel"/>
          <a:ea typeface="+mn-ea"/>
          <a:cs typeface="+mn-cs"/>
        </a:defRPr>
      </a:lvl1pPr>
      <a:lvl2pPr marL="377190" indent="-137160" algn="l" defTabSz="685800" rtl="0" eaLnBrk="1" latinLnBrk="0" hangingPunct="1">
        <a:lnSpc>
          <a:spcPct val="90000"/>
        </a:lnSpc>
        <a:spcBef>
          <a:spcPts val="600"/>
        </a:spcBef>
        <a:buClr>
          <a:srgbClr val="B3B3B4"/>
        </a:buClr>
        <a:buFont typeface="Arial" panose="020B0604020202020204" pitchFamily="34" charset="0"/>
        <a:buChar char="–"/>
        <a:defRPr sz="1500" kern="1200">
          <a:solidFill>
            <a:schemeClr val="tx1"/>
          </a:solidFill>
          <a:latin typeface="Corbel"/>
          <a:ea typeface="+mn-ea"/>
          <a:cs typeface="+mn-cs"/>
        </a:defRPr>
      </a:lvl2pPr>
      <a:lvl3pPr marL="548640" indent="-137160" algn="l" defTabSz="685800" rtl="0" eaLnBrk="1" latinLnBrk="0" hangingPunct="1">
        <a:lnSpc>
          <a:spcPct val="90000"/>
        </a:lnSpc>
        <a:spcBef>
          <a:spcPts val="450"/>
        </a:spcBef>
        <a:buClr>
          <a:srgbClr val="B3B3B4"/>
        </a:buClr>
        <a:buFont typeface="Arial" panose="020B0604020202020204" pitchFamily="34" charset="0"/>
        <a:buChar char="•"/>
        <a:defRPr sz="1350" kern="1200">
          <a:solidFill>
            <a:schemeClr val="tx1"/>
          </a:solidFill>
          <a:latin typeface="Corbel"/>
          <a:ea typeface="+mn-ea"/>
          <a:cs typeface="+mn-cs"/>
        </a:defRPr>
      </a:lvl3pPr>
      <a:lvl4pPr marL="720090" indent="-137160" algn="l" defTabSz="685800" rtl="0" eaLnBrk="1" latinLnBrk="0" hangingPunct="1">
        <a:lnSpc>
          <a:spcPct val="90000"/>
        </a:lnSpc>
        <a:spcBef>
          <a:spcPts val="450"/>
        </a:spcBef>
        <a:buClr>
          <a:srgbClr val="B3B3B4"/>
        </a:buClr>
        <a:buFont typeface="Arial" panose="020B0604020202020204" pitchFamily="34" charset="0"/>
        <a:buChar char="–"/>
        <a:defRPr sz="1200" kern="1200">
          <a:solidFill>
            <a:schemeClr val="tx1"/>
          </a:solidFill>
          <a:latin typeface="Corbel"/>
          <a:ea typeface="+mn-ea"/>
          <a:cs typeface="+mn-cs"/>
        </a:defRPr>
      </a:lvl4pPr>
      <a:lvl5pPr marL="891540" indent="-137160" algn="l" defTabSz="685800" rtl="0" eaLnBrk="1" latinLnBrk="0" hangingPunct="1">
        <a:lnSpc>
          <a:spcPct val="90000"/>
        </a:lnSpc>
        <a:spcBef>
          <a:spcPts val="450"/>
        </a:spcBef>
        <a:buClr>
          <a:srgbClr val="B3B3B4"/>
        </a:buClr>
        <a:buFont typeface="Arial" panose="020B0604020202020204" pitchFamily="34" charset="0"/>
        <a:buChar char="•"/>
        <a:defRPr sz="1200" kern="1200">
          <a:solidFill>
            <a:schemeClr val="tx1"/>
          </a:solidFill>
          <a:latin typeface="Corbel"/>
          <a:ea typeface="+mn-ea"/>
          <a:cs typeface="+mn-cs"/>
        </a:defRPr>
      </a:lvl5pPr>
      <a:lvl6pPr marL="1062990" indent="-137160" algn="l" defTabSz="685800" rtl="0" eaLnBrk="1" latinLnBrk="0" hangingPunct="1">
        <a:lnSpc>
          <a:spcPct val="90000"/>
        </a:lnSpc>
        <a:spcBef>
          <a:spcPts val="450"/>
        </a:spcBef>
        <a:buClr>
          <a:srgbClr val="B3B3B4"/>
        </a:buClr>
        <a:buFont typeface="Arial" panose="020B0604020202020204" pitchFamily="34" charset="0"/>
        <a:buChar char="–"/>
        <a:defRPr sz="1200" kern="1200">
          <a:solidFill>
            <a:schemeClr val="tx1"/>
          </a:solidFill>
          <a:latin typeface="+mn-lt"/>
          <a:ea typeface="+mn-ea"/>
          <a:cs typeface="+mn-cs"/>
        </a:defRPr>
      </a:lvl6pPr>
      <a:lvl7pPr marL="1234440" indent="-137160" algn="l" defTabSz="685800" rtl="0" eaLnBrk="1" latinLnBrk="0" hangingPunct="1">
        <a:lnSpc>
          <a:spcPct val="90000"/>
        </a:lnSpc>
        <a:spcBef>
          <a:spcPts val="450"/>
        </a:spcBef>
        <a:buClr>
          <a:srgbClr val="B3B3B4"/>
        </a:buClr>
        <a:buFont typeface="Arial" panose="020B0604020202020204" pitchFamily="34" charset="0"/>
        <a:buChar char="•"/>
        <a:defRPr sz="1200" kern="1200">
          <a:solidFill>
            <a:schemeClr val="tx1"/>
          </a:solidFill>
          <a:latin typeface="+mn-lt"/>
          <a:ea typeface="+mn-ea"/>
          <a:cs typeface="+mn-cs"/>
        </a:defRPr>
      </a:lvl7pPr>
      <a:lvl8pPr marL="1405890" indent="-137160" algn="l" defTabSz="685800" rtl="0" eaLnBrk="1" latinLnBrk="0" hangingPunct="1">
        <a:lnSpc>
          <a:spcPct val="90000"/>
        </a:lnSpc>
        <a:spcBef>
          <a:spcPts val="450"/>
        </a:spcBef>
        <a:buClr>
          <a:srgbClr val="B3B3B4"/>
        </a:buClr>
        <a:buFont typeface="Arial" panose="020B0604020202020204" pitchFamily="34" charset="0"/>
        <a:buChar char="–"/>
        <a:defRPr sz="1200" kern="1200">
          <a:solidFill>
            <a:schemeClr val="tx1"/>
          </a:solidFill>
          <a:latin typeface="+mn-lt"/>
          <a:ea typeface="+mn-ea"/>
          <a:cs typeface="+mn-cs"/>
        </a:defRPr>
      </a:lvl8pPr>
      <a:lvl9pPr marL="1577340" indent="-137160" algn="l" defTabSz="685800" rtl="0" eaLnBrk="1" latinLnBrk="0" hangingPunct="1">
        <a:lnSpc>
          <a:spcPct val="90000"/>
        </a:lnSpc>
        <a:spcBef>
          <a:spcPts val="450"/>
        </a:spcBef>
        <a:buClr>
          <a:srgbClr val="B3B3B4"/>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43.tiff"/><Relationship Id="rId13" Type="http://schemas.openxmlformats.org/officeDocument/2006/relationships/image" Target="../media/image46.png"/><Relationship Id="rId18" Type="http://schemas.openxmlformats.org/officeDocument/2006/relationships/image" Target="../media/image49.png"/><Relationship Id="rId3" Type="http://schemas.openxmlformats.org/officeDocument/2006/relationships/image" Target="../media/image39.jpg"/><Relationship Id="rId7" Type="http://schemas.openxmlformats.org/officeDocument/2006/relationships/image" Target="../media/image42.png"/><Relationship Id="rId12" Type="http://schemas.microsoft.com/office/2007/relationships/hdphoto" Target="../media/hdphoto5.wdp"/><Relationship Id="rId17" Type="http://schemas.openxmlformats.org/officeDocument/2006/relationships/image" Target="../media/image38.png"/><Relationship Id="rId2" Type="http://schemas.openxmlformats.org/officeDocument/2006/relationships/notesSlide" Target="../notesSlides/notesSlide5.xml"/><Relationship Id="rId16" Type="http://schemas.openxmlformats.org/officeDocument/2006/relationships/image" Target="../media/image48.png"/><Relationship Id="rId1" Type="http://schemas.openxmlformats.org/officeDocument/2006/relationships/slideLayout" Target="../slideLayouts/slideLayout11.xml"/><Relationship Id="rId6" Type="http://schemas.openxmlformats.org/officeDocument/2006/relationships/image" Target="../media/image41.png"/><Relationship Id="rId11" Type="http://schemas.openxmlformats.org/officeDocument/2006/relationships/image" Target="../media/image45.png"/><Relationship Id="rId5" Type="http://schemas.microsoft.com/office/2007/relationships/hdphoto" Target="../media/hdphoto3.wdp"/><Relationship Id="rId15" Type="http://schemas.openxmlformats.org/officeDocument/2006/relationships/image" Target="../media/image47.jpeg"/><Relationship Id="rId10" Type="http://schemas.microsoft.com/office/2007/relationships/hdphoto" Target="../media/hdphoto4.wdp"/><Relationship Id="rId19" Type="http://schemas.openxmlformats.org/officeDocument/2006/relationships/chart" Target="../charts/chart1.xml"/><Relationship Id="rId4" Type="http://schemas.openxmlformats.org/officeDocument/2006/relationships/image" Target="../media/image40.png"/><Relationship Id="rId9" Type="http://schemas.openxmlformats.org/officeDocument/2006/relationships/image" Target="../media/image44.png"/><Relationship Id="rId14" Type="http://schemas.microsoft.com/office/2007/relationships/hdphoto" Target="../media/hdphoto6.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7.jpeg"/><Relationship Id="rId11" Type="http://schemas.openxmlformats.org/officeDocument/2006/relationships/image" Target="../media/image11.png"/><Relationship Id="rId5" Type="http://schemas.openxmlformats.org/officeDocument/2006/relationships/image" Target="../media/image6.jpeg"/><Relationship Id="rId10" Type="http://schemas.openxmlformats.org/officeDocument/2006/relationships/hyperlink" Target="https://www.amazon.com/Jayant-Thomas/e/B07JFNWWBH/ref=sr_tc_2_0?qid=1542165979&amp;sr=1-2-ent" TargetMode="External"/><Relationship Id="rId4" Type="http://schemas.openxmlformats.org/officeDocument/2006/relationships/image" Target="../media/image5.jpe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3.tiff"/><Relationship Id="rId7" Type="http://schemas.openxmlformats.org/officeDocument/2006/relationships/comments" Target="../comments/comment1.xml"/><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56.tiff"/><Relationship Id="rId5" Type="http://schemas.openxmlformats.org/officeDocument/2006/relationships/image" Target="../media/image55.tiff"/><Relationship Id="rId4" Type="http://schemas.openxmlformats.org/officeDocument/2006/relationships/image" Target="../media/image54.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57.png"/><Relationship Id="rId1" Type="http://schemas.openxmlformats.org/officeDocument/2006/relationships/slideLayout" Target="../slideLayouts/slideLayout13.xml"/><Relationship Id="rId4" Type="http://schemas.openxmlformats.org/officeDocument/2006/relationships/comments" Target="../comments/comment2.xml"/></Relationships>
</file>

<file path=ppt/slides/_rels/slide32.xml.rels><?xml version="1.0" encoding="UTF-8" standalone="yes"?>
<Relationships xmlns="http://schemas.openxmlformats.org/package/2006/relationships"><Relationship Id="rId3" Type="http://schemas.openxmlformats.org/officeDocument/2006/relationships/hyperlink" Target="https://confluence.community.veritas.com/display/VP/Storage+Usage+Forecasting" TargetMode="External"/><Relationship Id="rId7" Type="http://schemas.openxmlformats.org/officeDocument/2006/relationships/hyperlink" Target="https://confluence.community.veritas.com/display/VP/NaiveProb"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hyperlink" Target="https://confluence.community.veritas.com/display/VP/Config+Drift" TargetMode="External"/><Relationship Id="rId5" Type="http://schemas.openxmlformats.org/officeDocument/2006/relationships/hyperlink" Target="https://confluence.community.veritas.com/display/VP/Hardware+Failure+Survival+Analysis" TargetMode="External"/><Relationship Id="rId4" Type="http://schemas.openxmlformats.org/officeDocument/2006/relationships/hyperlink" Target="https://confluence.community.veritas.com/display/VP/Thermal+Anomaly" TargetMode="External"/></Relationships>
</file>

<file path=ppt/slides/_rels/slide33.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svg"/><Relationship Id="rId18" Type="http://schemas.openxmlformats.org/officeDocument/2006/relationships/image" Target="../media/image26.png"/><Relationship Id="rId3" Type="http://schemas.openxmlformats.org/officeDocument/2006/relationships/image" Target="../media/image13.jpeg"/><Relationship Id="rId7" Type="http://schemas.openxmlformats.org/officeDocument/2006/relationships/image" Target="../media/image17.svg"/><Relationship Id="rId12" Type="http://schemas.openxmlformats.org/officeDocument/2006/relationships/image" Target="../media/image21.png"/><Relationship Id="rId17" Type="http://schemas.microsoft.com/office/2007/relationships/hdphoto" Target="../media/hdphoto2.wdp"/><Relationship Id="rId2" Type="http://schemas.openxmlformats.org/officeDocument/2006/relationships/notesSlide" Target="../notesSlides/notesSlide2.xml"/><Relationship Id="rId16"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16.png"/><Relationship Id="rId11" Type="http://schemas.microsoft.com/office/2007/relationships/hdphoto" Target="../media/hdphoto1.wdp"/><Relationship Id="rId5" Type="http://schemas.openxmlformats.org/officeDocument/2006/relationships/image" Target="../media/image15.svg"/><Relationship Id="rId15" Type="http://schemas.openxmlformats.org/officeDocument/2006/relationships/image" Target="../media/image24.svg"/><Relationship Id="rId10" Type="http://schemas.openxmlformats.org/officeDocument/2006/relationships/image" Target="../media/image20.png"/><Relationship Id="rId19" Type="http://schemas.openxmlformats.org/officeDocument/2006/relationships/image" Target="../media/image27.sv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 ML at Scale using Kubernetes</a:t>
            </a:r>
            <a:br>
              <a:rPr lang="en-US" b="1" dirty="0"/>
            </a:br>
            <a:r>
              <a:rPr lang="en-US" b="1" dirty="0"/>
              <a:t>Jayant Thomas (JT)</a:t>
            </a:r>
            <a:endParaRPr lang="en-US" b="1" dirty="0">
              <a:solidFill>
                <a:schemeClr val="accent1"/>
              </a:solidFill>
            </a:endParaRPr>
          </a:p>
        </p:txBody>
      </p:sp>
    </p:spTree>
    <p:extLst>
      <p:ext uri="{BB962C8B-B14F-4D97-AF65-F5344CB8AC3E}">
        <p14:creationId xmlns:p14="http://schemas.microsoft.com/office/powerpoint/2010/main" val="249170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973A97D-C589-D049-97A9-616C2F831BCF}"/>
              </a:ext>
            </a:extLst>
          </p:cNvPr>
          <p:cNvPicPr>
            <a:picLocks noChangeAspect="1"/>
          </p:cNvPicPr>
          <p:nvPr/>
        </p:nvPicPr>
        <p:blipFill rotWithShape="1">
          <a:blip r:embed="rId3">
            <a:alphaModFix amt="45000"/>
            <a:extLst>
              <a:ext uri="{28A0092B-C50C-407E-A947-70E740481C1C}">
                <a14:useLocalDpi xmlns:a14="http://schemas.microsoft.com/office/drawing/2010/main" val="0"/>
              </a:ext>
            </a:extLst>
          </a:blip>
          <a:srcRect l="903" b="961"/>
          <a:stretch/>
        </p:blipFill>
        <p:spPr>
          <a:xfrm>
            <a:off x="-8469" y="0"/>
            <a:ext cx="9160940" cy="5149974"/>
          </a:xfrm>
          <a:prstGeom prst="rect">
            <a:avLst/>
          </a:prstGeom>
        </p:spPr>
      </p:pic>
      <p:sp>
        <p:nvSpPr>
          <p:cNvPr id="12" name="Rectangle 11">
            <a:extLst>
              <a:ext uri="{FF2B5EF4-FFF2-40B4-BE49-F238E27FC236}">
                <a16:creationId xmlns:a16="http://schemas.microsoft.com/office/drawing/2014/main" id="{A653C74D-D34F-5240-A5BB-4C014EA944F3}"/>
              </a:ext>
            </a:extLst>
          </p:cNvPr>
          <p:cNvSpPr/>
          <p:nvPr/>
        </p:nvSpPr>
        <p:spPr bwMode="auto">
          <a:xfrm>
            <a:off x="1161776" y="1459193"/>
            <a:ext cx="7215554" cy="2225114"/>
          </a:xfrm>
          <a:prstGeom prst="rect">
            <a:avLst/>
          </a:prstGeom>
          <a:solidFill>
            <a:schemeClr val="accent2">
              <a:lumMod val="20000"/>
              <a:lumOff val="80000"/>
            </a:schemeClr>
          </a:solidFill>
          <a:ln w="19050" cap="flat" cmpd="sng" algn="ctr">
            <a:no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endParaRPr lang="en-US" sz="1013" dirty="0" err="1">
              <a:solidFill>
                <a:srgbClr val="FFFFFF"/>
              </a:solidFill>
            </a:endParaRPr>
          </a:p>
        </p:txBody>
      </p:sp>
      <p:sp>
        <p:nvSpPr>
          <p:cNvPr id="5" name="Title 4">
            <a:extLst>
              <a:ext uri="{FF2B5EF4-FFF2-40B4-BE49-F238E27FC236}">
                <a16:creationId xmlns:a16="http://schemas.microsoft.com/office/drawing/2014/main" id="{BBDD6E8E-601F-4748-A34C-4040C8D7C23A}"/>
              </a:ext>
            </a:extLst>
          </p:cNvPr>
          <p:cNvSpPr>
            <a:spLocks noGrp="1"/>
          </p:cNvSpPr>
          <p:nvPr>
            <p:ph type="title"/>
          </p:nvPr>
        </p:nvSpPr>
        <p:spPr/>
        <p:txBody>
          <a:bodyPr/>
          <a:lstStyle/>
          <a:p>
            <a:r>
              <a:rPr lang="en-US" dirty="0">
                <a:solidFill>
                  <a:srgbClr val="2C2C2B"/>
                </a:solidFill>
              </a:rPr>
              <a:t>Introducing Veritas Predictive Insights</a:t>
            </a:r>
            <a:endParaRPr lang="en-US" dirty="0"/>
          </a:p>
        </p:txBody>
      </p:sp>
      <p:sp>
        <p:nvSpPr>
          <p:cNvPr id="6" name="Text Placeholder 5">
            <a:extLst>
              <a:ext uri="{FF2B5EF4-FFF2-40B4-BE49-F238E27FC236}">
                <a16:creationId xmlns:a16="http://schemas.microsoft.com/office/drawing/2014/main" id="{81CA81BE-674D-194B-B43C-64BDB65F7F91}"/>
              </a:ext>
            </a:extLst>
          </p:cNvPr>
          <p:cNvSpPr>
            <a:spLocks noGrp="1"/>
          </p:cNvSpPr>
          <p:nvPr>
            <p:ph type="body" sz="quarter" idx="13"/>
          </p:nvPr>
        </p:nvSpPr>
        <p:spPr>
          <a:xfrm>
            <a:off x="2055563" y="3768940"/>
            <a:ext cx="5032876" cy="249089"/>
          </a:xfrm>
        </p:spPr>
        <p:txBody>
          <a:bodyPr/>
          <a:lstStyle/>
          <a:p>
            <a:pPr algn="ctr"/>
            <a:r>
              <a:rPr lang="en-US" dirty="0">
                <a:solidFill>
                  <a:srgbClr val="990000"/>
                </a:solidFill>
              </a:rPr>
              <a:t>Bring the Power of AIOPS to your Infrastructure</a:t>
            </a:r>
          </a:p>
        </p:txBody>
      </p:sp>
      <p:sp>
        <p:nvSpPr>
          <p:cNvPr id="3" name="Footer Placeholder 2">
            <a:extLst>
              <a:ext uri="{FF2B5EF4-FFF2-40B4-BE49-F238E27FC236}">
                <a16:creationId xmlns:a16="http://schemas.microsoft.com/office/drawing/2014/main" id="{4354EB7E-6A6E-5D44-8B1D-0ECE0C2181B7}"/>
              </a:ext>
            </a:extLst>
          </p:cNvPr>
          <p:cNvSpPr>
            <a:spLocks noGrp="1"/>
          </p:cNvSpPr>
          <p:nvPr>
            <p:ph type="ftr" sz="quarter" idx="15"/>
          </p:nvPr>
        </p:nvSpPr>
        <p:spPr/>
        <p:txBody>
          <a:bodyPr/>
          <a:lstStyle/>
          <a:p>
            <a:r>
              <a:rPr lang="en-US">
                <a:solidFill>
                  <a:srgbClr val="2C2C2B">
                    <a:lumMod val="60000"/>
                    <a:lumOff val="40000"/>
                  </a:srgbClr>
                </a:solidFill>
                <a:latin typeface="Corbel"/>
              </a:rPr>
              <a:t>Copyright © </a:t>
            </a:r>
            <a:r>
              <a:rPr lang="is-IS">
                <a:solidFill>
                  <a:srgbClr val="2C2C2B">
                    <a:lumMod val="60000"/>
                    <a:lumOff val="40000"/>
                  </a:srgbClr>
                </a:solidFill>
                <a:latin typeface="Corbel"/>
              </a:rPr>
              <a:t>2017</a:t>
            </a:r>
            <a:r>
              <a:rPr lang="en-US">
                <a:solidFill>
                  <a:srgbClr val="2C2C2B">
                    <a:lumMod val="60000"/>
                    <a:lumOff val="40000"/>
                  </a:srgbClr>
                </a:solidFill>
                <a:latin typeface="Corbel"/>
              </a:rPr>
              <a:t> Veritas Technologies</a:t>
            </a:r>
            <a:endParaRPr lang="en-US" dirty="0">
              <a:solidFill>
                <a:srgbClr val="2C2C2B">
                  <a:lumMod val="60000"/>
                  <a:lumOff val="40000"/>
                </a:srgbClr>
              </a:solidFill>
              <a:latin typeface="Corbel"/>
            </a:endParaRPr>
          </a:p>
        </p:txBody>
      </p:sp>
      <p:sp>
        <p:nvSpPr>
          <p:cNvPr id="4" name="Slide Number Placeholder 3">
            <a:extLst>
              <a:ext uri="{FF2B5EF4-FFF2-40B4-BE49-F238E27FC236}">
                <a16:creationId xmlns:a16="http://schemas.microsoft.com/office/drawing/2014/main" id="{B6CC0F9B-4B1E-344A-8577-03B831B84908}"/>
              </a:ext>
            </a:extLst>
          </p:cNvPr>
          <p:cNvSpPr>
            <a:spLocks noGrp="1"/>
          </p:cNvSpPr>
          <p:nvPr>
            <p:ph type="sldNum" sz="quarter" idx="16"/>
          </p:nvPr>
        </p:nvSpPr>
        <p:spPr/>
        <p:txBody>
          <a:bodyPr/>
          <a:lstStyle/>
          <a:p>
            <a:pPr algn="l"/>
            <a:fld id="{C1960183-D323-4677-9D78-78D1D39B0029}" type="slidenum">
              <a:rPr lang="en-US" smtClean="0">
                <a:solidFill>
                  <a:srgbClr val="2C2C2B">
                    <a:lumMod val="60000"/>
                    <a:lumOff val="40000"/>
                  </a:srgbClr>
                </a:solidFill>
              </a:rPr>
              <a:pPr algn="l"/>
              <a:t>10</a:t>
            </a:fld>
            <a:endParaRPr lang="en-US">
              <a:solidFill>
                <a:srgbClr val="2C2C2B">
                  <a:lumMod val="60000"/>
                  <a:lumOff val="40000"/>
                </a:srgbClr>
              </a:solidFill>
            </a:endParaRPr>
          </a:p>
        </p:txBody>
      </p:sp>
      <p:cxnSp>
        <p:nvCxnSpPr>
          <p:cNvPr id="10" name="Straight Connector 9">
            <a:extLst>
              <a:ext uri="{FF2B5EF4-FFF2-40B4-BE49-F238E27FC236}">
                <a16:creationId xmlns:a16="http://schemas.microsoft.com/office/drawing/2014/main" id="{0D01C601-BEBA-B844-AD44-24E987C67308}"/>
              </a:ext>
            </a:extLst>
          </p:cNvPr>
          <p:cNvCxnSpPr>
            <a:cxnSpLocks/>
          </p:cNvCxnSpPr>
          <p:nvPr/>
        </p:nvCxnSpPr>
        <p:spPr bwMode="auto">
          <a:xfrm>
            <a:off x="2748760" y="2510321"/>
            <a:ext cx="2654858" cy="0"/>
          </a:xfrm>
          <a:prstGeom prst="line">
            <a:avLst/>
          </a:prstGeom>
          <a:solidFill>
            <a:schemeClr val="accent1"/>
          </a:solidFill>
          <a:ln w="19050" cap="flat" cmpd="sng" algn="ctr">
            <a:solidFill>
              <a:schemeClr val="accent1"/>
            </a:solidFill>
            <a:prstDash val="sysDot"/>
            <a:miter lim="800000"/>
            <a:headEnd type="none" w="med" len="med"/>
            <a:tailEnd type="none" w="lg" len="lg"/>
          </a:ln>
          <a:effectLst/>
        </p:spPr>
      </p:cxnSp>
      <p:sp>
        <p:nvSpPr>
          <p:cNvPr id="2" name="TextBox 1">
            <a:extLst>
              <a:ext uri="{FF2B5EF4-FFF2-40B4-BE49-F238E27FC236}">
                <a16:creationId xmlns:a16="http://schemas.microsoft.com/office/drawing/2014/main" id="{9BC58B6D-A690-A242-9184-14F4D7FA554D}"/>
              </a:ext>
            </a:extLst>
          </p:cNvPr>
          <p:cNvSpPr txBox="1"/>
          <p:nvPr/>
        </p:nvSpPr>
        <p:spPr>
          <a:xfrm>
            <a:off x="2524935" y="2236657"/>
            <a:ext cx="3044952" cy="254726"/>
          </a:xfrm>
          <a:prstGeom prst="rect">
            <a:avLst/>
          </a:prstGeom>
        </p:spPr>
        <p:txBody>
          <a:bodyPr vert="horz" wrap="none" lIns="0" tIns="0" rIns="0" bIns="0" rtlCol="0" anchor="b">
            <a:noAutofit/>
          </a:bodyPr>
          <a:lstStyle/>
          <a:p>
            <a:pPr algn="ctr"/>
            <a:r>
              <a:rPr lang="en-US" sz="1200" b="1" dirty="0">
                <a:latin typeface="Polaris Light" panose="02000000000000000000" pitchFamily="2" charset="0"/>
                <a:ea typeface="Polaris Light" panose="02000000000000000000" pitchFamily="2" charset="0"/>
                <a:cs typeface="Polaris Light" panose="02000000000000000000" pitchFamily="2" charset="0"/>
              </a:rPr>
              <a:t>AI/ML Based Predictive Analytics</a:t>
            </a:r>
            <a:endParaRPr lang="en-US" sz="1200" dirty="0">
              <a:latin typeface="Polaris Light" panose="02000000000000000000" pitchFamily="2" charset="0"/>
              <a:ea typeface="Polaris Light" panose="02000000000000000000" pitchFamily="2" charset="0"/>
              <a:cs typeface="Polaris Light" panose="02000000000000000000" pitchFamily="2"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8698" y="1859315"/>
            <a:ext cx="893241" cy="1302011"/>
          </a:xfrm>
          <a:prstGeom prst="rect">
            <a:avLst/>
          </a:prstGeom>
        </p:spPr>
      </p:pic>
      <p:pic>
        <p:nvPicPr>
          <p:cNvPr id="16" name="Picture 15"/>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957933" y="1925702"/>
            <a:ext cx="68580" cy="68580"/>
          </a:xfrm>
          <a:prstGeom prst="rect">
            <a:avLst/>
          </a:prstGeom>
          <a:effectLst>
            <a:glow rad="63500">
              <a:schemeClr val="accent3">
                <a:satMod val="175000"/>
                <a:alpha val="40000"/>
              </a:schemeClr>
            </a:glow>
          </a:effectLst>
        </p:spPr>
      </p:pic>
      <p:pic>
        <p:nvPicPr>
          <p:cNvPr id="18" name="Picture 17"/>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957933" y="2179400"/>
            <a:ext cx="68580" cy="68580"/>
          </a:xfrm>
          <a:prstGeom prst="rect">
            <a:avLst/>
          </a:prstGeom>
          <a:effectLst>
            <a:glow rad="63500">
              <a:schemeClr val="accent3">
                <a:satMod val="175000"/>
                <a:alpha val="40000"/>
              </a:schemeClr>
            </a:glow>
          </a:effectLst>
        </p:spPr>
      </p:pic>
      <p:pic>
        <p:nvPicPr>
          <p:cNvPr id="19" name="Picture 18"/>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957933" y="2397223"/>
            <a:ext cx="68580" cy="68580"/>
          </a:xfrm>
          <a:prstGeom prst="rect">
            <a:avLst/>
          </a:prstGeom>
          <a:effectLst>
            <a:glow rad="63500">
              <a:schemeClr val="accent3">
                <a:satMod val="175000"/>
                <a:alpha val="40000"/>
              </a:schemeClr>
            </a:glow>
          </a:effectLst>
        </p:spPr>
      </p:pic>
      <p:pic>
        <p:nvPicPr>
          <p:cNvPr id="20" name="Picture 19"/>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957933" y="2642698"/>
            <a:ext cx="68580" cy="68580"/>
          </a:xfrm>
          <a:prstGeom prst="rect">
            <a:avLst/>
          </a:prstGeom>
          <a:effectLst>
            <a:glow rad="63500">
              <a:schemeClr val="accent3">
                <a:satMod val="175000"/>
                <a:alpha val="40000"/>
              </a:schemeClr>
            </a:glow>
          </a:effectLst>
        </p:spPr>
      </p:pic>
      <p:pic>
        <p:nvPicPr>
          <p:cNvPr id="21" name="Picture 20"/>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957933" y="2854334"/>
            <a:ext cx="68580" cy="68580"/>
          </a:xfrm>
          <a:prstGeom prst="rect">
            <a:avLst/>
          </a:prstGeom>
          <a:effectLst>
            <a:glow rad="63500">
              <a:schemeClr val="accent3">
                <a:satMod val="175000"/>
                <a:alpha val="40000"/>
              </a:schemeClr>
            </a:glow>
          </a:effectLst>
        </p:spPr>
      </p:pic>
      <p:grpSp>
        <p:nvGrpSpPr>
          <p:cNvPr id="9" name="Group 8"/>
          <p:cNvGrpSpPr/>
          <p:nvPr/>
        </p:nvGrpSpPr>
        <p:grpSpPr>
          <a:xfrm>
            <a:off x="5403618" y="1754158"/>
            <a:ext cx="2586780" cy="1512325"/>
            <a:chOff x="7203235" y="2338877"/>
            <a:chExt cx="3449040" cy="2016433"/>
          </a:xfrm>
        </p:grpSpPr>
        <p:sp>
          <p:nvSpPr>
            <p:cNvPr id="22" name="Rectangle 21">
              <a:extLst>
                <a:ext uri="{FF2B5EF4-FFF2-40B4-BE49-F238E27FC236}">
                  <a16:creationId xmlns:a16="http://schemas.microsoft.com/office/drawing/2014/main" id="{D82E266A-F4A8-4046-B584-A701F074E315}"/>
                </a:ext>
              </a:extLst>
            </p:cNvPr>
            <p:cNvSpPr/>
            <p:nvPr/>
          </p:nvSpPr>
          <p:spPr bwMode="auto">
            <a:xfrm>
              <a:off x="7203235" y="2338877"/>
              <a:ext cx="3449040" cy="2016433"/>
            </a:xfrm>
            <a:prstGeom prst="rect">
              <a:avLst/>
            </a:prstGeom>
            <a:solidFill>
              <a:schemeClr val="accent1"/>
            </a:solidFill>
            <a:ln w="19050" cap="flat" cmpd="sng" algn="ctr">
              <a:no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endParaRPr lang="en-US" dirty="0" err="1">
                <a:solidFill>
                  <a:srgbClr val="FFFFFF"/>
                </a:solidFill>
              </a:endParaRPr>
            </a:p>
          </p:txBody>
        </p:sp>
        <p:sp>
          <p:nvSpPr>
            <p:cNvPr id="23" name="Rectangle 22">
              <a:extLst>
                <a:ext uri="{FF2B5EF4-FFF2-40B4-BE49-F238E27FC236}">
                  <a16:creationId xmlns:a16="http://schemas.microsoft.com/office/drawing/2014/main" id="{C6E54B61-2505-D247-8981-45E18A46B244}"/>
                </a:ext>
              </a:extLst>
            </p:cNvPr>
            <p:cNvSpPr/>
            <p:nvPr/>
          </p:nvSpPr>
          <p:spPr>
            <a:xfrm>
              <a:off x="7763794" y="2612222"/>
              <a:ext cx="2378744" cy="1054392"/>
            </a:xfrm>
            <a:prstGeom prst="rect">
              <a:avLst/>
            </a:prstGeom>
          </p:spPr>
          <p:txBody>
            <a:bodyPr wrap="square">
              <a:spAutoFit/>
            </a:bodyPr>
            <a:lstStyle/>
            <a:p>
              <a:pPr>
                <a:spcAft>
                  <a:spcPts val="900"/>
                </a:spcAft>
              </a:pPr>
              <a:r>
                <a:rPr lang="en-US" sz="1013" b="1" dirty="0">
                  <a:solidFill>
                    <a:schemeClr val="bg1"/>
                  </a:solidFill>
                  <a:latin typeface="Polaris Light" panose="02000000000000000000" pitchFamily="2" charset="0"/>
                  <a:ea typeface="Polaris Light" panose="02000000000000000000" pitchFamily="2" charset="0"/>
                  <a:cs typeface="Polaris Light" panose="02000000000000000000" pitchFamily="2" charset="0"/>
                </a:rPr>
                <a:t>Maintenance Insights</a:t>
              </a:r>
            </a:p>
            <a:p>
              <a:pPr>
                <a:spcAft>
                  <a:spcPts val="900"/>
                </a:spcAft>
              </a:pPr>
              <a:r>
                <a:rPr lang="en-US" sz="1013" b="1" dirty="0">
                  <a:solidFill>
                    <a:schemeClr val="bg1"/>
                  </a:solidFill>
                  <a:latin typeface="Polaris Light" panose="02000000000000000000" pitchFamily="2" charset="0"/>
                  <a:ea typeface="Polaris Light" panose="02000000000000000000" pitchFamily="2" charset="0"/>
                  <a:cs typeface="Polaris Light" panose="02000000000000000000" pitchFamily="2" charset="0"/>
                </a:rPr>
                <a:t>Resource Insights</a:t>
              </a:r>
            </a:p>
            <a:p>
              <a:pPr>
                <a:spcAft>
                  <a:spcPts val="900"/>
                </a:spcAft>
              </a:pPr>
              <a:r>
                <a:rPr lang="en-US" sz="1013" b="1" dirty="0">
                  <a:solidFill>
                    <a:schemeClr val="bg1"/>
                  </a:solidFill>
                  <a:latin typeface="Polaris Light" panose="02000000000000000000" pitchFamily="2" charset="0"/>
                  <a:ea typeface="Polaris Light" panose="02000000000000000000" pitchFamily="2" charset="0"/>
                  <a:cs typeface="Polaris Light" panose="02000000000000000000" pitchFamily="2" charset="0"/>
                </a:rPr>
                <a:t>Support Insights</a:t>
              </a:r>
              <a:endParaRPr lang="en-US" sz="1200" b="1" dirty="0">
                <a:solidFill>
                  <a:schemeClr val="bg1"/>
                </a:solidFill>
                <a:latin typeface="Polaris Light" panose="02000000000000000000" pitchFamily="2" charset="0"/>
                <a:ea typeface="Polaris Light" panose="02000000000000000000" pitchFamily="2" charset="0"/>
                <a:cs typeface="Polaris Light" panose="02000000000000000000" pitchFamily="2" charset="0"/>
              </a:endParaRPr>
            </a:p>
          </p:txBody>
        </p:sp>
      </p:grpSp>
      <p:pic>
        <p:nvPicPr>
          <p:cNvPr id="24" name="Picture 23">
            <a:extLst>
              <a:ext uri="{FF2B5EF4-FFF2-40B4-BE49-F238E27FC236}">
                <a16:creationId xmlns:a16="http://schemas.microsoft.com/office/drawing/2014/main" id="{C588FC96-EFD4-8540-88F3-06D8E1F605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9679" y="1978581"/>
            <a:ext cx="1010745" cy="1010745"/>
          </a:xfrm>
          <a:prstGeom prst="rect">
            <a:avLst/>
          </a:prstGeom>
        </p:spPr>
      </p:pic>
    </p:spTree>
    <p:extLst>
      <p:ext uri="{BB962C8B-B14F-4D97-AF65-F5344CB8AC3E}">
        <p14:creationId xmlns:p14="http://schemas.microsoft.com/office/powerpoint/2010/main" val="315221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500" fill="hold"/>
                                        <p:tgtEl>
                                          <p:spTgt spid="21"/>
                                        </p:tgtEl>
                                      </p:cBhvr>
                                      <p:by x="125000" y="125000"/>
                                    </p:animScale>
                                  </p:childTnLst>
                                </p:cTn>
                              </p:par>
                              <p:par>
                                <p:cTn id="7" presetID="6" presetClass="emph" presetSubtype="0" repeatCount="indefinite" autoRev="1" fill="hold" nodeType="withEffect">
                                  <p:stCondLst>
                                    <p:cond delay="0"/>
                                  </p:stCondLst>
                                  <p:childTnLst>
                                    <p:animScale>
                                      <p:cBhvr>
                                        <p:cTn id="8" dur="500" fill="hold"/>
                                        <p:tgtEl>
                                          <p:spTgt spid="20"/>
                                        </p:tgtEl>
                                      </p:cBhvr>
                                      <p:by x="125000" y="125000"/>
                                    </p:animScale>
                                  </p:childTnLst>
                                </p:cTn>
                              </p:par>
                              <p:par>
                                <p:cTn id="9" presetID="6" presetClass="emph" presetSubtype="0" repeatCount="indefinite" autoRev="1" fill="hold" nodeType="withEffect">
                                  <p:stCondLst>
                                    <p:cond delay="0"/>
                                  </p:stCondLst>
                                  <p:childTnLst>
                                    <p:animScale>
                                      <p:cBhvr>
                                        <p:cTn id="10" dur="500" fill="hold"/>
                                        <p:tgtEl>
                                          <p:spTgt spid="19"/>
                                        </p:tgtEl>
                                      </p:cBhvr>
                                      <p:by x="125000" y="125000"/>
                                    </p:animScale>
                                  </p:childTnLst>
                                </p:cTn>
                              </p:par>
                              <p:par>
                                <p:cTn id="11" presetID="6" presetClass="emph" presetSubtype="0" repeatCount="indefinite" autoRev="1" fill="hold" nodeType="withEffect">
                                  <p:stCondLst>
                                    <p:cond delay="0"/>
                                  </p:stCondLst>
                                  <p:childTnLst>
                                    <p:animScale>
                                      <p:cBhvr>
                                        <p:cTn id="12" dur="500" fill="hold"/>
                                        <p:tgtEl>
                                          <p:spTgt spid="18"/>
                                        </p:tgtEl>
                                      </p:cBhvr>
                                      <p:by x="125000" y="125000"/>
                                    </p:animScale>
                                  </p:childTnLst>
                                </p:cTn>
                              </p:par>
                              <p:par>
                                <p:cTn id="13" presetID="6" presetClass="emph" presetSubtype="0" repeatCount="indefinite" autoRev="1" fill="hold" nodeType="withEffect">
                                  <p:stCondLst>
                                    <p:cond delay="0"/>
                                  </p:stCondLst>
                                  <p:childTnLst>
                                    <p:animScale>
                                      <p:cBhvr>
                                        <p:cTn id="14" dur="500" fill="hold"/>
                                        <p:tgtEl>
                                          <p:spTgt spid="16"/>
                                        </p:tgtEl>
                                      </p:cBhvr>
                                      <p:by x="125000" y="125000"/>
                                    </p:animScale>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510D05D8-587E-1E46-AC1A-179829E2AE08}"/>
              </a:ext>
            </a:extLst>
          </p:cNvPr>
          <p:cNvPicPr>
            <a:picLocks noChangeAspect="1"/>
          </p:cNvPicPr>
          <p:nvPr/>
        </p:nvPicPr>
        <p:blipFill>
          <a:blip r:embed="rId3">
            <a:alphaModFix amt="71000"/>
            <a:extLst>
              <a:ext uri="{28A0092B-C50C-407E-A947-70E740481C1C}">
                <a14:useLocalDpi xmlns:a14="http://schemas.microsoft.com/office/drawing/2010/main" val="0"/>
              </a:ext>
            </a:extLst>
          </a:blip>
          <a:stretch>
            <a:fillRect/>
          </a:stretch>
        </p:blipFill>
        <p:spPr>
          <a:xfrm flipH="1">
            <a:off x="1191" y="670"/>
            <a:ext cx="9141619" cy="5142830"/>
          </a:xfrm>
          <a:prstGeom prst="rect">
            <a:avLst/>
          </a:prstGeom>
        </p:spPr>
      </p:pic>
      <p:sp>
        <p:nvSpPr>
          <p:cNvPr id="59" name="Rectangle 58">
            <a:extLst>
              <a:ext uri="{FF2B5EF4-FFF2-40B4-BE49-F238E27FC236}">
                <a16:creationId xmlns:a16="http://schemas.microsoft.com/office/drawing/2014/main" id="{49008053-0ACF-9E4B-A76B-E88369F79616}"/>
              </a:ext>
            </a:extLst>
          </p:cNvPr>
          <p:cNvSpPr/>
          <p:nvPr/>
        </p:nvSpPr>
        <p:spPr bwMode="auto">
          <a:xfrm>
            <a:off x="493110" y="1221378"/>
            <a:ext cx="2269307" cy="3050177"/>
          </a:xfrm>
          <a:prstGeom prst="rect">
            <a:avLst/>
          </a:prstGeom>
          <a:solidFill>
            <a:schemeClr val="bg2">
              <a:lumMod val="20000"/>
              <a:lumOff val="80000"/>
              <a:alpha val="62000"/>
            </a:schemeClr>
          </a:solidFill>
          <a:ln w="3175" cap="flat" cmpd="sng" algn="ctr">
            <a:no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lnSpc>
                <a:spcPct val="90000"/>
              </a:lnSpc>
              <a:defRPr/>
            </a:pPr>
            <a:endParaRPr lang="en-US" dirty="0">
              <a:solidFill>
                <a:srgbClr val="6A7171">
                  <a:lumMod val="50000"/>
                </a:srgbClr>
              </a:solidFill>
              <a:latin typeface="Corbel"/>
            </a:endParaRPr>
          </a:p>
        </p:txBody>
      </p:sp>
      <p:sp>
        <p:nvSpPr>
          <p:cNvPr id="4" name="Oval 3">
            <a:extLst>
              <a:ext uri="{FF2B5EF4-FFF2-40B4-BE49-F238E27FC236}">
                <a16:creationId xmlns:a16="http://schemas.microsoft.com/office/drawing/2014/main" id="{7AA419F7-CC88-884F-BFAF-7C202932AD0C}"/>
              </a:ext>
            </a:extLst>
          </p:cNvPr>
          <p:cNvSpPr/>
          <p:nvPr/>
        </p:nvSpPr>
        <p:spPr bwMode="auto">
          <a:xfrm>
            <a:off x="3593144" y="1100870"/>
            <a:ext cx="3304310" cy="3304310"/>
          </a:xfrm>
          <a:prstGeom prst="ellipse">
            <a:avLst/>
          </a:prstGeom>
          <a:solidFill>
            <a:schemeClr val="tx1">
              <a:lumMod val="10000"/>
              <a:lumOff val="90000"/>
            </a:schemeClr>
          </a:solidFill>
          <a:ln w="19050" cap="flat" cmpd="sng" algn="ctr">
            <a:solidFill>
              <a:schemeClr val="accent1"/>
            </a:solidFill>
            <a:prstDash val="solid"/>
            <a:miter lim="800000"/>
            <a:headEnd type="none" w="med" len="med"/>
            <a:tailEnd type="none" w="med" len="med"/>
          </a:ln>
          <a:effectLst>
            <a:glow rad="88900">
              <a:schemeClr val="accent1">
                <a:satMod val="175000"/>
                <a:alpha val="14000"/>
              </a:schemeClr>
            </a:glow>
          </a:effectLst>
          <a:scene3d>
            <a:camera prst="orthographicFront"/>
            <a:lightRig rig="threePt" dir="t"/>
          </a:scene3d>
          <a:sp3d>
            <a:bevelT/>
          </a:sp3d>
        </p:spPr>
        <p:txBody>
          <a:bodyPr vert="horz" wrap="square" lIns="68580" tIns="34290" rIns="68580" bIns="34290" numCol="1" rtlCol="0" anchor="ctr" anchorCtr="0" compatLnSpc="1">
            <a:prstTxWarp prst="textNoShape">
              <a:avLst/>
            </a:prstTxWarp>
          </a:bodyPr>
          <a:lstStyle/>
          <a:p>
            <a:pPr algn="ctr" defTabSz="685800">
              <a:lnSpc>
                <a:spcPct val="90000"/>
              </a:lnSpc>
              <a:defRPr/>
            </a:pPr>
            <a:endParaRPr lang="en-US" dirty="0" err="1">
              <a:solidFill>
                <a:srgbClr val="FFFFFF"/>
              </a:solidFill>
              <a:latin typeface="Corbel"/>
            </a:endParaRPr>
          </a:p>
        </p:txBody>
      </p:sp>
      <p:sp>
        <p:nvSpPr>
          <p:cNvPr id="28" name="Oval 27">
            <a:extLst>
              <a:ext uri="{FF2B5EF4-FFF2-40B4-BE49-F238E27FC236}">
                <a16:creationId xmlns:a16="http://schemas.microsoft.com/office/drawing/2014/main" id="{7E5AB83C-7401-D247-85D5-0094BC209F1C}"/>
              </a:ext>
            </a:extLst>
          </p:cNvPr>
          <p:cNvSpPr/>
          <p:nvPr/>
        </p:nvSpPr>
        <p:spPr bwMode="auto">
          <a:xfrm>
            <a:off x="4847257" y="2354983"/>
            <a:ext cx="796085" cy="796085"/>
          </a:xfrm>
          <a:prstGeom prst="ellipse">
            <a:avLst/>
          </a:prstGeom>
          <a:solidFill>
            <a:srgbClr val="FFFFFF"/>
          </a:solidFill>
          <a:ln w="19050" cap="flat" cmpd="sng" algn="ctr">
            <a:no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lnSpc>
                <a:spcPct val="90000"/>
              </a:lnSpc>
              <a:defRPr/>
            </a:pPr>
            <a:endParaRPr lang="en-US" dirty="0" err="1">
              <a:solidFill>
                <a:srgbClr val="FFFFFF"/>
              </a:solidFill>
              <a:latin typeface="Corbel"/>
            </a:endParaRPr>
          </a:p>
        </p:txBody>
      </p:sp>
      <p:sp>
        <p:nvSpPr>
          <p:cNvPr id="2" name="Title 1"/>
          <p:cNvSpPr>
            <a:spLocks noGrp="1"/>
          </p:cNvSpPr>
          <p:nvPr>
            <p:ph type="title"/>
          </p:nvPr>
        </p:nvSpPr>
        <p:spPr/>
        <p:txBody>
          <a:bodyPr/>
          <a:lstStyle/>
          <a:p>
            <a:r>
              <a:rPr lang="en-US" dirty="0"/>
              <a:t>Veritas Predictive Insights</a:t>
            </a:r>
          </a:p>
        </p:txBody>
      </p:sp>
      <p:pic>
        <p:nvPicPr>
          <p:cNvPr id="152" name="Picture 151">
            <a:extLst>
              <a:ext uri="{FF2B5EF4-FFF2-40B4-BE49-F238E27FC236}">
                <a16:creationId xmlns:a16="http://schemas.microsoft.com/office/drawing/2014/main" id="{EC6570ED-98D7-FF4A-948D-D319CD08E1B4}"/>
              </a:ext>
            </a:extLst>
          </p:cNvPr>
          <p:cNvPicPr>
            <a:picLocks noChangeAspect="1"/>
          </p:cNvPicPr>
          <p:nvPr/>
        </p:nvPicPr>
        <p:blipFill>
          <a:blip r:embed="rId4" cstate="print">
            <a:duotone>
              <a:schemeClr val="bg2">
                <a:shade val="45000"/>
                <a:satMod val="135000"/>
              </a:schemeClr>
              <a:prstClr val="white"/>
            </a:duotone>
            <a:alphaModFix amt="59000"/>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a:ext>
            </a:extLst>
          </a:blip>
          <a:stretch>
            <a:fillRect/>
          </a:stretch>
        </p:blipFill>
        <p:spPr>
          <a:xfrm>
            <a:off x="5068043" y="2606377"/>
            <a:ext cx="385469" cy="385469"/>
          </a:xfrm>
          <a:prstGeom prst="rect">
            <a:avLst/>
          </a:prstGeom>
        </p:spPr>
      </p:pic>
      <p:pic>
        <p:nvPicPr>
          <p:cNvPr id="7" name="Picture 6">
            <a:extLst>
              <a:ext uri="{FF2B5EF4-FFF2-40B4-BE49-F238E27FC236}">
                <a16:creationId xmlns:a16="http://schemas.microsoft.com/office/drawing/2014/main" id="{8C6A1969-5E91-C440-B5D9-AF5198D22024}"/>
              </a:ext>
            </a:extLst>
          </p:cNvPr>
          <p:cNvPicPr>
            <a:picLocks noChangeAspect="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a:ext>
            </a:extLst>
          </a:blip>
          <a:stretch>
            <a:fillRect/>
          </a:stretch>
        </p:blipFill>
        <p:spPr>
          <a:xfrm>
            <a:off x="5081540" y="2622176"/>
            <a:ext cx="369667" cy="369667"/>
          </a:xfrm>
          <a:prstGeom prst="rect">
            <a:avLst/>
          </a:prstGeom>
        </p:spPr>
      </p:pic>
      <p:sp>
        <p:nvSpPr>
          <p:cNvPr id="207" name="TextBox 206">
            <a:extLst>
              <a:ext uri="{FF2B5EF4-FFF2-40B4-BE49-F238E27FC236}">
                <a16:creationId xmlns:a16="http://schemas.microsoft.com/office/drawing/2014/main" id="{ABD7DD2F-E2D9-E14A-BE45-BDABD971835A}"/>
              </a:ext>
            </a:extLst>
          </p:cNvPr>
          <p:cNvSpPr txBox="1"/>
          <p:nvPr/>
        </p:nvSpPr>
        <p:spPr>
          <a:xfrm>
            <a:off x="3912261" y="4485848"/>
            <a:ext cx="2712055" cy="247312"/>
          </a:xfrm>
          <a:prstGeom prst="rect">
            <a:avLst/>
          </a:prstGeom>
        </p:spPr>
        <p:txBody>
          <a:bodyPr vert="horz" wrap="square" lIns="0" tIns="0" rIns="0" bIns="0" rtlCol="0" anchor="ctr">
            <a:noAutofit/>
          </a:bodyPr>
          <a:lstStyle/>
          <a:p>
            <a:pPr algn="ctr" defTabSz="685800">
              <a:spcBef>
                <a:spcPts val="900"/>
              </a:spcBef>
              <a:spcAft>
                <a:spcPts val="900"/>
              </a:spcAft>
              <a:defRPr/>
            </a:pPr>
            <a:r>
              <a:rPr lang="en-US" dirty="0">
                <a:solidFill>
                  <a:srgbClr val="2C2C2B"/>
                </a:solidFill>
                <a:latin typeface="Corbel"/>
              </a:rPr>
              <a:t>Veritas AI/ML Insights Engine </a:t>
            </a:r>
          </a:p>
        </p:txBody>
      </p:sp>
      <p:sp>
        <p:nvSpPr>
          <p:cNvPr id="208" name="TextBox 207">
            <a:extLst>
              <a:ext uri="{FF2B5EF4-FFF2-40B4-BE49-F238E27FC236}">
                <a16:creationId xmlns:a16="http://schemas.microsoft.com/office/drawing/2014/main" id="{ABD7DD2F-E2D9-E14A-BE45-BDABD971835A}"/>
              </a:ext>
            </a:extLst>
          </p:cNvPr>
          <p:cNvSpPr txBox="1"/>
          <p:nvPr/>
        </p:nvSpPr>
        <p:spPr>
          <a:xfrm>
            <a:off x="4239558" y="3231489"/>
            <a:ext cx="2083526" cy="247312"/>
          </a:xfrm>
          <a:prstGeom prst="rect">
            <a:avLst/>
          </a:prstGeom>
        </p:spPr>
        <p:txBody>
          <a:bodyPr vert="horz" wrap="square" lIns="0" tIns="0" rIns="0" bIns="0" rtlCol="0" anchor="ctr">
            <a:noAutofit/>
          </a:bodyPr>
          <a:lstStyle/>
          <a:p>
            <a:pPr algn="ctr" defTabSz="685800">
              <a:lnSpc>
                <a:spcPts val="1395"/>
              </a:lnSpc>
              <a:defRPr/>
            </a:pPr>
            <a:r>
              <a:rPr lang="en-US" dirty="0">
                <a:solidFill>
                  <a:srgbClr val="BB383D"/>
                </a:solidFill>
                <a:latin typeface="Corbel"/>
              </a:rPr>
              <a:t>Continuous Learning</a:t>
            </a:r>
          </a:p>
        </p:txBody>
      </p:sp>
      <p:sp>
        <p:nvSpPr>
          <p:cNvPr id="220" name="TextBox 219">
            <a:extLst>
              <a:ext uri="{FF2B5EF4-FFF2-40B4-BE49-F238E27FC236}">
                <a16:creationId xmlns:a16="http://schemas.microsoft.com/office/drawing/2014/main" id="{ABD7DD2F-E2D9-E14A-BE45-BDABD971835A}"/>
              </a:ext>
            </a:extLst>
          </p:cNvPr>
          <p:cNvSpPr txBox="1"/>
          <p:nvPr/>
        </p:nvSpPr>
        <p:spPr>
          <a:xfrm>
            <a:off x="5218807" y="3727856"/>
            <a:ext cx="1221320" cy="247312"/>
          </a:xfrm>
          <a:prstGeom prst="rect">
            <a:avLst/>
          </a:prstGeom>
        </p:spPr>
        <p:txBody>
          <a:bodyPr vert="horz" wrap="square" lIns="0" tIns="0" rIns="0" bIns="0" rtlCol="0" anchor="ctr">
            <a:noAutofit/>
          </a:bodyPr>
          <a:lstStyle/>
          <a:p>
            <a:pPr algn="ctr" defTabSz="685800">
              <a:lnSpc>
                <a:spcPts val="1215"/>
              </a:lnSpc>
              <a:defRPr/>
            </a:pPr>
            <a:r>
              <a:rPr lang="en-US" sz="1050" dirty="0">
                <a:solidFill>
                  <a:srgbClr val="2C2C2B"/>
                </a:solidFill>
                <a:latin typeface="Polaris Light" panose="02000000000000000000" pitchFamily="2" charset="0"/>
                <a:ea typeface="Polaris Light" panose="02000000000000000000" pitchFamily="2" charset="0"/>
                <a:cs typeface="Polaris Light" panose="02000000000000000000" pitchFamily="2" charset="0"/>
              </a:rPr>
              <a:t>Storage</a:t>
            </a:r>
            <a:br>
              <a:rPr lang="en-US" sz="1050" dirty="0">
                <a:solidFill>
                  <a:srgbClr val="2C2C2B"/>
                </a:solidFill>
                <a:latin typeface="Polaris Light" panose="02000000000000000000" pitchFamily="2" charset="0"/>
                <a:ea typeface="Polaris Light" panose="02000000000000000000" pitchFamily="2" charset="0"/>
                <a:cs typeface="Polaris Light" panose="02000000000000000000" pitchFamily="2" charset="0"/>
              </a:rPr>
            </a:br>
            <a:r>
              <a:rPr lang="en-US" sz="1050" dirty="0">
                <a:solidFill>
                  <a:srgbClr val="2C2C2B"/>
                </a:solidFill>
                <a:latin typeface="Polaris Light" panose="02000000000000000000" pitchFamily="2" charset="0"/>
                <a:ea typeface="Polaris Light" panose="02000000000000000000" pitchFamily="2" charset="0"/>
                <a:cs typeface="Polaris Light" panose="02000000000000000000" pitchFamily="2" charset="0"/>
              </a:rPr>
              <a:t>Forecasting</a:t>
            </a:r>
          </a:p>
        </p:txBody>
      </p:sp>
      <p:sp>
        <p:nvSpPr>
          <p:cNvPr id="221" name="TextBox 220">
            <a:extLst>
              <a:ext uri="{FF2B5EF4-FFF2-40B4-BE49-F238E27FC236}">
                <a16:creationId xmlns:a16="http://schemas.microsoft.com/office/drawing/2014/main" id="{ABD7DD2F-E2D9-E14A-BE45-BDABD971835A}"/>
              </a:ext>
            </a:extLst>
          </p:cNvPr>
          <p:cNvSpPr txBox="1"/>
          <p:nvPr/>
        </p:nvSpPr>
        <p:spPr>
          <a:xfrm>
            <a:off x="3782930" y="2005871"/>
            <a:ext cx="1681573" cy="247312"/>
          </a:xfrm>
          <a:prstGeom prst="rect">
            <a:avLst/>
          </a:prstGeom>
        </p:spPr>
        <p:txBody>
          <a:bodyPr vert="horz" wrap="square" lIns="0" tIns="0" rIns="0" bIns="0" rtlCol="0" anchor="ctr">
            <a:noAutofit/>
          </a:bodyPr>
          <a:lstStyle/>
          <a:p>
            <a:pPr algn="ctr" defTabSz="685800">
              <a:lnSpc>
                <a:spcPts val="1215"/>
              </a:lnSpc>
              <a:defRPr/>
            </a:pPr>
            <a:r>
              <a:rPr lang="en-US" sz="1050" dirty="0">
                <a:solidFill>
                  <a:srgbClr val="2C2C2B"/>
                </a:solidFill>
                <a:latin typeface="Polaris Light" panose="02000000000000000000" pitchFamily="2" charset="0"/>
                <a:ea typeface="Polaris Light" panose="02000000000000000000" pitchFamily="2" charset="0"/>
                <a:cs typeface="Polaris Light" panose="02000000000000000000" pitchFamily="2" charset="0"/>
              </a:rPr>
              <a:t>Appliance Health</a:t>
            </a:r>
            <a:br>
              <a:rPr lang="en-US" sz="1050" dirty="0">
                <a:solidFill>
                  <a:srgbClr val="2C2C2B"/>
                </a:solidFill>
                <a:latin typeface="Polaris Light" panose="02000000000000000000" pitchFamily="2" charset="0"/>
                <a:ea typeface="Polaris Light" panose="02000000000000000000" pitchFamily="2" charset="0"/>
                <a:cs typeface="Polaris Light" panose="02000000000000000000" pitchFamily="2" charset="0"/>
              </a:rPr>
            </a:br>
            <a:r>
              <a:rPr lang="en-US" sz="1050" dirty="0">
                <a:solidFill>
                  <a:srgbClr val="2C2C2B"/>
                </a:solidFill>
                <a:latin typeface="Polaris Light" panose="02000000000000000000" pitchFamily="2" charset="0"/>
                <a:ea typeface="Polaris Light" panose="02000000000000000000" pitchFamily="2" charset="0"/>
                <a:cs typeface="Polaris Light" panose="02000000000000000000" pitchFamily="2" charset="0"/>
              </a:rPr>
              <a:t>Prediction</a:t>
            </a:r>
          </a:p>
        </p:txBody>
      </p:sp>
      <p:sp>
        <p:nvSpPr>
          <p:cNvPr id="222" name="TextBox 221">
            <a:extLst>
              <a:ext uri="{FF2B5EF4-FFF2-40B4-BE49-F238E27FC236}">
                <a16:creationId xmlns:a16="http://schemas.microsoft.com/office/drawing/2014/main" id="{ABD7DD2F-E2D9-E14A-BE45-BDABD971835A}"/>
              </a:ext>
            </a:extLst>
          </p:cNvPr>
          <p:cNvSpPr txBox="1"/>
          <p:nvPr/>
        </p:nvSpPr>
        <p:spPr>
          <a:xfrm>
            <a:off x="4125997" y="1500053"/>
            <a:ext cx="2221433" cy="247312"/>
          </a:xfrm>
          <a:prstGeom prst="rect">
            <a:avLst/>
          </a:prstGeom>
        </p:spPr>
        <p:txBody>
          <a:bodyPr vert="horz" wrap="square" lIns="0" tIns="0" rIns="0" bIns="0" rtlCol="0" anchor="ctr">
            <a:noAutofit/>
          </a:bodyPr>
          <a:lstStyle/>
          <a:p>
            <a:pPr algn="ctr" defTabSz="685800">
              <a:lnSpc>
                <a:spcPts val="1215"/>
              </a:lnSpc>
              <a:defRPr/>
            </a:pPr>
            <a:r>
              <a:rPr lang="en-US" sz="1050" dirty="0">
                <a:solidFill>
                  <a:srgbClr val="2C2C2B"/>
                </a:solidFill>
                <a:latin typeface="Polaris Light" panose="02000000000000000000" pitchFamily="2" charset="0"/>
                <a:ea typeface="Polaris Light" panose="02000000000000000000" pitchFamily="2" charset="0"/>
                <a:cs typeface="Polaris Light" panose="02000000000000000000" pitchFamily="2" charset="0"/>
              </a:rPr>
              <a:t>Recommendation</a:t>
            </a:r>
            <a:br>
              <a:rPr lang="en-US" sz="1050" dirty="0">
                <a:solidFill>
                  <a:srgbClr val="2C2C2B"/>
                </a:solidFill>
                <a:latin typeface="Polaris Light" panose="02000000000000000000" pitchFamily="2" charset="0"/>
                <a:ea typeface="Polaris Light" panose="02000000000000000000" pitchFamily="2" charset="0"/>
                <a:cs typeface="Polaris Light" panose="02000000000000000000" pitchFamily="2" charset="0"/>
              </a:rPr>
            </a:br>
            <a:r>
              <a:rPr lang="en-US" sz="1050" dirty="0">
                <a:solidFill>
                  <a:srgbClr val="2C2C2B"/>
                </a:solidFill>
                <a:latin typeface="Polaris Light" panose="02000000000000000000" pitchFamily="2" charset="0"/>
                <a:ea typeface="Polaris Light" panose="02000000000000000000" pitchFamily="2" charset="0"/>
                <a:cs typeface="Polaris Light" panose="02000000000000000000" pitchFamily="2" charset="0"/>
              </a:rPr>
              <a:t>Engine</a:t>
            </a:r>
          </a:p>
        </p:txBody>
      </p:sp>
      <p:sp>
        <p:nvSpPr>
          <p:cNvPr id="223" name="TextBox 222">
            <a:extLst>
              <a:ext uri="{FF2B5EF4-FFF2-40B4-BE49-F238E27FC236}">
                <a16:creationId xmlns:a16="http://schemas.microsoft.com/office/drawing/2014/main" id="{ABD7DD2F-E2D9-E14A-BE45-BDABD971835A}"/>
              </a:ext>
            </a:extLst>
          </p:cNvPr>
          <p:cNvSpPr txBox="1"/>
          <p:nvPr/>
        </p:nvSpPr>
        <p:spPr>
          <a:xfrm>
            <a:off x="5391988" y="2005871"/>
            <a:ext cx="1369334" cy="247312"/>
          </a:xfrm>
          <a:prstGeom prst="rect">
            <a:avLst/>
          </a:prstGeom>
        </p:spPr>
        <p:txBody>
          <a:bodyPr vert="horz" wrap="square" lIns="0" tIns="0" rIns="0" bIns="0" rtlCol="0" anchor="ctr">
            <a:noAutofit/>
          </a:bodyPr>
          <a:lstStyle/>
          <a:p>
            <a:pPr algn="ctr" defTabSz="685800">
              <a:lnSpc>
                <a:spcPts val="1215"/>
              </a:lnSpc>
              <a:defRPr/>
            </a:pPr>
            <a:r>
              <a:rPr lang="en-US" sz="1050" dirty="0">
                <a:solidFill>
                  <a:srgbClr val="2C2C2B"/>
                </a:solidFill>
                <a:latin typeface="Polaris Light" panose="02000000000000000000" pitchFamily="2" charset="0"/>
                <a:ea typeface="Polaris Light" panose="02000000000000000000" pitchFamily="2" charset="0"/>
                <a:cs typeface="Polaris Light" panose="02000000000000000000" pitchFamily="2" charset="0"/>
              </a:rPr>
              <a:t>Job Failure</a:t>
            </a:r>
            <a:br>
              <a:rPr lang="en-US" sz="1050" dirty="0">
                <a:solidFill>
                  <a:srgbClr val="2C2C2B"/>
                </a:solidFill>
                <a:latin typeface="Polaris Light" panose="02000000000000000000" pitchFamily="2" charset="0"/>
                <a:ea typeface="Polaris Light" panose="02000000000000000000" pitchFamily="2" charset="0"/>
                <a:cs typeface="Polaris Light" panose="02000000000000000000" pitchFamily="2" charset="0"/>
              </a:rPr>
            </a:br>
            <a:r>
              <a:rPr lang="en-US" sz="1050" dirty="0">
                <a:solidFill>
                  <a:srgbClr val="2C2C2B"/>
                </a:solidFill>
                <a:latin typeface="Polaris Light" panose="02000000000000000000" pitchFamily="2" charset="0"/>
                <a:ea typeface="Polaris Light" panose="02000000000000000000" pitchFamily="2" charset="0"/>
                <a:cs typeface="Polaris Light" panose="02000000000000000000" pitchFamily="2" charset="0"/>
              </a:rPr>
              <a:t>Remediation</a:t>
            </a:r>
          </a:p>
        </p:txBody>
      </p:sp>
      <p:sp>
        <p:nvSpPr>
          <p:cNvPr id="224" name="TextBox 223">
            <a:extLst>
              <a:ext uri="{FF2B5EF4-FFF2-40B4-BE49-F238E27FC236}">
                <a16:creationId xmlns:a16="http://schemas.microsoft.com/office/drawing/2014/main" id="{ABD7DD2F-E2D9-E14A-BE45-BDABD971835A}"/>
              </a:ext>
            </a:extLst>
          </p:cNvPr>
          <p:cNvSpPr txBox="1"/>
          <p:nvPr/>
        </p:nvSpPr>
        <p:spPr>
          <a:xfrm>
            <a:off x="5125113" y="2795603"/>
            <a:ext cx="2210707" cy="247312"/>
          </a:xfrm>
          <a:prstGeom prst="rect">
            <a:avLst/>
          </a:prstGeom>
        </p:spPr>
        <p:txBody>
          <a:bodyPr vert="horz" wrap="square" lIns="0" tIns="0" rIns="0" bIns="0" rtlCol="0" anchor="ctr">
            <a:noAutofit/>
          </a:bodyPr>
          <a:lstStyle/>
          <a:p>
            <a:pPr algn="ctr" defTabSz="685800">
              <a:lnSpc>
                <a:spcPts val="1215"/>
              </a:lnSpc>
              <a:defRPr/>
            </a:pPr>
            <a:r>
              <a:rPr lang="en-US" sz="1050" dirty="0">
                <a:solidFill>
                  <a:srgbClr val="2C2C2B"/>
                </a:solidFill>
                <a:latin typeface="Polaris Light" panose="02000000000000000000" pitchFamily="2" charset="0"/>
                <a:ea typeface="Polaris Light" panose="02000000000000000000" pitchFamily="2" charset="0"/>
                <a:cs typeface="Polaris Light" panose="02000000000000000000" pitchFamily="2" charset="0"/>
              </a:rPr>
              <a:t>Resource</a:t>
            </a:r>
            <a:br>
              <a:rPr lang="en-US" sz="1050" dirty="0">
                <a:solidFill>
                  <a:srgbClr val="2C2C2B"/>
                </a:solidFill>
                <a:latin typeface="Polaris Light" panose="02000000000000000000" pitchFamily="2" charset="0"/>
                <a:ea typeface="Polaris Light" panose="02000000000000000000" pitchFamily="2" charset="0"/>
                <a:cs typeface="Polaris Light" panose="02000000000000000000" pitchFamily="2" charset="0"/>
              </a:rPr>
            </a:br>
            <a:r>
              <a:rPr lang="en-US" sz="1050" dirty="0">
                <a:solidFill>
                  <a:srgbClr val="2C2C2B"/>
                </a:solidFill>
                <a:latin typeface="Polaris Light" panose="02000000000000000000" pitchFamily="2" charset="0"/>
                <a:ea typeface="Polaris Light" panose="02000000000000000000" pitchFamily="2" charset="0"/>
                <a:cs typeface="Polaris Light" panose="02000000000000000000" pitchFamily="2" charset="0"/>
              </a:rPr>
              <a:t>Optimization</a:t>
            </a:r>
          </a:p>
        </p:txBody>
      </p:sp>
      <p:sp>
        <p:nvSpPr>
          <p:cNvPr id="225" name="TextBox 224">
            <a:extLst>
              <a:ext uri="{FF2B5EF4-FFF2-40B4-BE49-F238E27FC236}">
                <a16:creationId xmlns:a16="http://schemas.microsoft.com/office/drawing/2014/main" id="{ABD7DD2F-E2D9-E14A-BE45-BDABD971835A}"/>
              </a:ext>
            </a:extLst>
          </p:cNvPr>
          <p:cNvSpPr txBox="1"/>
          <p:nvPr/>
        </p:nvSpPr>
        <p:spPr>
          <a:xfrm>
            <a:off x="3181281" y="2795603"/>
            <a:ext cx="2210707" cy="247312"/>
          </a:xfrm>
          <a:prstGeom prst="rect">
            <a:avLst/>
          </a:prstGeom>
        </p:spPr>
        <p:txBody>
          <a:bodyPr vert="horz" wrap="square" lIns="0" tIns="0" rIns="0" bIns="0" rtlCol="0" anchor="ctr">
            <a:noAutofit/>
          </a:bodyPr>
          <a:lstStyle/>
          <a:p>
            <a:pPr algn="ctr" defTabSz="685800">
              <a:lnSpc>
                <a:spcPts val="1215"/>
              </a:lnSpc>
              <a:defRPr/>
            </a:pPr>
            <a:r>
              <a:rPr lang="en-US" sz="1050" dirty="0">
                <a:solidFill>
                  <a:srgbClr val="2C2C2B"/>
                </a:solidFill>
                <a:latin typeface="Polaris Light" panose="02000000000000000000" pitchFamily="2" charset="0"/>
                <a:ea typeface="Polaris Light" panose="02000000000000000000" pitchFamily="2" charset="0"/>
                <a:cs typeface="Polaris Light" panose="02000000000000000000" pitchFamily="2" charset="0"/>
              </a:rPr>
              <a:t>Domain</a:t>
            </a:r>
            <a:br>
              <a:rPr lang="en-US" sz="1050" dirty="0">
                <a:solidFill>
                  <a:srgbClr val="2C2C2B"/>
                </a:solidFill>
                <a:latin typeface="Polaris Light" panose="02000000000000000000" pitchFamily="2" charset="0"/>
                <a:ea typeface="Polaris Light" panose="02000000000000000000" pitchFamily="2" charset="0"/>
                <a:cs typeface="Polaris Light" panose="02000000000000000000" pitchFamily="2" charset="0"/>
              </a:rPr>
            </a:br>
            <a:r>
              <a:rPr lang="en-US" sz="1050" dirty="0">
                <a:solidFill>
                  <a:srgbClr val="2C2C2B"/>
                </a:solidFill>
                <a:latin typeface="Polaris Light" panose="02000000000000000000" pitchFamily="2" charset="0"/>
                <a:ea typeface="Polaris Light" panose="02000000000000000000" pitchFamily="2" charset="0"/>
                <a:cs typeface="Polaris Light" panose="02000000000000000000" pitchFamily="2" charset="0"/>
              </a:rPr>
              <a:t>Optimization</a:t>
            </a:r>
          </a:p>
        </p:txBody>
      </p:sp>
      <p:sp>
        <p:nvSpPr>
          <p:cNvPr id="226" name="TextBox 225">
            <a:extLst>
              <a:ext uri="{FF2B5EF4-FFF2-40B4-BE49-F238E27FC236}">
                <a16:creationId xmlns:a16="http://schemas.microsoft.com/office/drawing/2014/main" id="{ABD7DD2F-E2D9-E14A-BE45-BDABD971835A}"/>
              </a:ext>
            </a:extLst>
          </p:cNvPr>
          <p:cNvSpPr txBox="1"/>
          <p:nvPr/>
        </p:nvSpPr>
        <p:spPr>
          <a:xfrm>
            <a:off x="4034379" y="3727856"/>
            <a:ext cx="1394494" cy="247312"/>
          </a:xfrm>
          <a:prstGeom prst="rect">
            <a:avLst/>
          </a:prstGeom>
        </p:spPr>
        <p:txBody>
          <a:bodyPr vert="horz" wrap="square" lIns="0" tIns="0" rIns="0" bIns="0" rtlCol="0" anchor="ctr">
            <a:noAutofit/>
          </a:bodyPr>
          <a:lstStyle/>
          <a:p>
            <a:pPr algn="ctr" defTabSz="685800">
              <a:lnSpc>
                <a:spcPts val="1215"/>
              </a:lnSpc>
              <a:defRPr/>
            </a:pPr>
            <a:r>
              <a:rPr lang="en-US" sz="1050" dirty="0">
                <a:solidFill>
                  <a:srgbClr val="2C2C2B"/>
                </a:solidFill>
                <a:latin typeface="Polaris Light" panose="02000000000000000000" pitchFamily="2" charset="0"/>
                <a:ea typeface="Polaris Light" panose="02000000000000000000" pitchFamily="2" charset="0"/>
                <a:cs typeface="Polaris Light" panose="02000000000000000000" pitchFamily="2" charset="0"/>
              </a:rPr>
              <a:t>Performance</a:t>
            </a:r>
            <a:br>
              <a:rPr lang="en-US" sz="1050" dirty="0">
                <a:solidFill>
                  <a:srgbClr val="2C2C2B"/>
                </a:solidFill>
                <a:latin typeface="Polaris Light" panose="02000000000000000000" pitchFamily="2" charset="0"/>
                <a:ea typeface="Polaris Light" panose="02000000000000000000" pitchFamily="2" charset="0"/>
                <a:cs typeface="Polaris Light" panose="02000000000000000000" pitchFamily="2" charset="0"/>
              </a:rPr>
            </a:br>
            <a:r>
              <a:rPr lang="en-US" sz="1050" dirty="0">
                <a:solidFill>
                  <a:srgbClr val="2C2C2B"/>
                </a:solidFill>
                <a:latin typeface="Polaris Light" panose="02000000000000000000" pitchFamily="2" charset="0"/>
                <a:ea typeface="Polaris Light" panose="02000000000000000000" pitchFamily="2" charset="0"/>
                <a:cs typeface="Polaris Light" panose="02000000000000000000" pitchFamily="2" charset="0"/>
              </a:rPr>
              <a:t>Optimization</a:t>
            </a:r>
          </a:p>
        </p:txBody>
      </p:sp>
      <p:sp>
        <p:nvSpPr>
          <p:cNvPr id="151" name="Flowchart: Connector 150"/>
          <p:cNvSpPr/>
          <p:nvPr/>
        </p:nvSpPr>
        <p:spPr bwMode="auto">
          <a:xfrm>
            <a:off x="4905056" y="2408913"/>
            <a:ext cx="685800" cy="685800"/>
          </a:xfrm>
          <a:prstGeom prst="flowChartConnector">
            <a:avLst/>
          </a:prstGeom>
          <a:noFill/>
          <a:ln w="19050" cap="flat" cmpd="sng" algn="ctr">
            <a:solidFill>
              <a:schemeClr val="accent1"/>
            </a:soli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lnSpc>
                <a:spcPct val="90000"/>
              </a:lnSpc>
              <a:defRPr/>
            </a:pPr>
            <a:endParaRPr lang="en-US" dirty="0" err="1">
              <a:solidFill>
                <a:srgbClr val="FFFFFF"/>
              </a:solidFill>
              <a:latin typeface="Corbel"/>
            </a:endParaRPr>
          </a:p>
        </p:txBody>
      </p:sp>
      <p:sp>
        <p:nvSpPr>
          <p:cNvPr id="231" name="Flowchart: Connector 230"/>
          <p:cNvSpPr/>
          <p:nvPr/>
        </p:nvSpPr>
        <p:spPr bwMode="auto">
          <a:xfrm>
            <a:off x="5232684" y="2380378"/>
            <a:ext cx="34289" cy="49184"/>
          </a:xfrm>
          <a:prstGeom prst="flowChartConnector">
            <a:avLst/>
          </a:prstGeom>
          <a:solidFill>
            <a:schemeClr val="accent1"/>
          </a:solidFill>
          <a:ln w="19050" cap="flat" cmpd="sng" algn="ctr">
            <a:solidFill>
              <a:schemeClr val="accent1"/>
            </a:solidFill>
            <a:prstDash val="solid"/>
            <a:miter lim="800000"/>
            <a:headEnd type="none" w="med" len="med"/>
            <a:tailEnd type="none" w="med" len="med"/>
          </a:ln>
          <a:effectLst>
            <a:glow rad="63500">
              <a:schemeClr val="accent1">
                <a:satMod val="175000"/>
                <a:alpha val="40000"/>
              </a:schemeClr>
            </a:glow>
          </a:effectLst>
        </p:spPr>
        <p:txBody>
          <a:bodyPr vert="horz" wrap="square" lIns="68580" tIns="34290" rIns="68580" bIns="34290" numCol="1" rtlCol="0" anchor="ctr" anchorCtr="0" compatLnSpc="1">
            <a:prstTxWarp prst="textNoShape">
              <a:avLst/>
            </a:prstTxWarp>
          </a:bodyPr>
          <a:lstStyle/>
          <a:p>
            <a:pPr algn="ctr" defTabSz="685800">
              <a:lnSpc>
                <a:spcPct val="90000"/>
              </a:lnSpc>
              <a:defRPr/>
            </a:pPr>
            <a:endParaRPr lang="en-US" dirty="0" err="1">
              <a:solidFill>
                <a:srgbClr val="FFFFFF"/>
              </a:solidFill>
              <a:latin typeface="Corbel"/>
            </a:endParaRPr>
          </a:p>
        </p:txBody>
      </p:sp>
      <p:sp>
        <p:nvSpPr>
          <p:cNvPr id="232" name="Flowchart: Connector 231"/>
          <p:cNvSpPr/>
          <p:nvPr/>
        </p:nvSpPr>
        <p:spPr bwMode="auto">
          <a:xfrm>
            <a:off x="5225825" y="3064883"/>
            <a:ext cx="48006" cy="34290"/>
          </a:xfrm>
          <a:prstGeom prst="flowChartConnector">
            <a:avLst/>
          </a:prstGeom>
          <a:solidFill>
            <a:schemeClr val="accent1"/>
          </a:solidFill>
          <a:ln w="19050" cap="flat" cmpd="sng" algn="ctr">
            <a:solidFill>
              <a:schemeClr val="accent1"/>
            </a:solidFill>
            <a:prstDash val="solid"/>
            <a:miter lim="800000"/>
            <a:headEnd type="none" w="med" len="med"/>
            <a:tailEnd type="none" w="med" len="med"/>
          </a:ln>
          <a:effectLst>
            <a:glow rad="63500">
              <a:schemeClr val="accent1">
                <a:satMod val="175000"/>
                <a:alpha val="40000"/>
              </a:schemeClr>
            </a:glow>
          </a:effectLst>
        </p:spPr>
        <p:txBody>
          <a:bodyPr vert="horz" wrap="square" lIns="68580" tIns="34290" rIns="68580" bIns="34290" numCol="1" rtlCol="0" anchor="ctr" anchorCtr="0" compatLnSpc="1">
            <a:prstTxWarp prst="textNoShape">
              <a:avLst/>
            </a:prstTxWarp>
          </a:bodyPr>
          <a:lstStyle/>
          <a:p>
            <a:pPr algn="ctr" defTabSz="685800">
              <a:lnSpc>
                <a:spcPct val="90000"/>
              </a:lnSpc>
              <a:defRPr/>
            </a:pPr>
            <a:endParaRPr lang="en-US" dirty="0" err="1">
              <a:solidFill>
                <a:srgbClr val="FFFFFF"/>
              </a:solidFill>
              <a:latin typeface="Corbel"/>
            </a:endParaRPr>
          </a:p>
        </p:txBody>
      </p:sp>
      <p:cxnSp>
        <p:nvCxnSpPr>
          <p:cNvPr id="32" name="Straight Connector 31">
            <a:extLst>
              <a:ext uri="{FF2B5EF4-FFF2-40B4-BE49-F238E27FC236}">
                <a16:creationId xmlns:a16="http://schemas.microsoft.com/office/drawing/2014/main" id="{3EB6D2AE-EA36-3548-ADE6-64C2F285A55B}"/>
              </a:ext>
            </a:extLst>
          </p:cNvPr>
          <p:cNvCxnSpPr/>
          <p:nvPr/>
        </p:nvCxnSpPr>
        <p:spPr bwMode="auto">
          <a:xfrm>
            <a:off x="5076506" y="1427918"/>
            <a:ext cx="320415" cy="0"/>
          </a:xfrm>
          <a:prstGeom prst="line">
            <a:avLst/>
          </a:prstGeom>
          <a:solidFill>
            <a:schemeClr val="accent1"/>
          </a:solidFill>
          <a:ln w="19050" cap="flat" cmpd="sng" algn="ctr">
            <a:solidFill>
              <a:schemeClr val="accent6"/>
            </a:solidFill>
            <a:prstDash val="solid"/>
            <a:miter lim="800000"/>
            <a:headEnd type="none" w="med" len="med"/>
            <a:tailEnd type="none" w="lg" len="lg"/>
          </a:ln>
          <a:effectLst/>
        </p:spPr>
      </p:cxnSp>
      <p:cxnSp>
        <p:nvCxnSpPr>
          <p:cNvPr id="155" name="Straight Connector 154">
            <a:extLst>
              <a:ext uri="{FF2B5EF4-FFF2-40B4-BE49-F238E27FC236}">
                <a16:creationId xmlns:a16="http://schemas.microsoft.com/office/drawing/2014/main" id="{7342A625-ADED-F441-B846-D6D394732A3B}"/>
              </a:ext>
            </a:extLst>
          </p:cNvPr>
          <p:cNvCxnSpPr/>
          <p:nvPr/>
        </p:nvCxnSpPr>
        <p:spPr bwMode="auto">
          <a:xfrm>
            <a:off x="5916447" y="1918846"/>
            <a:ext cx="320415" cy="0"/>
          </a:xfrm>
          <a:prstGeom prst="line">
            <a:avLst/>
          </a:prstGeom>
          <a:solidFill>
            <a:schemeClr val="accent1"/>
          </a:solidFill>
          <a:ln w="19050" cap="flat" cmpd="sng" algn="ctr">
            <a:solidFill>
              <a:schemeClr val="accent6"/>
            </a:solidFill>
            <a:prstDash val="solid"/>
            <a:miter lim="800000"/>
            <a:headEnd type="none" w="med" len="med"/>
            <a:tailEnd type="none" w="lg" len="lg"/>
          </a:ln>
          <a:effectLst/>
        </p:spPr>
      </p:cxnSp>
      <p:cxnSp>
        <p:nvCxnSpPr>
          <p:cNvPr id="156" name="Straight Connector 155">
            <a:extLst>
              <a:ext uri="{FF2B5EF4-FFF2-40B4-BE49-F238E27FC236}">
                <a16:creationId xmlns:a16="http://schemas.microsoft.com/office/drawing/2014/main" id="{14E72693-7334-FA41-976C-571CD41E4F3B}"/>
              </a:ext>
            </a:extLst>
          </p:cNvPr>
          <p:cNvCxnSpPr/>
          <p:nvPr/>
        </p:nvCxnSpPr>
        <p:spPr bwMode="auto">
          <a:xfrm>
            <a:off x="4463508" y="1918846"/>
            <a:ext cx="320415" cy="0"/>
          </a:xfrm>
          <a:prstGeom prst="line">
            <a:avLst/>
          </a:prstGeom>
          <a:solidFill>
            <a:schemeClr val="accent1"/>
          </a:solidFill>
          <a:ln w="19050" cap="flat" cmpd="sng" algn="ctr">
            <a:solidFill>
              <a:schemeClr val="accent6"/>
            </a:solidFill>
            <a:prstDash val="solid"/>
            <a:miter lim="800000"/>
            <a:headEnd type="none" w="med" len="med"/>
            <a:tailEnd type="none" w="lg" len="lg"/>
          </a:ln>
          <a:effectLst/>
        </p:spPr>
      </p:cxnSp>
      <p:cxnSp>
        <p:nvCxnSpPr>
          <p:cNvPr id="157" name="Straight Connector 156">
            <a:extLst>
              <a:ext uri="{FF2B5EF4-FFF2-40B4-BE49-F238E27FC236}">
                <a16:creationId xmlns:a16="http://schemas.microsoft.com/office/drawing/2014/main" id="{54BDD106-36BF-924E-B9F4-ADCD79F88116}"/>
              </a:ext>
            </a:extLst>
          </p:cNvPr>
          <p:cNvCxnSpPr/>
          <p:nvPr/>
        </p:nvCxnSpPr>
        <p:spPr bwMode="auto">
          <a:xfrm>
            <a:off x="6078326" y="2724567"/>
            <a:ext cx="320415" cy="0"/>
          </a:xfrm>
          <a:prstGeom prst="line">
            <a:avLst/>
          </a:prstGeom>
          <a:solidFill>
            <a:schemeClr val="accent1"/>
          </a:solidFill>
          <a:ln w="19050" cap="flat" cmpd="sng" algn="ctr">
            <a:solidFill>
              <a:schemeClr val="accent6"/>
            </a:solidFill>
            <a:prstDash val="solid"/>
            <a:miter lim="800000"/>
            <a:headEnd type="none" w="med" len="med"/>
            <a:tailEnd type="none" w="lg" len="lg"/>
          </a:ln>
          <a:effectLst/>
        </p:spPr>
      </p:cxnSp>
      <p:cxnSp>
        <p:nvCxnSpPr>
          <p:cNvPr id="158" name="Straight Connector 157">
            <a:extLst>
              <a:ext uri="{FF2B5EF4-FFF2-40B4-BE49-F238E27FC236}">
                <a16:creationId xmlns:a16="http://schemas.microsoft.com/office/drawing/2014/main" id="{2A904A1C-9863-2E42-8FB0-3CE270D3170C}"/>
              </a:ext>
            </a:extLst>
          </p:cNvPr>
          <p:cNvCxnSpPr>
            <a:cxnSpLocks/>
          </p:cNvCxnSpPr>
          <p:nvPr/>
        </p:nvCxnSpPr>
        <p:spPr bwMode="auto">
          <a:xfrm>
            <a:off x="4126427" y="2726441"/>
            <a:ext cx="320415" cy="0"/>
          </a:xfrm>
          <a:prstGeom prst="line">
            <a:avLst/>
          </a:prstGeom>
          <a:solidFill>
            <a:schemeClr val="accent1"/>
          </a:solidFill>
          <a:ln w="19050" cap="flat" cmpd="sng" algn="ctr">
            <a:solidFill>
              <a:schemeClr val="accent6"/>
            </a:solidFill>
            <a:prstDash val="solid"/>
            <a:miter lim="800000"/>
            <a:headEnd type="none" w="med" len="med"/>
            <a:tailEnd type="none" w="lg" len="lg"/>
          </a:ln>
          <a:effectLst/>
        </p:spPr>
      </p:cxnSp>
      <p:cxnSp>
        <p:nvCxnSpPr>
          <p:cNvPr id="159" name="Straight Connector 158">
            <a:extLst>
              <a:ext uri="{FF2B5EF4-FFF2-40B4-BE49-F238E27FC236}">
                <a16:creationId xmlns:a16="http://schemas.microsoft.com/office/drawing/2014/main" id="{5E1F064E-5BBF-4E40-A7E5-B3E59D3474A5}"/>
              </a:ext>
            </a:extLst>
          </p:cNvPr>
          <p:cNvCxnSpPr/>
          <p:nvPr/>
        </p:nvCxnSpPr>
        <p:spPr bwMode="auto">
          <a:xfrm>
            <a:off x="4571417" y="3667074"/>
            <a:ext cx="320415" cy="0"/>
          </a:xfrm>
          <a:prstGeom prst="line">
            <a:avLst/>
          </a:prstGeom>
          <a:solidFill>
            <a:schemeClr val="accent1"/>
          </a:solidFill>
          <a:ln w="19050" cap="flat" cmpd="sng" algn="ctr">
            <a:solidFill>
              <a:schemeClr val="accent6"/>
            </a:solidFill>
            <a:prstDash val="solid"/>
            <a:miter lim="800000"/>
            <a:headEnd type="none" w="med" len="med"/>
            <a:tailEnd type="none" w="lg" len="lg"/>
          </a:ln>
          <a:effectLst/>
        </p:spPr>
      </p:cxnSp>
      <p:cxnSp>
        <p:nvCxnSpPr>
          <p:cNvPr id="160" name="Straight Connector 159">
            <a:extLst>
              <a:ext uri="{FF2B5EF4-FFF2-40B4-BE49-F238E27FC236}">
                <a16:creationId xmlns:a16="http://schemas.microsoft.com/office/drawing/2014/main" id="{83AC507B-83A9-E645-8592-FBF10C72AC8E}"/>
              </a:ext>
            </a:extLst>
          </p:cNvPr>
          <p:cNvCxnSpPr/>
          <p:nvPr/>
        </p:nvCxnSpPr>
        <p:spPr bwMode="auto">
          <a:xfrm>
            <a:off x="5669258" y="3663326"/>
            <a:ext cx="320415" cy="0"/>
          </a:xfrm>
          <a:prstGeom prst="line">
            <a:avLst/>
          </a:prstGeom>
          <a:solidFill>
            <a:schemeClr val="accent1"/>
          </a:solidFill>
          <a:ln w="19050" cap="flat" cmpd="sng" algn="ctr">
            <a:solidFill>
              <a:schemeClr val="accent6"/>
            </a:solidFill>
            <a:prstDash val="solid"/>
            <a:miter lim="800000"/>
            <a:headEnd type="none" w="med" len="med"/>
            <a:tailEnd type="none" w="lg" len="lg"/>
          </a:ln>
          <a:effectLst/>
        </p:spPr>
      </p:cxnSp>
      <p:pic>
        <p:nvPicPr>
          <p:cNvPr id="150" name="Picture 149">
            <a:extLst>
              <a:ext uri="{FF2B5EF4-FFF2-40B4-BE49-F238E27FC236}">
                <a16:creationId xmlns:a16="http://schemas.microsoft.com/office/drawing/2014/main" id="{C8A78BD0-E2EA-8B48-B1A0-1D925CE65C0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26252" y="2281640"/>
            <a:ext cx="852986" cy="317883"/>
          </a:xfrm>
          <a:prstGeom prst="rect">
            <a:avLst/>
          </a:prstGeom>
          <a:ln>
            <a:noFill/>
          </a:ln>
          <a:effectLst>
            <a:outerShdw blurRad="292100" dist="139700" dir="2700000" algn="tl" rotWithShape="0">
              <a:srgbClr val="333333">
                <a:alpha val="65000"/>
              </a:srgbClr>
            </a:outerShdw>
          </a:effectLst>
        </p:spPr>
      </p:pic>
      <p:pic>
        <p:nvPicPr>
          <p:cNvPr id="153" name="Picture 152">
            <a:extLst>
              <a:ext uri="{FF2B5EF4-FFF2-40B4-BE49-F238E27FC236}">
                <a16:creationId xmlns:a16="http://schemas.microsoft.com/office/drawing/2014/main" id="{3078CA20-7D6B-CA4A-87C1-C9320DBE2D47}"/>
              </a:ext>
            </a:extLst>
          </p:cNvPr>
          <p:cNvPicPr>
            <a:picLocks noChangeAspect="1"/>
          </p:cNvPicPr>
          <p:nvPr/>
        </p:nvPicPr>
        <p:blipFill>
          <a:blip r:embed="rId7"/>
          <a:stretch>
            <a:fillRect/>
          </a:stretch>
        </p:blipFill>
        <p:spPr>
          <a:xfrm>
            <a:off x="813075" y="2895234"/>
            <a:ext cx="858512" cy="559899"/>
          </a:xfrm>
          <a:prstGeom prst="rect">
            <a:avLst/>
          </a:prstGeom>
          <a:ln>
            <a:noFill/>
          </a:ln>
          <a:effectLst>
            <a:outerShdw blurRad="292100" dist="139700" dir="2700000" algn="tl" rotWithShape="0">
              <a:srgbClr val="333333">
                <a:alpha val="65000"/>
              </a:srgbClr>
            </a:outerShdw>
          </a:effectLst>
        </p:spPr>
      </p:pic>
      <p:pic>
        <p:nvPicPr>
          <p:cNvPr id="161" name="Picture 160">
            <a:extLst>
              <a:ext uri="{FF2B5EF4-FFF2-40B4-BE49-F238E27FC236}">
                <a16:creationId xmlns:a16="http://schemas.microsoft.com/office/drawing/2014/main" id="{1D07AC46-E079-4144-A457-77939AC7B45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128523" y="2018049"/>
            <a:ext cx="314892" cy="314892"/>
          </a:xfrm>
          <a:prstGeom prst="rect">
            <a:avLst/>
          </a:prstGeom>
        </p:spPr>
      </p:pic>
      <p:pic>
        <p:nvPicPr>
          <p:cNvPr id="162" name="Picture 161">
            <a:extLst>
              <a:ext uri="{FF2B5EF4-FFF2-40B4-BE49-F238E27FC236}">
                <a16:creationId xmlns:a16="http://schemas.microsoft.com/office/drawing/2014/main" id="{43F46E52-8078-0541-98C7-9F44962A2A84}"/>
              </a:ext>
            </a:extLst>
          </p:cNvPr>
          <p:cNvPicPr>
            <a:picLocks noChangeAspect="1"/>
          </p:cNvPicPr>
          <p:nvPr/>
        </p:nvPicPr>
        <p:blipFill>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a:ext>
            </a:extLst>
          </a:blip>
          <a:stretch>
            <a:fillRect/>
          </a:stretch>
        </p:blipFill>
        <p:spPr>
          <a:xfrm>
            <a:off x="2148117" y="3119682"/>
            <a:ext cx="314892" cy="314892"/>
          </a:xfrm>
          <a:prstGeom prst="rect">
            <a:avLst/>
          </a:prstGeom>
        </p:spPr>
      </p:pic>
      <p:pic>
        <p:nvPicPr>
          <p:cNvPr id="163" name="Picture 162">
            <a:extLst>
              <a:ext uri="{FF2B5EF4-FFF2-40B4-BE49-F238E27FC236}">
                <a16:creationId xmlns:a16="http://schemas.microsoft.com/office/drawing/2014/main" id="{8984E2EF-D579-BD41-A1AC-26635248AF9D}"/>
              </a:ext>
            </a:extLst>
          </p:cNvPr>
          <p:cNvPicPr>
            <a:picLocks noChangeAspect="1"/>
          </p:cNvPicPr>
          <p:nvPr/>
        </p:nvPicPr>
        <p:blipFill>
          <a:blip r:embed="rId11" cstate="print">
            <a:grayscl/>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a:ext>
            </a:extLst>
          </a:blip>
          <a:stretch>
            <a:fillRect/>
          </a:stretch>
        </p:blipFill>
        <p:spPr>
          <a:xfrm>
            <a:off x="2128523" y="2568866"/>
            <a:ext cx="314892" cy="314892"/>
          </a:xfrm>
          <a:prstGeom prst="rect">
            <a:avLst/>
          </a:prstGeom>
        </p:spPr>
      </p:pic>
      <p:pic>
        <p:nvPicPr>
          <p:cNvPr id="164" name="Picture 163">
            <a:extLst>
              <a:ext uri="{FF2B5EF4-FFF2-40B4-BE49-F238E27FC236}">
                <a16:creationId xmlns:a16="http://schemas.microsoft.com/office/drawing/2014/main" id="{E519459E-E333-8B4A-8B28-84F3F0DD1AD2}"/>
              </a:ext>
            </a:extLst>
          </p:cNvPr>
          <p:cNvPicPr>
            <a:picLocks noChangeAspect="1"/>
          </p:cNvPicPr>
          <p:nvPr/>
        </p:nvPicPr>
        <p:blipFill>
          <a:blip r:embed="rId13" cstate="print">
            <a:grayscl/>
            <a:extLst>
              <a:ext uri="{BEBA8EAE-BF5A-486C-A8C5-ECC9F3942E4B}">
                <a14:imgProps xmlns:a14="http://schemas.microsoft.com/office/drawing/2010/main">
                  <a14:imgLayer r:embed="rId14">
                    <a14:imgEffect>
                      <a14:sharpenSoften amount="50000"/>
                    </a14:imgEffect>
                    <a14:imgEffect>
                      <a14:brightnessContrast bright="-40000"/>
                    </a14:imgEffect>
                  </a14:imgLayer>
                </a14:imgProps>
              </a:ext>
              <a:ext uri="{28A0092B-C50C-407E-A947-70E740481C1C}">
                <a14:useLocalDpi xmlns:a14="http://schemas.microsoft.com/office/drawing/2010/main"/>
              </a:ext>
            </a:extLst>
          </a:blip>
          <a:stretch>
            <a:fillRect/>
          </a:stretch>
        </p:blipFill>
        <p:spPr>
          <a:xfrm>
            <a:off x="2141586" y="3670499"/>
            <a:ext cx="314892" cy="314892"/>
          </a:xfrm>
          <a:prstGeom prst="rect">
            <a:avLst/>
          </a:prstGeom>
        </p:spPr>
      </p:pic>
      <p:pic>
        <p:nvPicPr>
          <p:cNvPr id="165" name="Picture 164">
            <a:extLst>
              <a:ext uri="{FF2B5EF4-FFF2-40B4-BE49-F238E27FC236}">
                <a16:creationId xmlns:a16="http://schemas.microsoft.com/office/drawing/2014/main" id="{2993D39C-610F-D649-83D6-D6CB84750FF1}"/>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34962" y="1832394"/>
            <a:ext cx="876934" cy="180388"/>
          </a:xfrm>
          <a:prstGeom prst="rect">
            <a:avLst/>
          </a:prstGeom>
          <a:ln>
            <a:noFill/>
          </a:ln>
          <a:effectLst>
            <a:outerShdw blurRad="292100" dist="139700" dir="2700000" algn="tl" rotWithShape="0">
              <a:srgbClr val="333333">
                <a:alpha val="65000"/>
              </a:srgbClr>
            </a:outerShdw>
          </a:effectLst>
        </p:spPr>
      </p:pic>
      <p:sp>
        <p:nvSpPr>
          <p:cNvPr id="166" name="TextBox 165">
            <a:extLst>
              <a:ext uri="{FF2B5EF4-FFF2-40B4-BE49-F238E27FC236}">
                <a16:creationId xmlns:a16="http://schemas.microsoft.com/office/drawing/2014/main" id="{3F4BDFFE-88D0-BD40-B5ED-8571F7D31E9E}"/>
              </a:ext>
            </a:extLst>
          </p:cNvPr>
          <p:cNvSpPr txBox="1"/>
          <p:nvPr/>
        </p:nvSpPr>
        <p:spPr>
          <a:xfrm>
            <a:off x="2071373" y="1909538"/>
            <a:ext cx="411480" cy="137160"/>
          </a:xfrm>
          <a:prstGeom prst="rect">
            <a:avLst/>
          </a:prstGeom>
        </p:spPr>
        <p:txBody>
          <a:bodyPr vert="horz" wrap="square" lIns="0" tIns="0" rIns="0" bIns="0" rtlCol="0" anchor="t">
            <a:noAutofit/>
          </a:bodyPr>
          <a:lstStyle/>
          <a:p>
            <a:pPr algn="ctr" defTabSz="685800">
              <a:defRPr/>
            </a:pPr>
            <a:r>
              <a:rPr lang="en-US" sz="600" dirty="0">
                <a:solidFill>
                  <a:srgbClr val="2C2C2B"/>
                </a:solidFill>
                <a:latin typeface="Corbel"/>
              </a:rPr>
              <a:t>Telemetry</a:t>
            </a:r>
          </a:p>
        </p:txBody>
      </p:sp>
      <p:sp>
        <p:nvSpPr>
          <p:cNvPr id="167" name="TextBox 166">
            <a:extLst>
              <a:ext uri="{FF2B5EF4-FFF2-40B4-BE49-F238E27FC236}">
                <a16:creationId xmlns:a16="http://schemas.microsoft.com/office/drawing/2014/main" id="{138A4B5C-793C-6B42-8B1F-050C6A937FA6}"/>
              </a:ext>
            </a:extLst>
          </p:cNvPr>
          <p:cNvSpPr txBox="1"/>
          <p:nvPr/>
        </p:nvSpPr>
        <p:spPr>
          <a:xfrm>
            <a:off x="2107078" y="3000287"/>
            <a:ext cx="411480" cy="137160"/>
          </a:xfrm>
          <a:prstGeom prst="rect">
            <a:avLst/>
          </a:prstGeom>
        </p:spPr>
        <p:txBody>
          <a:bodyPr vert="horz" wrap="square" lIns="0" tIns="0" rIns="0" bIns="0" rtlCol="0" anchor="t">
            <a:noAutofit/>
          </a:bodyPr>
          <a:lstStyle/>
          <a:p>
            <a:pPr algn="ctr" defTabSz="685800">
              <a:defRPr/>
            </a:pPr>
            <a:r>
              <a:rPr lang="en-US" sz="600" dirty="0">
                <a:solidFill>
                  <a:srgbClr val="2C2C2B"/>
                </a:solidFill>
                <a:latin typeface="Corbel"/>
              </a:rPr>
              <a:t>AutoSupport</a:t>
            </a:r>
          </a:p>
        </p:txBody>
      </p:sp>
      <p:sp>
        <p:nvSpPr>
          <p:cNvPr id="168" name="TextBox 167">
            <a:extLst>
              <a:ext uri="{FF2B5EF4-FFF2-40B4-BE49-F238E27FC236}">
                <a16:creationId xmlns:a16="http://schemas.microsoft.com/office/drawing/2014/main" id="{9D6CD0AC-7238-614A-8EF5-47035B9AEBF3}"/>
              </a:ext>
            </a:extLst>
          </p:cNvPr>
          <p:cNvSpPr txBox="1"/>
          <p:nvPr/>
        </p:nvSpPr>
        <p:spPr>
          <a:xfrm>
            <a:off x="2092491" y="2438584"/>
            <a:ext cx="411480" cy="137160"/>
          </a:xfrm>
          <a:prstGeom prst="rect">
            <a:avLst/>
          </a:prstGeom>
        </p:spPr>
        <p:txBody>
          <a:bodyPr vert="horz" wrap="square" lIns="0" tIns="0" rIns="0" bIns="0" rtlCol="0" anchor="t">
            <a:noAutofit/>
          </a:bodyPr>
          <a:lstStyle/>
          <a:p>
            <a:pPr algn="ctr" defTabSz="685800">
              <a:defRPr/>
            </a:pPr>
            <a:r>
              <a:rPr lang="en-US" sz="600" dirty="0">
                <a:solidFill>
                  <a:srgbClr val="2C2C2B"/>
                </a:solidFill>
                <a:latin typeface="Corbel"/>
              </a:rPr>
              <a:t>Support</a:t>
            </a:r>
          </a:p>
        </p:txBody>
      </p:sp>
      <p:sp>
        <p:nvSpPr>
          <p:cNvPr id="169" name="TextBox 168">
            <a:extLst>
              <a:ext uri="{FF2B5EF4-FFF2-40B4-BE49-F238E27FC236}">
                <a16:creationId xmlns:a16="http://schemas.microsoft.com/office/drawing/2014/main" id="{387A2183-02E9-C944-9286-3B11E5858C88}"/>
              </a:ext>
            </a:extLst>
          </p:cNvPr>
          <p:cNvSpPr txBox="1"/>
          <p:nvPr/>
        </p:nvSpPr>
        <p:spPr>
          <a:xfrm>
            <a:off x="2095538" y="3535864"/>
            <a:ext cx="411480" cy="137160"/>
          </a:xfrm>
          <a:prstGeom prst="rect">
            <a:avLst/>
          </a:prstGeom>
        </p:spPr>
        <p:txBody>
          <a:bodyPr vert="horz" wrap="square" lIns="0" tIns="0" rIns="0" bIns="0" rtlCol="0" anchor="t">
            <a:noAutofit/>
          </a:bodyPr>
          <a:lstStyle/>
          <a:p>
            <a:pPr algn="ctr" defTabSz="685800">
              <a:defRPr/>
            </a:pPr>
            <a:r>
              <a:rPr lang="en-US" sz="600" dirty="0">
                <a:solidFill>
                  <a:srgbClr val="2C2C2B"/>
                </a:solidFill>
                <a:latin typeface="Corbel"/>
              </a:rPr>
              <a:t>Evidence</a:t>
            </a:r>
          </a:p>
        </p:txBody>
      </p:sp>
      <p:grpSp>
        <p:nvGrpSpPr>
          <p:cNvPr id="170" name="Group 169">
            <a:extLst>
              <a:ext uri="{FF2B5EF4-FFF2-40B4-BE49-F238E27FC236}">
                <a16:creationId xmlns:a16="http://schemas.microsoft.com/office/drawing/2014/main" id="{89C51C3F-01ED-804C-B106-9A142219B705}"/>
              </a:ext>
            </a:extLst>
          </p:cNvPr>
          <p:cNvGrpSpPr/>
          <p:nvPr/>
        </p:nvGrpSpPr>
        <p:grpSpPr>
          <a:xfrm>
            <a:off x="2777188" y="1708360"/>
            <a:ext cx="678617" cy="2466057"/>
            <a:chOff x="3024850" y="2342359"/>
            <a:chExt cx="904822" cy="3288076"/>
          </a:xfrm>
        </p:grpSpPr>
        <p:grpSp>
          <p:nvGrpSpPr>
            <p:cNvPr id="171" name="Group 170">
              <a:extLst>
                <a:ext uri="{FF2B5EF4-FFF2-40B4-BE49-F238E27FC236}">
                  <a16:creationId xmlns:a16="http://schemas.microsoft.com/office/drawing/2014/main" id="{6635090F-004D-834D-AAB0-73DC3DEDEDD1}"/>
                </a:ext>
              </a:extLst>
            </p:cNvPr>
            <p:cNvGrpSpPr/>
            <p:nvPr/>
          </p:nvGrpSpPr>
          <p:grpSpPr>
            <a:xfrm>
              <a:off x="3024850" y="2342359"/>
              <a:ext cx="453028" cy="3288076"/>
              <a:chOff x="3024850" y="2342359"/>
              <a:chExt cx="453028" cy="3288076"/>
            </a:xfrm>
          </p:grpSpPr>
          <p:cxnSp>
            <p:nvCxnSpPr>
              <p:cNvPr id="178" name="Straight Connector 177">
                <a:extLst>
                  <a:ext uri="{FF2B5EF4-FFF2-40B4-BE49-F238E27FC236}">
                    <a16:creationId xmlns:a16="http://schemas.microsoft.com/office/drawing/2014/main" id="{D86D0FBF-8115-3B41-9A94-0AB37F5D2D5D}"/>
                  </a:ext>
                </a:extLst>
              </p:cNvPr>
              <p:cNvCxnSpPr/>
              <p:nvPr/>
            </p:nvCxnSpPr>
            <p:spPr bwMode="auto">
              <a:xfrm>
                <a:off x="3024850" y="5629135"/>
                <a:ext cx="453028" cy="0"/>
              </a:xfrm>
              <a:prstGeom prst="line">
                <a:avLst/>
              </a:prstGeom>
              <a:solidFill>
                <a:schemeClr val="accent1"/>
              </a:solidFill>
              <a:ln w="19050" cap="flat" cmpd="sng" algn="ctr">
                <a:solidFill>
                  <a:srgbClr val="9B0404"/>
                </a:solidFill>
                <a:prstDash val="sysDash"/>
                <a:miter lim="800000"/>
                <a:headEnd type="none" w="med" len="med"/>
                <a:tailEnd type="none" w="lg" len="lg"/>
              </a:ln>
              <a:effectLst/>
            </p:spPr>
          </p:cxnSp>
          <p:cxnSp>
            <p:nvCxnSpPr>
              <p:cNvPr id="179" name="Straight Connector 178">
                <a:extLst>
                  <a:ext uri="{FF2B5EF4-FFF2-40B4-BE49-F238E27FC236}">
                    <a16:creationId xmlns:a16="http://schemas.microsoft.com/office/drawing/2014/main" id="{B2026865-0178-D342-A00F-43707D997546}"/>
                  </a:ext>
                </a:extLst>
              </p:cNvPr>
              <p:cNvCxnSpPr/>
              <p:nvPr/>
            </p:nvCxnSpPr>
            <p:spPr bwMode="auto">
              <a:xfrm>
                <a:off x="3024850" y="4389243"/>
                <a:ext cx="453028" cy="0"/>
              </a:xfrm>
              <a:prstGeom prst="line">
                <a:avLst/>
              </a:prstGeom>
              <a:solidFill>
                <a:schemeClr val="accent1"/>
              </a:solidFill>
              <a:ln w="19050" cap="flat" cmpd="sng" algn="ctr">
                <a:solidFill>
                  <a:srgbClr val="9B0404"/>
                </a:solidFill>
                <a:prstDash val="sysDash"/>
                <a:miter lim="800000"/>
                <a:headEnd type="none" w="med" len="med"/>
                <a:tailEnd type="none" w="lg" len="lg"/>
              </a:ln>
              <a:effectLst/>
            </p:spPr>
          </p:cxnSp>
          <p:cxnSp>
            <p:nvCxnSpPr>
              <p:cNvPr id="180" name="Straight Connector 179">
                <a:extLst>
                  <a:ext uri="{FF2B5EF4-FFF2-40B4-BE49-F238E27FC236}">
                    <a16:creationId xmlns:a16="http://schemas.microsoft.com/office/drawing/2014/main" id="{067FB1C8-FC89-F44C-AEC4-817CA7B36256}"/>
                  </a:ext>
                </a:extLst>
              </p:cNvPr>
              <p:cNvCxnSpPr/>
              <p:nvPr/>
            </p:nvCxnSpPr>
            <p:spPr bwMode="auto">
              <a:xfrm>
                <a:off x="3024850" y="5009189"/>
                <a:ext cx="453028" cy="0"/>
              </a:xfrm>
              <a:prstGeom prst="line">
                <a:avLst/>
              </a:prstGeom>
              <a:solidFill>
                <a:schemeClr val="accent1"/>
              </a:solidFill>
              <a:ln w="19050" cap="flat" cmpd="sng" algn="ctr">
                <a:solidFill>
                  <a:srgbClr val="9B0404"/>
                </a:solidFill>
                <a:prstDash val="sysDash"/>
                <a:miter lim="800000"/>
                <a:headEnd type="none" w="med" len="med"/>
                <a:tailEnd type="none" w="lg" len="lg"/>
              </a:ln>
              <a:effectLst/>
            </p:spPr>
          </p:cxnSp>
          <p:cxnSp>
            <p:nvCxnSpPr>
              <p:cNvPr id="181" name="Straight Connector 180">
                <a:extLst>
                  <a:ext uri="{FF2B5EF4-FFF2-40B4-BE49-F238E27FC236}">
                    <a16:creationId xmlns:a16="http://schemas.microsoft.com/office/drawing/2014/main" id="{606B75FA-4693-E948-BB2A-A4EC48382366}"/>
                  </a:ext>
                </a:extLst>
              </p:cNvPr>
              <p:cNvCxnSpPr/>
              <p:nvPr/>
            </p:nvCxnSpPr>
            <p:spPr bwMode="auto">
              <a:xfrm>
                <a:off x="3024850" y="2962305"/>
                <a:ext cx="453028" cy="0"/>
              </a:xfrm>
              <a:prstGeom prst="line">
                <a:avLst/>
              </a:prstGeom>
              <a:solidFill>
                <a:schemeClr val="accent1"/>
              </a:solidFill>
              <a:ln w="19050" cap="flat" cmpd="sng" algn="ctr">
                <a:solidFill>
                  <a:srgbClr val="9B0404"/>
                </a:solidFill>
                <a:prstDash val="sysDash"/>
                <a:miter lim="800000"/>
                <a:headEnd type="none" w="med" len="med"/>
                <a:tailEnd type="none" w="lg" len="lg"/>
              </a:ln>
              <a:effectLst/>
            </p:spPr>
          </p:cxnSp>
          <p:cxnSp>
            <p:nvCxnSpPr>
              <p:cNvPr id="182" name="Straight Connector 181">
                <a:extLst>
                  <a:ext uri="{FF2B5EF4-FFF2-40B4-BE49-F238E27FC236}">
                    <a16:creationId xmlns:a16="http://schemas.microsoft.com/office/drawing/2014/main" id="{EECEBA29-F31C-CE47-AC75-ED3BDE7AF363}"/>
                  </a:ext>
                </a:extLst>
              </p:cNvPr>
              <p:cNvCxnSpPr/>
              <p:nvPr/>
            </p:nvCxnSpPr>
            <p:spPr bwMode="auto">
              <a:xfrm>
                <a:off x="3024850" y="2342359"/>
                <a:ext cx="453028" cy="0"/>
              </a:xfrm>
              <a:prstGeom prst="line">
                <a:avLst/>
              </a:prstGeom>
              <a:solidFill>
                <a:schemeClr val="accent1"/>
              </a:solidFill>
              <a:ln w="19050" cap="flat" cmpd="sng" algn="ctr">
                <a:solidFill>
                  <a:srgbClr val="9B0404"/>
                </a:solidFill>
                <a:prstDash val="sysDash"/>
                <a:miter lim="800000"/>
                <a:headEnd type="none" w="med" len="med"/>
                <a:tailEnd type="none" w="lg" len="lg"/>
              </a:ln>
              <a:effectLst/>
            </p:spPr>
          </p:cxnSp>
          <p:cxnSp>
            <p:nvCxnSpPr>
              <p:cNvPr id="184" name="Straight Connector 183">
                <a:extLst>
                  <a:ext uri="{FF2B5EF4-FFF2-40B4-BE49-F238E27FC236}">
                    <a16:creationId xmlns:a16="http://schemas.microsoft.com/office/drawing/2014/main" id="{AA41273D-297A-B049-B633-884B872E1FFC}"/>
                  </a:ext>
                </a:extLst>
              </p:cNvPr>
              <p:cNvCxnSpPr>
                <a:cxnSpLocks/>
              </p:cNvCxnSpPr>
              <p:nvPr/>
            </p:nvCxnSpPr>
            <p:spPr bwMode="auto">
              <a:xfrm>
                <a:off x="3477878" y="2345165"/>
                <a:ext cx="0" cy="3285270"/>
              </a:xfrm>
              <a:prstGeom prst="line">
                <a:avLst/>
              </a:prstGeom>
              <a:solidFill>
                <a:schemeClr val="accent1"/>
              </a:solidFill>
              <a:ln w="19050" cap="flat" cmpd="sng" algn="ctr">
                <a:solidFill>
                  <a:srgbClr val="9B0404"/>
                </a:solidFill>
                <a:prstDash val="sysDash"/>
                <a:miter lim="800000"/>
                <a:headEnd type="none" w="med" len="med"/>
                <a:tailEnd type="none" w="lg" len="lg"/>
              </a:ln>
              <a:effectLst/>
            </p:spPr>
          </p:cxnSp>
        </p:grpSp>
        <p:cxnSp>
          <p:nvCxnSpPr>
            <p:cNvPr id="172" name="Straight Arrow Connector 171">
              <a:extLst>
                <a:ext uri="{FF2B5EF4-FFF2-40B4-BE49-F238E27FC236}">
                  <a16:creationId xmlns:a16="http://schemas.microsoft.com/office/drawing/2014/main" id="{3FCB31B0-3413-C144-A2E4-F0EBE08BC15D}"/>
                </a:ext>
              </a:extLst>
            </p:cNvPr>
            <p:cNvCxnSpPr/>
            <p:nvPr/>
          </p:nvCxnSpPr>
          <p:spPr bwMode="auto">
            <a:xfrm flipV="1">
              <a:off x="3472472" y="3670814"/>
              <a:ext cx="457200" cy="5610"/>
            </a:xfrm>
            <a:prstGeom prst="straightConnector1">
              <a:avLst/>
            </a:prstGeom>
            <a:solidFill>
              <a:schemeClr val="accent1"/>
            </a:solidFill>
            <a:ln w="19050" cap="flat" cmpd="sng" algn="ctr">
              <a:solidFill>
                <a:srgbClr val="9B0404"/>
              </a:solidFill>
              <a:prstDash val="sysDash"/>
              <a:miter lim="800000"/>
              <a:headEnd type="none" w="med" len="med"/>
              <a:tailEnd type="triangle"/>
            </a:ln>
            <a:effectLst/>
          </p:spPr>
        </p:cxnSp>
      </p:grpSp>
      <p:cxnSp>
        <p:nvCxnSpPr>
          <p:cNvPr id="61" name="Straight Connector 60">
            <a:extLst>
              <a:ext uri="{FF2B5EF4-FFF2-40B4-BE49-F238E27FC236}">
                <a16:creationId xmlns:a16="http://schemas.microsoft.com/office/drawing/2014/main" id="{C44D271E-2FCB-A646-BB77-A20279156CDC}"/>
              </a:ext>
            </a:extLst>
          </p:cNvPr>
          <p:cNvCxnSpPr>
            <a:cxnSpLocks/>
          </p:cNvCxnSpPr>
          <p:nvPr/>
        </p:nvCxnSpPr>
        <p:spPr bwMode="auto">
          <a:xfrm>
            <a:off x="574992" y="1704873"/>
            <a:ext cx="2116618" cy="0"/>
          </a:xfrm>
          <a:prstGeom prst="line">
            <a:avLst/>
          </a:prstGeom>
          <a:solidFill>
            <a:schemeClr val="accent1"/>
          </a:solidFill>
          <a:ln w="38100" cap="flat" cmpd="sng" algn="ctr">
            <a:solidFill>
              <a:schemeClr val="accent5"/>
            </a:solidFill>
            <a:prstDash val="solid"/>
            <a:miter lim="800000"/>
            <a:headEnd type="none" w="med" len="med"/>
            <a:tailEnd type="none" w="lg" len="lg"/>
          </a:ln>
          <a:effectLst/>
        </p:spPr>
      </p:cxnSp>
      <p:cxnSp>
        <p:nvCxnSpPr>
          <p:cNvPr id="62" name="Straight Connector 61">
            <a:extLst>
              <a:ext uri="{FF2B5EF4-FFF2-40B4-BE49-F238E27FC236}">
                <a16:creationId xmlns:a16="http://schemas.microsoft.com/office/drawing/2014/main" id="{6CDFC1C1-53F7-3D48-8F35-4777E30B1816}"/>
              </a:ext>
            </a:extLst>
          </p:cNvPr>
          <p:cNvCxnSpPr>
            <a:cxnSpLocks/>
          </p:cNvCxnSpPr>
          <p:nvPr/>
        </p:nvCxnSpPr>
        <p:spPr bwMode="auto">
          <a:xfrm>
            <a:off x="574992" y="4169515"/>
            <a:ext cx="2077429" cy="0"/>
          </a:xfrm>
          <a:prstGeom prst="line">
            <a:avLst/>
          </a:prstGeom>
          <a:solidFill>
            <a:schemeClr val="accent1"/>
          </a:solidFill>
          <a:ln w="38100" cap="flat" cmpd="sng" algn="ctr">
            <a:solidFill>
              <a:schemeClr val="accent5"/>
            </a:solidFill>
            <a:prstDash val="solid"/>
            <a:miter lim="800000"/>
            <a:headEnd type="none" w="med" len="med"/>
            <a:tailEnd type="none" w="lg" len="lg"/>
          </a:ln>
          <a:effectLst/>
        </p:spPr>
      </p:cxnSp>
      <p:pic>
        <p:nvPicPr>
          <p:cNvPr id="66" name="Picture 65">
            <a:extLst>
              <a:ext uri="{FF2B5EF4-FFF2-40B4-BE49-F238E27FC236}">
                <a16:creationId xmlns:a16="http://schemas.microsoft.com/office/drawing/2014/main" id="{2E93398B-4A06-5143-95AB-C5D22F8EA569}"/>
              </a:ext>
            </a:extLst>
          </p:cNvPr>
          <p:cNvPicPr>
            <a:picLocks noChangeAspect="1"/>
          </p:cNvPicPr>
          <p:nvPr/>
        </p:nvPicPr>
        <p:blipFill>
          <a:blip r:embed="rId16"/>
          <a:stretch>
            <a:fillRect/>
          </a:stretch>
        </p:blipFill>
        <p:spPr>
          <a:xfrm>
            <a:off x="802495" y="3735985"/>
            <a:ext cx="883275" cy="156965"/>
          </a:xfrm>
          <a:prstGeom prst="rect">
            <a:avLst/>
          </a:prstGeom>
          <a:ln>
            <a:noFill/>
          </a:ln>
          <a:effectLst>
            <a:outerShdw blurRad="292100" dist="139700" dir="2700000" algn="tl" rotWithShape="0">
              <a:srgbClr val="333333">
                <a:alpha val="65000"/>
              </a:srgbClr>
            </a:outerShdw>
          </a:effectLst>
        </p:spPr>
      </p:pic>
      <p:sp>
        <p:nvSpPr>
          <p:cNvPr id="60" name="TextBox 59">
            <a:extLst>
              <a:ext uri="{FF2B5EF4-FFF2-40B4-BE49-F238E27FC236}">
                <a16:creationId xmlns:a16="http://schemas.microsoft.com/office/drawing/2014/main" id="{C36599E5-CB2B-EB42-B6BF-54E5CF5C41F9}"/>
              </a:ext>
            </a:extLst>
          </p:cNvPr>
          <p:cNvSpPr txBox="1"/>
          <p:nvPr/>
        </p:nvSpPr>
        <p:spPr>
          <a:xfrm>
            <a:off x="490519" y="1365733"/>
            <a:ext cx="2272937" cy="220970"/>
          </a:xfrm>
          <a:prstGeom prst="rect">
            <a:avLst/>
          </a:prstGeom>
        </p:spPr>
        <p:txBody>
          <a:bodyPr vert="horz" wrap="square" lIns="0" tIns="0" rIns="0" bIns="0" rtlCol="0" anchor="b">
            <a:noAutofit/>
          </a:bodyPr>
          <a:lstStyle/>
          <a:p>
            <a:pPr algn="ctr" defTabSz="685800">
              <a:defRPr/>
            </a:pPr>
            <a:r>
              <a:rPr lang="en-US" sz="1200" dirty="0">
                <a:solidFill>
                  <a:srgbClr val="2C2C2B"/>
                </a:solidFill>
                <a:latin typeface="Corbel"/>
              </a:rPr>
              <a:t>Always-On Data Sources</a:t>
            </a:r>
          </a:p>
        </p:txBody>
      </p:sp>
      <p:grpSp>
        <p:nvGrpSpPr>
          <p:cNvPr id="9" name="Group 8">
            <a:extLst>
              <a:ext uri="{FF2B5EF4-FFF2-40B4-BE49-F238E27FC236}">
                <a16:creationId xmlns:a16="http://schemas.microsoft.com/office/drawing/2014/main" id="{2D7A9025-DAA1-7241-9111-8372AD36A91A}"/>
              </a:ext>
            </a:extLst>
          </p:cNvPr>
          <p:cNvGrpSpPr/>
          <p:nvPr/>
        </p:nvGrpSpPr>
        <p:grpSpPr>
          <a:xfrm>
            <a:off x="607357" y="1752602"/>
            <a:ext cx="1452880" cy="2331720"/>
            <a:chOff x="4091092" y="480908"/>
            <a:chExt cx="1937173" cy="3108960"/>
          </a:xfrm>
        </p:grpSpPr>
        <p:sp>
          <p:nvSpPr>
            <p:cNvPr id="6" name="Rectangle 5">
              <a:extLst>
                <a:ext uri="{FF2B5EF4-FFF2-40B4-BE49-F238E27FC236}">
                  <a16:creationId xmlns:a16="http://schemas.microsoft.com/office/drawing/2014/main" id="{31C0628A-3D6D-6846-A800-EB0BD5DBDB82}"/>
                </a:ext>
              </a:extLst>
            </p:cNvPr>
            <p:cNvSpPr/>
            <p:nvPr/>
          </p:nvSpPr>
          <p:spPr bwMode="auto">
            <a:xfrm>
              <a:off x="4091092" y="480908"/>
              <a:ext cx="1937173" cy="3108960"/>
            </a:xfrm>
            <a:prstGeom prst="rect">
              <a:avLst/>
            </a:prstGeom>
            <a:solidFill>
              <a:srgbClr val="EBEEEE"/>
            </a:solidFill>
            <a:ln w="19050" cap="flat" cmpd="sng" algn="ctr">
              <a:no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lnSpc>
                  <a:spcPct val="90000"/>
                </a:lnSpc>
                <a:defRPr/>
              </a:pPr>
              <a:endParaRPr lang="en-US" dirty="0">
                <a:solidFill>
                  <a:srgbClr val="6A7171">
                    <a:lumMod val="50000"/>
                  </a:srgbClr>
                </a:solidFill>
                <a:latin typeface="Corbel"/>
              </a:endParaRPr>
            </a:p>
          </p:txBody>
        </p:sp>
        <p:grpSp>
          <p:nvGrpSpPr>
            <p:cNvPr id="5" name="Group 4">
              <a:extLst>
                <a:ext uri="{FF2B5EF4-FFF2-40B4-BE49-F238E27FC236}">
                  <a16:creationId xmlns:a16="http://schemas.microsoft.com/office/drawing/2014/main" id="{3FDD51F2-B9F4-3F41-8BC4-9FE09E314901}"/>
                </a:ext>
              </a:extLst>
            </p:cNvPr>
            <p:cNvGrpSpPr/>
            <p:nvPr/>
          </p:nvGrpSpPr>
          <p:grpSpPr>
            <a:xfrm>
              <a:off x="4104557" y="494454"/>
              <a:ext cx="1919191" cy="3089160"/>
              <a:chOff x="372450" y="2330027"/>
              <a:chExt cx="1919191" cy="3089160"/>
            </a:xfrm>
          </p:grpSpPr>
          <p:sp>
            <p:nvSpPr>
              <p:cNvPr id="64" name="Rounded Rectangle 63">
                <a:extLst>
                  <a:ext uri="{FF2B5EF4-FFF2-40B4-BE49-F238E27FC236}">
                    <a16:creationId xmlns:a16="http://schemas.microsoft.com/office/drawing/2014/main" id="{CE83FD0A-074A-E941-8B1D-2638BAD3A043}"/>
                  </a:ext>
                </a:extLst>
              </p:cNvPr>
              <p:cNvSpPr/>
              <p:nvPr/>
            </p:nvSpPr>
            <p:spPr bwMode="auto">
              <a:xfrm>
                <a:off x="372450" y="2777098"/>
                <a:ext cx="1919191" cy="406737"/>
              </a:xfrm>
              <a:prstGeom prst="roundRect">
                <a:avLst>
                  <a:gd name="adj" fmla="val 0"/>
                </a:avLst>
              </a:prstGeom>
              <a:solidFill>
                <a:schemeClr val="bg2"/>
              </a:solidFill>
              <a:ln w="19050" cap="flat" cmpd="sng" algn="ctr">
                <a:no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lnSpc>
                    <a:spcPct val="90000"/>
                  </a:lnSpc>
                  <a:defRPr/>
                </a:pPr>
                <a:r>
                  <a:rPr lang="en-US" sz="900" dirty="0">
                    <a:solidFill>
                      <a:prstClr val="white"/>
                    </a:solidFill>
                    <a:latin typeface="Corbel"/>
                  </a:rPr>
                  <a:t>Firmware</a:t>
                </a:r>
              </a:p>
            </p:txBody>
          </p:sp>
          <p:sp>
            <p:nvSpPr>
              <p:cNvPr id="65" name="Rounded Rectangle 64">
                <a:extLst>
                  <a:ext uri="{FF2B5EF4-FFF2-40B4-BE49-F238E27FC236}">
                    <a16:creationId xmlns:a16="http://schemas.microsoft.com/office/drawing/2014/main" id="{B229D547-9AF2-584F-A151-815047EA52D2}"/>
                  </a:ext>
                </a:extLst>
              </p:cNvPr>
              <p:cNvSpPr/>
              <p:nvPr/>
            </p:nvSpPr>
            <p:spPr bwMode="auto">
              <a:xfrm>
                <a:off x="372450" y="3224169"/>
                <a:ext cx="1919191" cy="406737"/>
              </a:xfrm>
              <a:prstGeom prst="roundRect">
                <a:avLst>
                  <a:gd name="adj" fmla="val 0"/>
                </a:avLst>
              </a:prstGeom>
              <a:solidFill>
                <a:schemeClr val="bg2"/>
              </a:solidFill>
              <a:ln w="19050" cap="flat" cmpd="sng" algn="ctr">
                <a:no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lnSpc>
                    <a:spcPct val="90000"/>
                  </a:lnSpc>
                  <a:defRPr/>
                </a:pPr>
                <a:r>
                  <a:rPr lang="en-US" sz="900" dirty="0">
                    <a:solidFill>
                      <a:prstClr val="white"/>
                    </a:solidFill>
                    <a:latin typeface="Corbel"/>
                  </a:rPr>
                  <a:t>Patches</a:t>
                </a:r>
              </a:p>
            </p:txBody>
          </p:sp>
          <p:sp>
            <p:nvSpPr>
              <p:cNvPr id="69" name="Rounded Rectangle 68">
                <a:extLst>
                  <a:ext uri="{FF2B5EF4-FFF2-40B4-BE49-F238E27FC236}">
                    <a16:creationId xmlns:a16="http://schemas.microsoft.com/office/drawing/2014/main" id="{29B92BB1-0DA5-2748-98F8-05110D9C17B0}"/>
                  </a:ext>
                </a:extLst>
              </p:cNvPr>
              <p:cNvSpPr/>
              <p:nvPr/>
            </p:nvSpPr>
            <p:spPr bwMode="auto">
              <a:xfrm>
                <a:off x="372450" y="3671240"/>
                <a:ext cx="1919191" cy="406737"/>
              </a:xfrm>
              <a:prstGeom prst="roundRect">
                <a:avLst>
                  <a:gd name="adj" fmla="val 0"/>
                </a:avLst>
              </a:prstGeom>
              <a:solidFill>
                <a:schemeClr val="bg2"/>
              </a:solidFill>
              <a:ln w="19050" cap="flat" cmpd="sng" algn="ctr">
                <a:no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lnSpc>
                    <a:spcPct val="90000"/>
                  </a:lnSpc>
                  <a:defRPr/>
                </a:pPr>
                <a:r>
                  <a:rPr lang="en-US" sz="900" dirty="0">
                    <a:solidFill>
                      <a:prstClr val="white"/>
                    </a:solidFill>
                    <a:latin typeface="Corbel"/>
                  </a:rPr>
                  <a:t>Events</a:t>
                </a:r>
              </a:p>
            </p:txBody>
          </p:sp>
          <p:sp>
            <p:nvSpPr>
              <p:cNvPr id="70" name="Rounded Rectangle 69">
                <a:extLst>
                  <a:ext uri="{FF2B5EF4-FFF2-40B4-BE49-F238E27FC236}">
                    <a16:creationId xmlns:a16="http://schemas.microsoft.com/office/drawing/2014/main" id="{15B2184B-3277-9945-9AB0-1705054D2BD4}"/>
                  </a:ext>
                </a:extLst>
              </p:cNvPr>
              <p:cNvSpPr/>
              <p:nvPr/>
            </p:nvSpPr>
            <p:spPr bwMode="auto">
              <a:xfrm>
                <a:off x="372450" y="4118311"/>
                <a:ext cx="1919191" cy="406737"/>
              </a:xfrm>
              <a:prstGeom prst="roundRect">
                <a:avLst>
                  <a:gd name="adj" fmla="val 0"/>
                </a:avLst>
              </a:prstGeom>
              <a:solidFill>
                <a:schemeClr val="bg2"/>
              </a:solidFill>
              <a:ln w="19050" cap="flat" cmpd="sng" algn="ctr">
                <a:no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lnSpc>
                    <a:spcPct val="90000"/>
                  </a:lnSpc>
                  <a:defRPr/>
                </a:pPr>
                <a:r>
                  <a:rPr lang="en-US" sz="900" dirty="0">
                    <a:solidFill>
                      <a:prstClr val="white"/>
                    </a:solidFill>
                    <a:latin typeface="Corbel"/>
                  </a:rPr>
                  <a:t>Configuration</a:t>
                </a:r>
              </a:p>
            </p:txBody>
          </p:sp>
          <p:sp>
            <p:nvSpPr>
              <p:cNvPr id="71" name="Rounded Rectangle 70">
                <a:extLst>
                  <a:ext uri="{FF2B5EF4-FFF2-40B4-BE49-F238E27FC236}">
                    <a16:creationId xmlns:a16="http://schemas.microsoft.com/office/drawing/2014/main" id="{3CD56876-C069-E649-AB3E-B504DC6760C5}"/>
                  </a:ext>
                </a:extLst>
              </p:cNvPr>
              <p:cNvSpPr/>
              <p:nvPr/>
            </p:nvSpPr>
            <p:spPr bwMode="auto">
              <a:xfrm>
                <a:off x="372450" y="2330027"/>
                <a:ext cx="1919191" cy="406737"/>
              </a:xfrm>
              <a:prstGeom prst="roundRect">
                <a:avLst>
                  <a:gd name="adj" fmla="val 0"/>
                </a:avLst>
              </a:prstGeom>
              <a:solidFill>
                <a:schemeClr val="bg2"/>
              </a:solidFill>
              <a:ln w="19050" cap="flat" cmpd="sng" algn="ctr">
                <a:no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lnSpc>
                    <a:spcPct val="90000"/>
                  </a:lnSpc>
                  <a:defRPr/>
                </a:pPr>
                <a:r>
                  <a:rPr lang="en-US" sz="900" dirty="0">
                    <a:solidFill>
                      <a:prstClr val="white"/>
                    </a:solidFill>
                    <a:latin typeface="Corbel"/>
                  </a:rPr>
                  <a:t>Capacity Consumption</a:t>
                </a:r>
              </a:p>
            </p:txBody>
          </p:sp>
          <p:sp>
            <p:nvSpPr>
              <p:cNvPr id="72" name="Rounded Rectangle 71">
                <a:extLst>
                  <a:ext uri="{FF2B5EF4-FFF2-40B4-BE49-F238E27FC236}">
                    <a16:creationId xmlns:a16="http://schemas.microsoft.com/office/drawing/2014/main" id="{5FC45482-C4A4-4947-A157-C2F640A1CC1F}"/>
                  </a:ext>
                </a:extLst>
              </p:cNvPr>
              <p:cNvSpPr/>
              <p:nvPr/>
            </p:nvSpPr>
            <p:spPr bwMode="auto">
              <a:xfrm>
                <a:off x="372450" y="4565382"/>
                <a:ext cx="1919191" cy="406737"/>
              </a:xfrm>
              <a:prstGeom prst="roundRect">
                <a:avLst>
                  <a:gd name="adj" fmla="val 0"/>
                </a:avLst>
              </a:prstGeom>
              <a:solidFill>
                <a:schemeClr val="bg2"/>
              </a:solidFill>
              <a:ln w="19050" cap="flat" cmpd="sng" algn="ctr">
                <a:no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lnSpc>
                    <a:spcPct val="90000"/>
                  </a:lnSpc>
                  <a:defRPr/>
                </a:pPr>
                <a:r>
                  <a:rPr lang="en-US" sz="900" dirty="0">
                    <a:solidFill>
                      <a:prstClr val="white"/>
                    </a:solidFill>
                    <a:latin typeface="Corbel"/>
                  </a:rPr>
                  <a:t>Environmental</a:t>
                </a:r>
              </a:p>
            </p:txBody>
          </p:sp>
          <p:sp>
            <p:nvSpPr>
              <p:cNvPr id="73" name="Rounded Rectangle 72">
                <a:extLst>
                  <a:ext uri="{FF2B5EF4-FFF2-40B4-BE49-F238E27FC236}">
                    <a16:creationId xmlns:a16="http://schemas.microsoft.com/office/drawing/2014/main" id="{CBD7AAB8-F0BC-F24C-968E-1FCE3B808B6A}"/>
                  </a:ext>
                </a:extLst>
              </p:cNvPr>
              <p:cNvSpPr/>
              <p:nvPr/>
            </p:nvSpPr>
            <p:spPr bwMode="auto">
              <a:xfrm>
                <a:off x="372450" y="5012450"/>
                <a:ext cx="1919191" cy="406737"/>
              </a:xfrm>
              <a:prstGeom prst="roundRect">
                <a:avLst>
                  <a:gd name="adj" fmla="val 0"/>
                </a:avLst>
              </a:prstGeom>
              <a:solidFill>
                <a:schemeClr val="bg2"/>
              </a:solidFill>
              <a:ln w="19050" cap="flat" cmpd="sng" algn="ctr">
                <a:no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lnSpc>
                    <a:spcPct val="90000"/>
                  </a:lnSpc>
                  <a:defRPr/>
                </a:pPr>
                <a:r>
                  <a:rPr lang="en-US" sz="900" dirty="0">
                    <a:solidFill>
                      <a:prstClr val="white"/>
                    </a:solidFill>
                    <a:latin typeface="Corbel"/>
                  </a:rPr>
                  <a:t>Components</a:t>
                </a:r>
              </a:p>
            </p:txBody>
          </p:sp>
        </p:grpSp>
      </p:grpSp>
      <p:pic>
        <p:nvPicPr>
          <p:cNvPr id="8" name="Picture 7">
            <a:extLst>
              <a:ext uri="{FF2B5EF4-FFF2-40B4-BE49-F238E27FC236}">
                <a16:creationId xmlns:a16="http://schemas.microsoft.com/office/drawing/2014/main" id="{F1DFC37E-9771-F34A-B13D-1804AC75036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978998" y="2485016"/>
            <a:ext cx="534969" cy="534969"/>
          </a:xfrm>
          <a:prstGeom prst="rect">
            <a:avLst/>
          </a:prstGeom>
        </p:spPr>
      </p:pic>
      <p:grpSp>
        <p:nvGrpSpPr>
          <p:cNvPr id="12" name="Group 11">
            <a:extLst>
              <a:ext uri="{FF2B5EF4-FFF2-40B4-BE49-F238E27FC236}">
                <a16:creationId xmlns:a16="http://schemas.microsoft.com/office/drawing/2014/main" id="{00F2FEFC-3113-2843-88EB-81CC0DB72F4A}"/>
              </a:ext>
            </a:extLst>
          </p:cNvPr>
          <p:cNvGrpSpPr/>
          <p:nvPr/>
        </p:nvGrpSpPr>
        <p:grpSpPr>
          <a:xfrm>
            <a:off x="6996758" y="2856156"/>
            <a:ext cx="1974273" cy="1197968"/>
            <a:chOff x="9327423" y="3808207"/>
            <a:chExt cx="2632364" cy="1597291"/>
          </a:xfrm>
        </p:grpSpPr>
        <p:sp>
          <p:nvSpPr>
            <p:cNvPr id="76" name="TextBox 75">
              <a:extLst>
                <a:ext uri="{FF2B5EF4-FFF2-40B4-BE49-F238E27FC236}">
                  <a16:creationId xmlns:a16="http://schemas.microsoft.com/office/drawing/2014/main" id="{9EF32F0D-A5CA-1944-93E4-7989E0223312}"/>
                </a:ext>
              </a:extLst>
            </p:cNvPr>
            <p:cNvSpPr txBox="1"/>
            <p:nvPr/>
          </p:nvSpPr>
          <p:spPr>
            <a:xfrm>
              <a:off x="9327423" y="3808207"/>
              <a:ext cx="2632364" cy="575984"/>
            </a:xfrm>
            <a:prstGeom prst="rect">
              <a:avLst/>
            </a:prstGeom>
          </p:spPr>
          <p:txBody>
            <a:bodyPr vert="horz" wrap="square" lIns="0" tIns="0" rIns="0" bIns="0" rtlCol="0" anchor="b">
              <a:noAutofit/>
            </a:bodyPr>
            <a:lstStyle/>
            <a:p>
              <a:pPr algn="ctr" defTabSz="685800">
                <a:defRPr/>
              </a:pPr>
              <a:r>
                <a:rPr lang="en-US" b="1" dirty="0">
                  <a:solidFill>
                    <a:srgbClr val="2C2C2B"/>
                  </a:solidFill>
                  <a:latin typeface="Polaris Light" panose="02000000000000000000" pitchFamily="2" charset="0"/>
                  <a:ea typeface="Polaris Light" panose="02000000000000000000" pitchFamily="2" charset="0"/>
                  <a:cs typeface="Polaris Light" panose="02000000000000000000" pitchFamily="2" charset="0"/>
                </a:rPr>
                <a:t>Recommended</a:t>
              </a:r>
            </a:p>
            <a:p>
              <a:pPr algn="ctr" defTabSz="685800">
                <a:defRPr/>
              </a:pPr>
              <a:r>
                <a:rPr lang="en-US" b="1" dirty="0">
                  <a:solidFill>
                    <a:srgbClr val="2C2C2B"/>
                  </a:solidFill>
                  <a:latin typeface="Polaris Light" panose="02000000000000000000" pitchFamily="2" charset="0"/>
                  <a:ea typeface="Polaris Light" panose="02000000000000000000" pitchFamily="2" charset="0"/>
                  <a:cs typeface="Polaris Light" panose="02000000000000000000" pitchFamily="2" charset="0"/>
                </a:rPr>
                <a:t>Actions</a:t>
              </a:r>
            </a:p>
          </p:txBody>
        </p:sp>
        <p:pic>
          <p:nvPicPr>
            <p:cNvPr id="75" name="Picture 74">
              <a:extLst>
                <a:ext uri="{FF2B5EF4-FFF2-40B4-BE49-F238E27FC236}">
                  <a16:creationId xmlns:a16="http://schemas.microsoft.com/office/drawing/2014/main" id="{79B0C242-E2BD-B744-9F52-883A70CED6A4}"/>
                </a:ext>
              </a:extLst>
            </p:cNvPr>
            <p:cNvPicPr>
              <a:picLocks noChangeAspect="1"/>
            </p:cNvPicPr>
            <p:nvPr/>
          </p:nvPicPr>
          <p:blipFill rotWithShape="1">
            <a:blip r:embed="rId18">
              <a:extLst>
                <a:ext uri="{BEBA8EAE-BF5A-486C-A8C5-ECC9F3942E4B}">
                  <a14:imgProps xmlns:a14="http://schemas.microsoft.com/office/drawing/2010/main">
                    <a14:imgLayer>
                      <a14:imgEffect>
                        <a14:sharpenSoften amount="25000"/>
                      </a14:imgEffect>
                      <a14:imgEffect>
                        <a14:saturation sat="0"/>
                      </a14:imgEffect>
                      <a14:imgEffect>
                        <a14:brightnessContrast contrast="-40000"/>
                      </a14:imgEffect>
                    </a14:imgLayer>
                  </a14:imgProps>
                </a:ext>
              </a:extLst>
            </a:blip>
            <a:srcRect l="19977" t="6086" r="16687" b="4707"/>
            <a:stretch/>
          </p:blipFill>
          <p:spPr>
            <a:xfrm>
              <a:off x="10138332" y="4408558"/>
              <a:ext cx="1066390" cy="996940"/>
            </a:xfrm>
            <a:prstGeom prst="rect">
              <a:avLst/>
            </a:prstGeom>
          </p:spPr>
        </p:pic>
      </p:grpSp>
      <p:grpSp>
        <p:nvGrpSpPr>
          <p:cNvPr id="11" name="Group 10">
            <a:extLst>
              <a:ext uri="{FF2B5EF4-FFF2-40B4-BE49-F238E27FC236}">
                <a16:creationId xmlns:a16="http://schemas.microsoft.com/office/drawing/2014/main" id="{4332F9F2-CFF0-4940-A9F8-CE8BF640B1E4}"/>
              </a:ext>
            </a:extLst>
          </p:cNvPr>
          <p:cNvGrpSpPr/>
          <p:nvPr/>
        </p:nvGrpSpPr>
        <p:grpSpPr>
          <a:xfrm>
            <a:off x="6966125" y="1460351"/>
            <a:ext cx="1974273" cy="1262970"/>
            <a:chOff x="9286578" y="1947134"/>
            <a:chExt cx="2632364" cy="1683960"/>
          </a:xfrm>
        </p:grpSpPr>
        <p:sp>
          <p:nvSpPr>
            <p:cNvPr id="74" name="TextBox 73">
              <a:extLst>
                <a:ext uri="{FF2B5EF4-FFF2-40B4-BE49-F238E27FC236}">
                  <a16:creationId xmlns:a16="http://schemas.microsoft.com/office/drawing/2014/main" id="{612EED87-5FEF-7940-BB08-568D25C3DB15}"/>
                </a:ext>
              </a:extLst>
            </p:cNvPr>
            <p:cNvSpPr txBox="1"/>
            <p:nvPr/>
          </p:nvSpPr>
          <p:spPr>
            <a:xfrm>
              <a:off x="9286578" y="1947134"/>
              <a:ext cx="2632364" cy="594303"/>
            </a:xfrm>
            <a:prstGeom prst="rect">
              <a:avLst/>
            </a:prstGeom>
          </p:spPr>
          <p:txBody>
            <a:bodyPr vert="horz" wrap="square" lIns="0" tIns="0" rIns="0" bIns="0" rtlCol="0" anchor="b">
              <a:noAutofit/>
            </a:bodyPr>
            <a:lstStyle/>
            <a:p>
              <a:pPr algn="ctr" defTabSz="685800">
                <a:defRPr/>
              </a:pPr>
              <a:r>
                <a:rPr lang="en-US" b="1" dirty="0">
                  <a:solidFill>
                    <a:srgbClr val="2C2C2B"/>
                  </a:solidFill>
                  <a:latin typeface="Polaris Light" panose="02000000000000000000" pitchFamily="2" charset="0"/>
                  <a:ea typeface="Polaris Light" panose="02000000000000000000" pitchFamily="2" charset="0"/>
                  <a:cs typeface="Polaris Light" panose="02000000000000000000" pitchFamily="2" charset="0"/>
                </a:rPr>
                <a:t>System Reliability Score</a:t>
              </a:r>
            </a:p>
          </p:txBody>
        </p:sp>
        <p:grpSp>
          <p:nvGrpSpPr>
            <p:cNvPr id="10" name="Group 9">
              <a:extLst>
                <a:ext uri="{FF2B5EF4-FFF2-40B4-BE49-F238E27FC236}">
                  <a16:creationId xmlns:a16="http://schemas.microsoft.com/office/drawing/2014/main" id="{3F863D2D-6518-204B-B634-06300CC354C8}"/>
                </a:ext>
              </a:extLst>
            </p:cNvPr>
            <p:cNvGrpSpPr/>
            <p:nvPr/>
          </p:nvGrpSpPr>
          <p:grpSpPr>
            <a:xfrm>
              <a:off x="9703397" y="2417642"/>
              <a:ext cx="1820177" cy="1213452"/>
              <a:chOff x="9703397" y="2417642"/>
              <a:chExt cx="1820177" cy="1213452"/>
            </a:xfrm>
          </p:grpSpPr>
          <p:graphicFrame>
            <p:nvGraphicFramePr>
              <p:cNvPr id="3" name="Chart 2">
                <a:extLst>
                  <a:ext uri="{FF2B5EF4-FFF2-40B4-BE49-F238E27FC236}">
                    <a16:creationId xmlns:a16="http://schemas.microsoft.com/office/drawing/2014/main" id="{BE4BDA4B-6C67-7B4F-B4CD-2A159727780F}"/>
                  </a:ext>
                </a:extLst>
              </p:cNvPr>
              <p:cNvGraphicFramePr/>
              <p:nvPr>
                <p:extLst/>
              </p:nvPr>
            </p:nvGraphicFramePr>
            <p:xfrm>
              <a:off x="9703397" y="2417642"/>
              <a:ext cx="1820177" cy="1213452"/>
            </p:xfrm>
            <a:graphic>
              <a:graphicData uri="http://schemas.openxmlformats.org/drawingml/2006/chart">
                <c:chart xmlns:c="http://schemas.openxmlformats.org/drawingml/2006/chart" xmlns:r="http://schemas.openxmlformats.org/officeDocument/2006/relationships" r:id="rId19"/>
              </a:graphicData>
            </a:graphic>
          </p:graphicFrame>
          <p:sp>
            <p:nvSpPr>
              <p:cNvPr id="68" name="TextBox 67">
                <a:extLst>
                  <a:ext uri="{FF2B5EF4-FFF2-40B4-BE49-F238E27FC236}">
                    <a16:creationId xmlns:a16="http://schemas.microsoft.com/office/drawing/2014/main" id="{4D09F024-718D-EB40-9E62-A4DD5A28223C}"/>
                  </a:ext>
                </a:extLst>
              </p:cNvPr>
              <p:cNvSpPr txBox="1"/>
              <p:nvPr/>
            </p:nvSpPr>
            <p:spPr>
              <a:xfrm>
                <a:off x="10084207" y="2702891"/>
                <a:ext cx="1018778" cy="629481"/>
              </a:xfrm>
              <a:prstGeom prst="rect">
                <a:avLst/>
              </a:prstGeom>
            </p:spPr>
            <p:txBody>
              <a:bodyPr vert="horz" wrap="square" lIns="0" tIns="0" rIns="0" bIns="0" rtlCol="0" anchor="ctr">
                <a:noAutofit/>
              </a:bodyPr>
              <a:lstStyle/>
              <a:p>
                <a:pPr algn="ctr" defTabSz="685800">
                  <a:defRPr/>
                </a:pPr>
                <a:r>
                  <a:rPr lang="en-US" sz="1800" b="1" dirty="0">
                    <a:solidFill>
                      <a:srgbClr val="85A62A">
                        <a:lumMod val="50000"/>
                      </a:srgbClr>
                    </a:solidFill>
                    <a:latin typeface="Polaris Light" panose="02000000000000000000" pitchFamily="2" charset="0"/>
                    <a:ea typeface="Polaris Light" panose="02000000000000000000" pitchFamily="2" charset="0"/>
                    <a:cs typeface="Polaris Light" panose="02000000000000000000" pitchFamily="2" charset="0"/>
                  </a:rPr>
                  <a:t>78</a:t>
                </a:r>
              </a:p>
            </p:txBody>
          </p:sp>
        </p:grpSp>
      </p:grpSp>
    </p:spTree>
    <p:extLst>
      <p:ext uri="{BB962C8B-B14F-4D97-AF65-F5344CB8AC3E}">
        <p14:creationId xmlns:p14="http://schemas.microsoft.com/office/powerpoint/2010/main" val="66478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70"/>
                                        </p:tgtEl>
                                        <p:attrNameLst>
                                          <p:attrName>style.visibility</p:attrName>
                                        </p:attrNameLst>
                                      </p:cBhvr>
                                      <p:to>
                                        <p:strVal val="visible"/>
                                      </p:to>
                                    </p:set>
                                    <p:anim calcmode="lin" valueType="num">
                                      <p:cBhvr additive="base">
                                        <p:cTn id="7" dur="700"/>
                                        <p:tgtEl>
                                          <p:spTgt spid="170"/>
                                        </p:tgtEl>
                                        <p:attrNameLst>
                                          <p:attrName>ppt_x</p:attrName>
                                        </p:attrNameLst>
                                      </p:cBhvr>
                                      <p:tavLst>
                                        <p:tav tm="0">
                                          <p:val>
                                            <p:strVal val="#ppt_x-#ppt_w*1.125000"/>
                                          </p:val>
                                        </p:tav>
                                        <p:tav tm="100000">
                                          <p:val>
                                            <p:strVal val="#ppt_x"/>
                                          </p:val>
                                        </p:tav>
                                      </p:tavLst>
                                    </p:anim>
                                    <p:animEffect transition="in" filter="wipe(right)">
                                      <p:cBhvr>
                                        <p:cTn id="8" dur="700"/>
                                        <p:tgtEl>
                                          <p:spTgt spid="170"/>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8"/>
                                        </p:tgtEl>
                                        <p:attrNameLst>
                                          <p:attrName>style.visibility</p:attrName>
                                        </p:attrNameLst>
                                      </p:cBhvr>
                                      <p:to>
                                        <p:strVal val="visible"/>
                                      </p:to>
                                    </p:set>
                                    <p:animEffect transition="in" filter="fade">
                                      <p:cBhvr>
                                        <p:cTn id="16" dur="500"/>
                                        <p:tgtEl>
                                          <p:spTgt spid="20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B131C05-4025-AC4D-9C04-65DC84C5E1D8}"/>
              </a:ext>
            </a:extLst>
          </p:cNvPr>
          <p:cNvSpPr>
            <a:spLocks noGrp="1"/>
          </p:cNvSpPr>
          <p:nvPr>
            <p:ph type="title"/>
          </p:nvPr>
        </p:nvSpPr>
        <p:spPr>
          <a:xfrm>
            <a:off x="2247089" y="2069966"/>
            <a:ext cx="5921883" cy="1045369"/>
          </a:xfrm>
        </p:spPr>
        <p:txBody>
          <a:bodyPr/>
          <a:lstStyle/>
          <a:p>
            <a:r>
              <a:rPr lang="en-US" sz="3200" dirty="0"/>
              <a:t>ML Platform Overview</a:t>
            </a:r>
          </a:p>
        </p:txBody>
      </p:sp>
      <p:sp>
        <p:nvSpPr>
          <p:cNvPr id="2" name="Footer Placeholder 1">
            <a:extLst>
              <a:ext uri="{FF2B5EF4-FFF2-40B4-BE49-F238E27FC236}">
                <a16:creationId xmlns:a16="http://schemas.microsoft.com/office/drawing/2014/main" id="{DCA7D28A-0365-CE42-A535-6F8C8FF9E2F6}"/>
              </a:ext>
            </a:extLst>
          </p:cNvPr>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3" name="Slide Number Placeholder 2">
            <a:extLst>
              <a:ext uri="{FF2B5EF4-FFF2-40B4-BE49-F238E27FC236}">
                <a16:creationId xmlns:a16="http://schemas.microsoft.com/office/drawing/2014/main" id="{AA15685F-CAFD-5141-879F-6CEF4B824655}"/>
              </a:ext>
            </a:extLst>
          </p:cNvPr>
          <p:cNvSpPr>
            <a:spLocks noGrp="1"/>
          </p:cNvSpPr>
          <p:nvPr>
            <p:ph type="sldNum" sz="quarter" idx="12"/>
          </p:nvPr>
        </p:nvSpPr>
        <p:spPr/>
        <p:txBody>
          <a:bodyPr/>
          <a:lstStyle/>
          <a:p>
            <a:pPr algn="l"/>
            <a:fld id="{C1960183-D323-4677-9D78-78D1D39B0029}" type="slidenum">
              <a:rPr lang="en-US" smtClean="0"/>
              <a:pPr algn="l"/>
              <a:t>12</a:t>
            </a:fld>
            <a:endParaRPr lang="en-US"/>
          </a:p>
        </p:txBody>
      </p:sp>
    </p:spTree>
    <p:extLst>
      <p:ext uri="{BB962C8B-B14F-4D97-AF65-F5344CB8AC3E}">
        <p14:creationId xmlns:p14="http://schemas.microsoft.com/office/powerpoint/2010/main" val="2998284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64F67A8-5F4E-8047-9B07-D3FEC502B054}"/>
              </a:ext>
            </a:extLst>
          </p:cNvPr>
          <p:cNvSpPr>
            <a:spLocks noGrp="1"/>
          </p:cNvSpPr>
          <p:nvPr>
            <p:ph idx="1"/>
          </p:nvPr>
        </p:nvSpPr>
        <p:spPr/>
        <p:txBody>
          <a:bodyPr>
            <a:normAutofit/>
          </a:bodyPr>
          <a:lstStyle/>
          <a:p>
            <a:r>
              <a:rPr lang="en-US" sz="2000" dirty="0"/>
              <a:t>Container platform</a:t>
            </a:r>
          </a:p>
          <a:p>
            <a:r>
              <a:rPr lang="en-US" sz="2000" dirty="0"/>
              <a:t>Microservices platform</a:t>
            </a:r>
          </a:p>
          <a:p>
            <a:r>
              <a:rPr lang="en-US" sz="2000" dirty="0"/>
              <a:t>Portable cloud platform</a:t>
            </a:r>
          </a:p>
          <a:p>
            <a:r>
              <a:rPr lang="en-US" sz="2000" dirty="0"/>
              <a:t>Application-centric management</a:t>
            </a:r>
          </a:p>
          <a:p>
            <a:r>
              <a:rPr lang="en-US" sz="2000" dirty="0"/>
              <a:t>Auto-scalable infrastructure</a:t>
            </a:r>
          </a:p>
          <a:p>
            <a:endParaRPr lang="en-US" dirty="0"/>
          </a:p>
        </p:txBody>
      </p:sp>
      <p:sp>
        <p:nvSpPr>
          <p:cNvPr id="3" name="Footer Placeholder 2">
            <a:extLst>
              <a:ext uri="{FF2B5EF4-FFF2-40B4-BE49-F238E27FC236}">
                <a16:creationId xmlns:a16="http://schemas.microsoft.com/office/drawing/2014/main" id="{8E8CE8EE-4CF7-1E44-AB30-FD0C50F5EA61}"/>
              </a:ext>
            </a:extLst>
          </p:cNvPr>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4" name="Slide Number Placeholder 3">
            <a:extLst>
              <a:ext uri="{FF2B5EF4-FFF2-40B4-BE49-F238E27FC236}">
                <a16:creationId xmlns:a16="http://schemas.microsoft.com/office/drawing/2014/main" id="{EF73BB20-4EA8-9344-B6FC-6E543F55D436}"/>
              </a:ext>
            </a:extLst>
          </p:cNvPr>
          <p:cNvSpPr>
            <a:spLocks noGrp="1"/>
          </p:cNvSpPr>
          <p:nvPr>
            <p:ph type="sldNum" sz="quarter" idx="12"/>
          </p:nvPr>
        </p:nvSpPr>
        <p:spPr/>
        <p:txBody>
          <a:bodyPr/>
          <a:lstStyle/>
          <a:p>
            <a:pPr algn="l"/>
            <a:fld id="{C1960183-D323-4677-9D78-78D1D39B0029}" type="slidenum">
              <a:rPr lang="en-US" smtClean="0"/>
              <a:pPr algn="l"/>
              <a:t>13</a:t>
            </a:fld>
            <a:endParaRPr lang="en-US"/>
          </a:p>
        </p:txBody>
      </p:sp>
      <p:sp>
        <p:nvSpPr>
          <p:cNvPr id="7" name="Title 6">
            <a:extLst>
              <a:ext uri="{FF2B5EF4-FFF2-40B4-BE49-F238E27FC236}">
                <a16:creationId xmlns:a16="http://schemas.microsoft.com/office/drawing/2014/main" id="{897F1D5B-01F6-BA47-AF84-914B0DB210B3}"/>
              </a:ext>
            </a:extLst>
          </p:cNvPr>
          <p:cNvSpPr>
            <a:spLocks noGrp="1"/>
          </p:cNvSpPr>
          <p:nvPr>
            <p:ph type="title"/>
          </p:nvPr>
        </p:nvSpPr>
        <p:spPr/>
        <p:txBody>
          <a:bodyPr/>
          <a:lstStyle/>
          <a:p>
            <a:r>
              <a:rPr lang="en-US" dirty="0"/>
              <a:t>Why Kubernetes ? </a:t>
            </a:r>
          </a:p>
        </p:txBody>
      </p:sp>
    </p:spTree>
    <p:extLst>
      <p:ext uri="{BB962C8B-B14F-4D97-AF65-F5344CB8AC3E}">
        <p14:creationId xmlns:p14="http://schemas.microsoft.com/office/powerpoint/2010/main" val="245910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B06D9A-8AD4-8643-A3F8-DBF1C872B8FC}"/>
              </a:ext>
            </a:extLst>
          </p:cNvPr>
          <p:cNvSpPr>
            <a:spLocks noGrp="1"/>
          </p:cNvSpPr>
          <p:nvPr>
            <p:ph idx="1"/>
          </p:nvPr>
        </p:nvSpPr>
        <p:spPr/>
        <p:txBody>
          <a:bodyPr/>
          <a:lstStyle/>
          <a:p>
            <a:endParaRPr lang="en-US"/>
          </a:p>
        </p:txBody>
      </p:sp>
      <p:sp>
        <p:nvSpPr>
          <p:cNvPr id="3" name="Footer Placeholder 2">
            <a:extLst>
              <a:ext uri="{FF2B5EF4-FFF2-40B4-BE49-F238E27FC236}">
                <a16:creationId xmlns:a16="http://schemas.microsoft.com/office/drawing/2014/main" id="{619D77DB-6A46-5847-8B51-7ABFCEC64EC8}"/>
              </a:ext>
            </a:extLst>
          </p:cNvPr>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4" name="Slide Number Placeholder 3">
            <a:extLst>
              <a:ext uri="{FF2B5EF4-FFF2-40B4-BE49-F238E27FC236}">
                <a16:creationId xmlns:a16="http://schemas.microsoft.com/office/drawing/2014/main" id="{9F231E9D-1D7B-7849-BC00-9AA18934136F}"/>
              </a:ext>
            </a:extLst>
          </p:cNvPr>
          <p:cNvSpPr>
            <a:spLocks noGrp="1"/>
          </p:cNvSpPr>
          <p:nvPr>
            <p:ph type="sldNum" sz="quarter" idx="12"/>
          </p:nvPr>
        </p:nvSpPr>
        <p:spPr/>
        <p:txBody>
          <a:bodyPr/>
          <a:lstStyle/>
          <a:p>
            <a:pPr algn="l"/>
            <a:fld id="{C1960183-D323-4677-9D78-78D1D39B0029}" type="slidenum">
              <a:rPr lang="uk-UA" smtClean="0"/>
              <a:pPr algn="l"/>
              <a:t>14</a:t>
            </a:fld>
            <a:endParaRPr lang="uk-UA"/>
          </a:p>
        </p:txBody>
      </p:sp>
      <p:sp>
        <p:nvSpPr>
          <p:cNvPr id="5" name="Title 4">
            <a:extLst>
              <a:ext uri="{FF2B5EF4-FFF2-40B4-BE49-F238E27FC236}">
                <a16:creationId xmlns:a16="http://schemas.microsoft.com/office/drawing/2014/main" id="{16198968-B981-B340-992D-125378B2AE56}"/>
              </a:ext>
            </a:extLst>
          </p:cNvPr>
          <p:cNvSpPr>
            <a:spLocks noGrp="1"/>
          </p:cNvSpPr>
          <p:nvPr>
            <p:ph type="title"/>
          </p:nvPr>
        </p:nvSpPr>
        <p:spPr/>
        <p:txBody>
          <a:bodyPr/>
          <a:lstStyle/>
          <a:p>
            <a:endParaRPr lang="en-US"/>
          </a:p>
        </p:txBody>
      </p:sp>
      <p:pic>
        <p:nvPicPr>
          <p:cNvPr id="2050" name="Picture 2" descr="https://cdn-images-1.medium.com/max/1600/1*rYlLHqzV3LgEo19J0M904A.jpeg">
            <a:extLst>
              <a:ext uri="{FF2B5EF4-FFF2-40B4-BE49-F238E27FC236}">
                <a16:creationId xmlns:a16="http://schemas.microsoft.com/office/drawing/2014/main" id="{DEB4564D-E690-0245-A900-52DAAAC7F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F1246F7D-F767-6C43-B347-D82256004D3A}"/>
              </a:ext>
            </a:extLst>
          </p:cNvPr>
          <p:cNvSpPr txBox="1">
            <a:spLocks/>
          </p:cNvSpPr>
          <p:nvPr/>
        </p:nvSpPr>
        <p:spPr>
          <a:xfrm>
            <a:off x="319892" y="228600"/>
            <a:ext cx="8229598" cy="628650"/>
          </a:xfrm>
          <a:prstGeom prst="rect">
            <a:avLst/>
          </a:prstGeom>
        </p:spPr>
        <p:txBody>
          <a:bodyPr vert="horz" lIns="0" tIns="0" rIns="0" bIns="0" rtlCol="0" anchor="b">
            <a:noAutofit/>
          </a:bodyPr>
          <a:lstStyle>
            <a:lvl1pPr algn="l" defTabSz="685800" rtl="0" eaLnBrk="1" latinLnBrk="0" hangingPunct="1">
              <a:lnSpc>
                <a:spcPct val="90000"/>
              </a:lnSpc>
              <a:spcBef>
                <a:spcPct val="0"/>
              </a:spcBef>
              <a:buNone/>
              <a:defRPr sz="2400" b="0" kern="1200" spc="0">
                <a:solidFill>
                  <a:schemeClr val="tx1"/>
                </a:solidFill>
                <a:latin typeface="+mj-lt"/>
                <a:ea typeface="+mj-ea"/>
                <a:cs typeface="Corbel"/>
              </a:defRPr>
            </a:lvl1pPr>
          </a:lstStyle>
          <a:p>
            <a:r>
              <a:rPr lang="en-US" dirty="0"/>
              <a:t>Kubernetes Architecture </a:t>
            </a:r>
          </a:p>
        </p:txBody>
      </p:sp>
    </p:spTree>
    <p:extLst>
      <p:ext uri="{BB962C8B-B14F-4D97-AF65-F5344CB8AC3E}">
        <p14:creationId xmlns:p14="http://schemas.microsoft.com/office/powerpoint/2010/main" val="44221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71955C-AD9C-4E44-807C-05DF8F4C23B8}"/>
              </a:ext>
            </a:extLst>
          </p:cNvPr>
          <p:cNvSpPr>
            <a:spLocks noGrp="1"/>
          </p:cNvSpPr>
          <p:nvPr>
            <p:ph idx="1"/>
          </p:nvPr>
        </p:nvSpPr>
        <p:spPr/>
        <p:txBody>
          <a:bodyPr/>
          <a:lstStyle/>
          <a:p>
            <a:endParaRPr lang="en-US" dirty="0"/>
          </a:p>
        </p:txBody>
      </p:sp>
      <p:sp>
        <p:nvSpPr>
          <p:cNvPr id="3" name="Footer Placeholder 2">
            <a:extLst>
              <a:ext uri="{FF2B5EF4-FFF2-40B4-BE49-F238E27FC236}">
                <a16:creationId xmlns:a16="http://schemas.microsoft.com/office/drawing/2014/main" id="{693F56AB-6FFD-1F4D-90DF-6746E809BBC7}"/>
              </a:ext>
            </a:extLst>
          </p:cNvPr>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4" name="Slide Number Placeholder 3">
            <a:extLst>
              <a:ext uri="{FF2B5EF4-FFF2-40B4-BE49-F238E27FC236}">
                <a16:creationId xmlns:a16="http://schemas.microsoft.com/office/drawing/2014/main" id="{115C2583-5427-8748-BDDD-D133911F5383}"/>
              </a:ext>
            </a:extLst>
          </p:cNvPr>
          <p:cNvSpPr>
            <a:spLocks noGrp="1"/>
          </p:cNvSpPr>
          <p:nvPr>
            <p:ph type="sldNum" sz="quarter" idx="12"/>
          </p:nvPr>
        </p:nvSpPr>
        <p:spPr/>
        <p:txBody>
          <a:bodyPr/>
          <a:lstStyle/>
          <a:p>
            <a:pPr algn="l"/>
            <a:fld id="{C1960183-D323-4677-9D78-78D1D39B0029}" type="slidenum">
              <a:rPr lang="uk-UA" smtClean="0"/>
              <a:pPr algn="l"/>
              <a:t>15</a:t>
            </a:fld>
            <a:endParaRPr lang="uk-UA"/>
          </a:p>
        </p:txBody>
      </p:sp>
      <p:sp>
        <p:nvSpPr>
          <p:cNvPr id="5" name="Title 4">
            <a:extLst>
              <a:ext uri="{FF2B5EF4-FFF2-40B4-BE49-F238E27FC236}">
                <a16:creationId xmlns:a16="http://schemas.microsoft.com/office/drawing/2014/main" id="{14BF5A29-0E95-A041-B19E-0F5B7BF9DD27}"/>
              </a:ext>
            </a:extLst>
          </p:cNvPr>
          <p:cNvSpPr>
            <a:spLocks noGrp="1"/>
          </p:cNvSpPr>
          <p:nvPr>
            <p:ph type="title"/>
          </p:nvPr>
        </p:nvSpPr>
        <p:spPr/>
        <p:txBody>
          <a:bodyPr/>
          <a:lstStyle/>
          <a:p>
            <a:endParaRPr lang="en-US"/>
          </a:p>
        </p:txBody>
      </p:sp>
      <p:pic>
        <p:nvPicPr>
          <p:cNvPr id="3074" name="Picture 2" descr="https://cdn-images-1.medium.com/max/1600/1*LFMMBlUysm87TjdHlrlMTQ.jpeg">
            <a:extLst>
              <a:ext uri="{FF2B5EF4-FFF2-40B4-BE49-F238E27FC236}">
                <a16:creationId xmlns:a16="http://schemas.microsoft.com/office/drawing/2014/main" id="{EFC6DEAE-E66E-0246-84CA-0C4C0EBAE9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7277"/>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47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CE2104-B158-604D-B49E-B7532205FB1B}"/>
              </a:ext>
            </a:extLst>
          </p:cNvPr>
          <p:cNvSpPr>
            <a:spLocks noGrp="1"/>
          </p:cNvSpPr>
          <p:nvPr>
            <p:ph idx="1"/>
          </p:nvPr>
        </p:nvSpPr>
        <p:spPr/>
        <p:txBody>
          <a:bodyPr/>
          <a:lstStyle/>
          <a:p>
            <a:endParaRPr lang="en-US"/>
          </a:p>
        </p:txBody>
      </p:sp>
      <p:sp>
        <p:nvSpPr>
          <p:cNvPr id="3" name="Footer Placeholder 2">
            <a:extLst>
              <a:ext uri="{FF2B5EF4-FFF2-40B4-BE49-F238E27FC236}">
                <a16:creationId xmlns:a16="http://schemas.microsoft.com/office/drawing/2014/main" id="{F2D0A804-E62F-D343-9ACB-05DACF70BF81}"/>
              </a:ext>
            </a:extLst>
          </p:cNvPr>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4" name="Slide Number Placeholder 3">
            <a:extLst>
              <a:ext uri="{FF2B5EF4-FFF2-40B4-BE49-F238E27FC236}">
                <a16:creationId xmlns:a16="http://schemas.microsoft.com/office/drawing/2014/main" id="{C45FDBAB-DDED-BD40-B54D-5735FEB52933}"/>
              </a:ext>
            </a:extLst>
          </p:cNvPr>
          <p:cNvSpPr>
            <a:spLocks noGrp="1"/>
          </p:cNvSpPr>
          <p:nvPr>
            <p:ph type="sldNum" sz="quarter" idx="12"/>
          </p:nvPr>
        </p:nvSpPr>
        <p:spPr/>
        <p:txBody>
          <a:bodyPr/>
          <a:lstStyle/>
          <a:p>
            <a:pPr algn="l"/>
            <a:fld id="{C1960183-D323-4677-9D78-78D1D39B0029}" type="slidenum">
              <a:rPr lang="uk-UA" smtClean="0"/>
              <a:pPr algn="l"/>
              <a:t>16</a:t>
            </a:fld>
            <a:endParaRPr lang="uk-UA"/>
          </a:p>
        </p:txBody>
      </p:sp>
      <p:sp>
        <p:nvSpPr>
          <p:cNvPr id="5" name="Title 4">
            <a:extLst>
              <a:ext uri="{FF2B5EF4-FFF2-40B4-BE49-F238E27FC236}">
                <a16:creationId xmlns:a16="http://schemas.microsoft.com/office/drawing/2014/main" id="{4D9F90B4-5A2F-FD4C-9A71-CCAC45F734A4}"/>
              </a:ext>
            </a:extLst>
          </p:cNvPr>
          <p:cNvSpPr>
            <a:spLocks noGrp="1"/>
          </p:cNvSpPr>
          <p:nvPr>
            <p:ph type="title"/>
          </p:nvPr>
        </p:nvSpPr>
        <p:spPr/>
        <p:txBody>
          <a:bodyPr/>
          <a:lstStyle/>
          <a:p>
            <a:endParaRPr lang="en-US"/>
          </a:p>
        </p:txBody>
      </p:sp>
      <p:pic>
        <p:nvPicPr>
          <p:cNvPr id="4098" name="Picture 2" descr="https://cdn-images-1.medium.com/max/1600/1*yhDiqDdgl6OgmwLnTWeEdg.jpeg">
            <a:extLst>
              <a:ext uri="{FF2B5EF4-FFF2-40B4-BE49-F238E27FC236}">
                <a16:creationId xmlns:a16="http://schemas.microsoft.com/office/drawing/2014/main" id="{F8340DE0-6E9A-DC40-AD1F-216F099459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32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53DE77BB-AD03-1E4F-8AFF-FA0D3A22C3B4}"/>
              </a:ext>
            </a:extLst>
          </p:cNvPr>
          <p:cNvSpPr>
            <a:spLocks noGrp="1"/>
          </p:cNvSpPr>
          <p:nvPr>
            <p:ph idx="1"/>
          </p:nvPr>
        </p:nvSpPr>
        <p:spPr/>
        <p:txBody>
          <a:bodyPr/>
          <a:lstStyle/>
          <a:p>
            <a:endParaRPr lang="en-US" dirty="0"/>
          </a:p>
        </p:txBody>
      </p:sp>
      <p:sp>
        <p:nvSpPr>
          <p:cNvPr id="3" name="Footer Placeholder 2">
            <a:extLst>
              <a:ext uri="{FF2B5EF4-FFF2-40B4-BE49-F238E27FC236}">
                <a16:creationId xmlns:a16="http://schemas.microsoft.com/office/drawing/2014/main" id="{619D77DB-6A46-5847-8B51-7ABFCEC64EC8}"/>
              </a:ext>
            </a:extLst>
          </p:cNvPr>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4" name="Slide Number Placeholder 3">
            <a:extLst>
              <a:ext uri="{FF2B5EF4-FFF2-40B4-BE49-F238E27FC236}">
                <a16:creationId xmlns:a16="http://schemas.microsoft.com/office/drawing/2014/main" id="{9F231E9D-1D7B-7849-BC00-9AA18934136F}"/>
              </a:ext>
            </a:extLst>
          </p:cNvPr>
          <p:cNvSpPr>
            <a:spLocks noGrp="1"/>
          </p:cNvSpPr>
          <p:nvPr>
            <p:ph type="sldNum" sz="quarter" idx="12"/>
          </p:nvPr>
        </p:nvSpPr>
        <p:spPr/>
        <p:txBody>
          <a:bodyPr/>
          <a:lstStyle/>
          <a:p>
            <a:pPr algn="l"/>
            <a:fld id="{C1960183-D323-4677-9D78-78D1D39B0029}" type="slidenum">
              <a:rPr lang="uk-UA" smtClean="0"/>
              <a:pPr algn="l"/>
              <a:t>17</a:t>
            </a:fld>
            <a:endParaRPr lang="uk-UA"/>
          </a:p>
        </p:txBody>
      </p:sp>
      <p:sp>
        <p:nvSpPr>
          <p:cNvPr id="8" name="Title 7">
            <a:extLst>
              <a:ext uri="{FF2B5EF4-FFF2-40B4-BE49-F238E27FC236}">
                <a16:creationId xmlns:a16="http://schemas.microsoft.com/office/drawing/2014/main" id="{9BAE9B10-DFDF-6A4E-A358-B1647CCA62A8}"/>
              </a:ext>
            </a:extLst>
          </p:cNvPr>
          <p:cNvSpPr>
            <a:spLocks noGrp="1"/>
          </p:cNvSpPr>
          <p:nvPr>
            <p:ph type="title"/>
          </p:nvPr>
        </p:nvSpPr>
        <p:spPr/>
        <p:txBody>
          <a:bodyPr/>
          <a:lstStyle/>
          <a:p>
            <a:r>
              <a:rPr lang="en-US" dirty="0"/>
              <a:t>ML Platform using Kubernetes </a:t>
            </a:r>
          </a:p>
        </p:txBody>
      </p:sp>
      <p:pic>
        <p:nvPicPr>
          <p:cNvPr id="2050" name="Picture 2" descr="https://cdn-images-1.medium.com/max/1600/1*rYlLHqzV3LgEo19J0M904A.jpeg">
            <a:extLst>
              <a:ext uri="{FF2B5EF4-FFF2-40B4-BE49-F238E27FC236}">
                <a16:creationId xmlns:a16="http://schemas.microsoft.com/office/drawing/2014/main" id="{DEB4564D-E690-0245-A900-52DAAAC7F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07064"/>
            <a:ext cx="8025319" cy="375505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4FDF87C-C34E-5841-83B8-B62373E1C587}"/>
              </a:ext>
            </a:extLst>
          </p:cNvPr>
          <p:cNvSpPr txBox="1"/>
          <p:nvPr/>
        </p:nvSpPr>
        <p:spPr>
          <a:xfrm>
            <a:off x="4961107" y="1488331"/>
            <a:ext cx="1614791" cy="398835"/>
          </a:xfrm>
          <a:prstGeom prst="rect">
            <a:avLst/>
          </a:prstGeom>
          <a:solidFill>
            <a:schemeClr val="bg1"/>
          </a:solidFill>
        </p:spPr>
        <p:txBody>
          <a:bodyPr vert="horz" wrap="square" lIns="0" tIns="0" rIns="0" bIns="0" rtlCol="0" anchor="b">
            <a:noAutofit/>
          </a:bodyPr>
          <a:lstStyle/>
          <a:p>
            <a:r>
              <a:rPr lang="en-US" dirty="0"/>
              <a:t>Registry</a:t>
            </a:r>
          </a:p>
        </p:txBody>
      </p:sp>
      <p:sp>
        <p:nvSpPr>
          <p:cNvPr id="11" name="Rectangle 10">
            <a:extLst>
              <a:ext uri="{FF2B5EF4-FFF2-40B4-BE49-F238E27FC236}">
                <a16:creationId xmlns:a16="http://schemas.microsoft.com/office/drawing/2014/main" id="{0055D8AA-6928-494C-8C1B-FC46AC87E6D8}"/>
              </a:ext>
            </a:extLst>
          </p:cNvPr>
          <p:cNvSpPr/>
          <p:nvPr/>
        </p:nvSpPr>
        <p:spPr bwMode="auto">
          <a:xfrm>
            <a:off x="4158574" y="3229583"/>
            <a:ext cx="826851" cy="350196"/>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ct val="90000"/>
              </a:lnSpc>
            </a:pPr>
            <a:r>
              <a:rPr lang="en-US" sz="1400" dirty="0">
                <a:solidFill>
                  <a:schemeClr val="bg1"/>
                </a:solidFill>
                <a:latin typeface="+mn-lt"/>
              </a:rPr>
              <a:t>ML </a:t>
            </a:r>
            <a:r>
              <a:rPr lang="en-US" sz="1400" dirty="0" err="1">
                <a:solidFill>
                  <a:schemeClr val="bg1"/>
                </a:solidFill>
                <a:latin typeface="+mn-lt"/>
              </a:rPr>
              <a:t>Algo</a:t>
            </a:r>
            <a:endParaRPr lang="en-US" sz="1400" dirty="0">
              <a:solidFill>
                <a:schemeClr val="bg1"/>
              </a:solidFill>
              <a:latin typeface="+mn-lt"/>
            </a:endParaRPr>
          </a:p>
        </p:txBody>
      </p:sp>
      <p:sp>
        <p:nvSpPr>
          <p:cNvPr id="13" name="Rectangle 12">
            <a:extLst>
              <a:ext uri="{FF2B5EF4-FFF2-40B4-BE49-F238E27FC236}">
                <a16:creationId xmlns:a16="http://schemas.microsoft.com/office/drawing/2014/main" id="{54B19836-DC17-254A-8140-7508DBB9E954}"/>
              </a:ext>
            </a:extLst>
          </p:cNvPr>
          <p:cNvSpPr/>
          <p:nvPr/>
        </p:nvSpPr>
        <p:spPr bwMode="auto">
          <a:xfrm>
            <a:off x="4369340" y="3369669"/>
            <a:ext cx="826851" cy="350196"/>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ct val="90000"/>
              </a:lnSpc>
            </a:pPr>
            <a:r>
              <a:rPr lang="en-US" sz="1400" dirty="0">
                <a:solidFill>
                  <a:schemeClr val="bg1"/>
                </a:solidFill>
                <a:latin typeface="+mn-lt"/>
              </a:rPr>
              <a:t>ML </a:t>
            </a:r>
            <a:r>
              <a:rPr lang="en-US" sz="1400" dirty="0" err="1">
                <a:solidFill>
                  <a:schemeClr val="bg1"/>
                </a:solidFill>
                <a:latin typeface="+mn-lt"/>
              </a:rPr>
              <a:t>Algo</a:t>
            </a:r>
            <a:endParaRPr lang="en-US" sz="1400" dirty="0">
              <a:solidFill>
                <a:schemeClr val="bg1"/>
              </a:solidFill>
              <a:latin typeface="+mn-lt"/>
            </a:endParaRPr>
          </a:p>
        </p:txBody>
      </p:sp>
      <p:sp>
        <p:nvSpPr>
          <p:cNvPr id="14" name="Rectangle 13">
            <a:extLst>
              <a:ext uri="{FF2B5EF4-FFF2-40B4-BE49-F238E27FC236}">
                <a16:creationId xmlns:a16="http://schemas.microsoft.com/office/drawing/2014/main" id="{02D8887F-3256-1240-A4ED-AA417903B226}"/>
              </a:ext>
            </a:extLst>
          </p:cNvPr>
          <p:cNvSpPr/>
          <p:nvPr/>
        </p:nvSpPr>
        <p:spPr bwMode="auto">
          <a:xfrm>
            <a:off x="5493695" y="3097762"/>
            <a:ext cx="826851" cy="350196"/>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ct val="90000"/>
              </a:lnSpc>
            </a:pPr>
            <a:r>
              <a:rPr lang="en-US" sz="1400" dirty="0">
                <a:solidFill>
                  <a:schemeClr val="bg1"/>
                </a:solidFill>
                <a:latin typeface="+mn-lt"/>
              </a:rPr>
              <a:t>ML </a:t>
            </a:r>
            <a:r>
              <a:rPr lang="en-US" sz="1400" dirty="0" err="1">
                <a:solidFill>
                  <a:schemeClr val="bg1"/>
                </a:solidFill>
                <a:latin typeface="+mn-lt"/>
              </a:rPr>
              <a:t>Algo</a:t>
            </a:r>
            <a:endParaRPr lang="en-US" sz="1400" dirty="0">
              <a:solidFill>
                <a:schemeClr val="bg1"/>
              </a:solidFill>
              <a:latin typeface="+mn-lt"/>
            </a:endParaRPr>
          </a:p>
        </p:txBody>
      </p:sp>
      <p:sp>
        <p:nvSpPr>
          <p:cNvPr id="15" name="Rectangle 14">
            <a:extLst>
              <a:ext uri="{FF2B5EF4-FFF2-40B4-BE49-F238E27FC236}">
                <a16:creationId xmlns:a16="http://schemas.microsoft.com/office/drawing/2014/main" id="{9E0E4710-488D-1E4E-91DC-8494348BB883}"/>
              </a:ext>
            </a:extLst>
          </p:cNvPr>
          <p:cNvSpPr/>
          <p:nvPr/>
        </p:nvSpPr>
        <p:spPr bwMode="auto">
          <a:xfrm>
            <a:off x="5704461" y="3237848"/>
            <a:ext cx="826851" cy="350196"/>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ct val="90000"/>
              </a:lnSpc>
            </a:pPr>
            <a:r>
              <a:rPr lang="en-US" sz="1400" dirty="0">
                <a:solidFill>
                  <a:schemeClr val="bg1"/>
                </a:solidFill>
                <a:latin typeface="+mn-lt"/>
              </a:rPr>
              <a:t>ML </a:t>
            </a:r>
            <a:r>
              <a:rPr lang="en-US" sz="1400" dirty="0" err="1">
                <a:solidFill>
                  <a:schemeClr val="bg1"/>
                </a:solidFill>
                <a:latin typeface="+mn-lt"/>
              </a:rPr>
              <a:t>Algo</a:t>
            </a:r>
            <a:endParaRPr lang="en-US" sz="1400" dirty="0">
              <a:solidFill>
                <a:schemeClr val="bg1"/>
              </a:solidFill>
              <a:latin typeface="+mn-lt"/>
            </a:endParaRPr>
          </a:p>
        </p:txBody>
      </p:sp>
      <p:sp>
        <p:nvSpPr>
          <p:cNvPr id="16" name="Rectangle 15">
            <a:extLst>
              <a:ext uri="{FF2B5EF4-FFF2-40B4-BE49-F238E27FC236}">
                <a16:creationId xmlns:a16="http://schemas.microsoft.com/office/drawing/2014/main" id="{E6997ED6-9A99-9E40-B5BD-2328D46BB36D}"/>
              </a:ext>
            </a:extLst>
          </p:cNvPr>
          <p:cNvSpPr/>
          <p:nvPr/>
        </p:nvSpPr>
        <p:spPr bwMode="auto">
          <a:xfrm>
            <a:off x="6716542" y="3054485"/>
            <a:ext cx="826851" cy="350196"/>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ct val="90000"/>
              </a:lnSpc>
            </a:pPr>
            <a:r>
              <a:rPr lang="en-US" sz="1400" dirty="0">
                <a:solidFill>
                  <a:schemeClr val="bg1"/>
                </a:solidFill>
                <a:latin typeface="+mn-lt"/>
              </a:rPr>
              <a:t>ML </a:t>
            </a:r>
            <a:r>
              <a:rPr lang="en-US" sz="1400" dirty="0" err="1">
                <a:solidFill>
                  <a:schemeClr val="bg1"/>
                </a:solidFill>
                <a:latin typeface="+mn-lt"/>
              </a:rPr>
              <a:t>Algo</a:t>
            </a:r>
            <a:endParaRPr lang="en-US" sz="1400" dirty="0">
              <a:solidFill>
                <a:schemeClr val="bg1"/>
              </a:solidFill>
              <a:latin typeface="+mn-lt"/>
            </a:endParaRPr>
          </a:p>
        </p:txBody>
      </p:sp>
      <p:sp>
        <p:nvSpPr>
          <p:cNvPr id="17" name="Rectangle 16">
            <a:extLst>
              <a:ext uri="{FF2B5EF4-FFF2-40B4-BE49-F238E27FC236}">
                <a16:creationId xmlns:a16="http://schemas.microsoft.com/office/drawing/2014/main" id="{1E4F2D35-7E82-C841-8348-56DFC6DF9BB6}"/>
              </a:ext>
            </a:extLst>
          </p:cNvPr>
          <p:cNvSpPr/>
          <p:nvPr/>
        </p:nvSpPr>
        <p:spPr bwMode="auto">
          <a:xfrm>
            <a:off x="6828816" y="3194571"/>
            <a:ext cx="899807" cy="350196"/>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ct val="90000"/>
              </a:lnSpc>
            </a:pPr>
            <a:r>
              <a:rPr lang="en-US" sz="1400" dirty="0">
                <a:solidFill>
                  <a:schemeClr val="bg1"/>
                </a:solidFill>
                <a:latin typeface="+mn-lt"/>
              </a:rPr>
              <a:t>ML Algo2</a:t>
            </a:r>
          </a:p>
        </p:txBody>
      </p:sp>
      <p:sp>
        <p:nvSpPr>
          <p:cNvPr id="12" name="Rectangle 11">
            <a:extLst>
              <a:ext uri="{FF2B5EF4-FFF2-40B4-BE49-F238E27FC236}">
                <a16:creationId xmlns:a16="http://schemas.microsoft.com/office/drawing/2014/main" id="{DFF9CDBB-0F60-DC4D-A500-A645D28B017F}"/>
              </a:ext>
            </a:extLst>
          </p:cNvPr>
          <p:cNvSpPr/>
          <p:nvPr/>
        </p:nvSpPr>
        <p:spPr bwMode="auto">
          <a:xfrm>
            <a:off x="762000" y="2198451"/>
            <a:ext cx="2642681" cy="2104464"/>
          </a:xfrm>
          <a:prstGeom prst="rect">
            <a:avLst/>
          </a:prstGeom>
          <a:solidFill>
            <a:srgbClr val="FFFFFF"/>
          </a:solidFill>
          <a:ln w="19050" cap="flat" cmpd="sng" algn="ctr">
            <a:no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90000"/>
              </a:lnSpc>
            </a:pPr>
            <a:endParaRPr lang="en-US" sz="1800" dirty="0">
              <a:solidFill>
                <a:schemeClr val="bg2">
                  <a:lumMod val="50000"/>
                </a:schemeClr>
              </a:solidFill>
              <a:latin typeface="+mn-lt"/>
            </a:endParaRPr>
          </a:p>
        </p:txBody>
      </p:sp>
      <p:sp>
        <p:nvSpPr>
          <p:cNvPr id="18" name="Rectangle 17">
            <a:extLst>
              <a:ext uri="{FF2B5EF4-FFF2-40B4-BE49-F238E27FC236}">
                <a16:creationId xmlns:a16="http://schemas.microsoft.com/office/drawing/2014/main" id="{67B850C5-22D1-8849-9414-27C460D17819}"/>
              </a:ext>
            </a:extLst>
          </p:cNvPr>
          <p:cNvSpPr/>
          <p:nvPr/>
        </p:nvSpPr>
        <p:spPr bwMode="auto">
          <a:xfrm>
            <a:off x="2247294" y="2873195"/>
            <a:ext cx="1099226" cy="718385"/>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ct val="90000"/>
              </a:lnSpc>
            </a:pPr>
            <a:r>
              <a:rPr lang="en-US" sz="1400" dirty="0">
                <a:solidFill>
                  <a:schemeClr val="bg1"/>
                </a:solidFill>
              </a:rPr>
              <a:t>Workflow</a:t>
            </a:r>
            <a:endParaRPr lang="en-US" sz="1400" dirty="0">
              <a:solidFill>
                <a:schemeClr val="bg1"/>
              </a:solidFill>
              <a:latin typeface="+mn-lt"/>
            </a:endParaRPr>
          </a:p>
        </p:txBody>
      </p:sp>
      <p:sp>
        <p:nvSpPr>
          <p:cNvPr id="20" name="Rectangle 19">
            <a:extLst>
              <a:ext uri="{FF2B5EF4-FFF2-40B4-BE49-F238E27FC236}">
                <a16:creationId xmlns:a16="http://schemas.microsoft.com/office/drawing/2014/main" id="{4FCF1EF4-BCDD-F441-997C-F7255B972452}"/>
              </a:ext>
            </a:extLst>
          </p:cNvPr>
          <p:cNvSpPr/>
          <p:nvPr/>
        </p:nvSpPr>
        <p:spPr bwMode="auto">
          <a:xfrm>
            <a:off x="667968" y="2880850"/>
            <a:ext cx="1099226" cy="718385"/>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ct val="90000"/>
              </a:lnSpc>
            </a:pPr>
            <a:r>
              <a:rPr lang="en-US" sz="1400" dirty="0">
                <a:solidFill>
                  <a:schemeClr val="bg1"/>
                </a:solidFill>
              </a:rPr>
              <a:t>Scheduler</a:t>
            </a:r>
            <a:endParaRPr lang="en-US" sz="1400" dirty="0">
              <a:solidFill>
                <a:schemeClr val="bg1"/>
              </a:solidFill>
              <a:latin typeface="+mn-lt"/>
            </a:endParaRPr>
          </a:p>
        </p:txBody>
      </p:sp>
      <p:cxnSp>
        <p:nvCxnSpPr>
          <p:cNvPr id="21" name="Straight Arrow Connector 20">
            <a:extLst>
              <a:ext uri="{FF2B5EF4-FFF2-40B4-BE49-F238E27FC236}">
                <a16:creationId xmlns:a16="http://schemas.microsoft.com/office/drawing/2014/main" id="{273B469C-40F0-F14A-91C8-026E7231E47A}"/>
              </a:ext>
            </a:extLst>
          </p:cNvPr>
          <p:cNvCxnSpPr>
            <a:cxnSpLocks/>
            <a:endCxn id="18" idx="1"/>
          </p:cNvCxnSpPr>
          <p:nvPr/>
        </p:nvCxnSpPr>
        <p:spPr bwMode="auto">
          <a:xfrm>
            <a:off x="1879468" y="3232387"/>
            <a:ext cx="367826" cy="1"/>
          </a:xfrm>
          <a:prstGeom prst="straightConnector1">
            <a:avLst/>
          </a:prstGeom>
          <a:solidFill>
            <a:schemeClr val="accent1"/>
          </a:solidFill>
          <a:ln w="28575" cap="flat" cmpd="sng" algn="ctr">
            <a:solidFill>
              <a:schemeClr val="accent1"/>
            </a:solidFill>
            <a:prstDash val="solid"/>
            <a:miter lim="800000"/>
            <a:headEnd type="none" w="med" len="med"/>
            <a:tailEnd type="triangle"/>
          </a:ln>
          <a:effectLst/>
        </p:spPr>
      </p:cxnSp>
    </p:spTree>
    <p:extLst>
      <p:ext uri="{BB962C8B-B14F-4D97-AF65-F5344CB8AC3E}">
        <p14:creationId xmlns:p14="http://schemas.microsoft.com/office/powerpoint/2010/main" val="25060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53DE77BB-AD03-1E4F-8AFF-FA0D3A22C3B4}"/>
              </a:ext>
            </a:extLst>
          </p:cNvPr>
          <p:cNvSpPr>
            <a:spLocks noGrp="1"/>
          </p:cNvSpPr>
          <p:nvPr>
            <p:ph idx="1"/>
          </p:nvPr>
        </p:nvSpPr>
        <p:spPr>
          <a:xfrm>
            <a:off x="457202" y="667560"/>
            <a:ext cx="8229600" cy="3371851"/>
          </a:xfrm>
        </p:spPr>
        <p:txBody>
          <a:bodyPr/>
          <a:lstStyle/>
          <a:p>
            <a:endParaRPr lang="en-US" dirty="0"/>
          </a:p>
        </p:txBody>
      </p:sp>
      <p:sp>
        <p:nvSpPr>
          <p:cNvPr id="3" name="Footer Placeholder 2">
            <a:extLst>
              <a:ext uri="{FF2B5EF4-FFF2-40B4-BE49-F238E27FC236}">
                <a16:creationId xmlns:a16="http://schemas.microsoft.com/office/drawing/2014/main" id="{619D77DB-6A46-5847-8B51-7ABFCEC64EC8}"/>
              </a:ext>
            </a:extLst>
          </p:cNvPr>
          <p:cNvSpPr>
            <a:spLocks noGrp="1"/>
          </p:cNvSpPr>
          <p:nvPr>
            <p:ph type="ftr" sz="quarter" idx="11"/>
          </p:nvPr>
        </p:nvSpPr>
        <p:spPr>
          <a:xfrm>
            <a:off x="609602" y="4883782"/>
            <a:ext cx="2393950" cy="137160"/>
          </a:xfrm>
        </p:spPr>
        <p:txBody>
          <a:bodyPr/>
          <a:lstStyle/>
          <a:p>
            <a:r>
              <a:rPr lang="en-US" dirty="0">
                <a:latin typeface="Corbel"/>
              </a:rPr>
              <a:t>Copyright © </a:t>
            </a:r>
            <a:r>
              <a:rPr lang="is-IS" dirty="0">
                <a:latin typeface="Corbel"/>
              </a:rPr>
              <a:t>2018</a:t>
            </a:r>
            <a:r>
              <a:rPr lang="en-US" dirty="0">
                <a:latin typeface="Corbel"/>
              </a:rPr>
              <a:t> Veritas Technologies.</a:t>
            </a:r>
          </a:p>
        </p:txBody>
      </p:sp>
      <p:sp>
        <p:nvSpPr>
          <p:cNvPr id="4" name="Slide Number Placeholder 3">
            <a:extLst>
              <a:ext uri="{FF2B5EF4-FFF2-40B4-BE49-F238E27FC236}">
                <a16:creationId xmlns:a16="http://schemas.microsoft.com/office/drawing/2014/main" id="{9F231E9D-1D7B-7849-BC00-9AA18934136F}"/>
              </a:ext>
            </a:extLst>
          </p:cNvPr>
          <p:cNvSpPr>
            <a:spLocks noGrp="1"/>
          </p:cNvSpPr>
          <p:nvPr>
            <p:ph type="sldNum" sz="quarter" idx="12"/>
          </p:nvPr>
        </p:nvSpPr>
        <p:spPr>
          <a:xfrm>
            <a:off x="293762" y="4894849"/>
            <a:ext cx="304800" cy="137160"/>
          </a:xfrm>
        </p:spPr>
        <p:txBody>
          <a:bodyPr/>
          <a:lstStyle/>
          <a:p>
            <a:pPr algn="l"/>
            <a:fld id="{C1960183-D323-4677-9D78-78D1D39B0029}" type="slidenum">
              <a:rPr lang="uk-UA" smtClean="0"/>
              <a:pPr algn="l"/>
              <a:t>18</a:t>
            </a:fld>
            <a:endParaRPr lang="uk-UA" dirty="0"/>
          </a:p>
        </p:txBody>
      </p:sp>
      <p:pic>
        <p:nvPicPr>
          <p:cNvPr id="2050" name="Picture 2" descr="https://cdn-images-1.medium.com/max/1600/1*rYlLHqzV3LgEo19J0M904A.jpeg">
            <a:extLst>
              <a:ext uri="{FF2B5EF4-FFF2-40B4-BE49-F238E27FC236}">
                <a16:creationId xmlns:a16="http://schemas.microsoft.com/office/drawing/2014/main" id="{DEB4564D-E690-0245-A900-52DAAAC7F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2" y="588774"/>
            <a:ext cx="8025319" cy="38594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4FDF87C-C34E-5841-83B8-B62373E1C587}"/>
              </a:ext>
            </a:extLst>
          </p:cNvPr>
          <p:cNvSpPr txBox="1"/>
          <p:nvPr/>
        </p:nvSpPr>
        <p:spPr>
          <a:xfrm>
            <a:off x="4961109" y="1070041"/>
            <a:ext cx="1614791" cy="398835"/>
          </a:xfrm>
          <a:prstGeom prst="rect">
            <a:avLst/>
          </a:prstGeom>
          <a:solidFill>
            <a:schemeClr val="bg1"/>
          </a:solidFill>
        </p:spPr>
        <p:txBody>
          <a:bodyPr vert="horz" wrap="square" lIns="0" tIns="0" rIns="0" bIns="0" rtlCol="0" anchor="b">
            <a:noAutofit/>
          </a:bodyPr>
          <a:lstStyle/>
          <a:p>
            <a:r>
              <a:rPr lang="en-US" dirty="0"/>
              <a:t>Registry</a:t>
            </a:r>
          </a:p>
        </p:txBody>
      </p:sp>
      <p:sp>
        <p:nvSpPr>
          <p:cNvPr id="11" name="Rectangle 10">
            <a:extLst>
              <a:ext uri="{FF2B5EF4-FFF2-40B4-BE49-F238E27FC236}">
                <a16:creationId xmlns:a16="http://schemas.microsoft.com/office/drawing/2014/main" id="{0055D8AA-6928-494C-8C1B-FC46AC87E6D8}"/>
              </a:ext>
            </a:extLst>
          </p:cNvPr>
          <p:cNvSpPr/>
          <p:nvPr/>
        </p:nvSpPr>
        <p:spPr bwMode="auto">
          <a:xfrm>
            <a:off x="4158576" y="2811293"/>
            <a:ext cx="826851" cy="350196"/>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ct val="90000"/>
              </a:lnSpc>
            </a:pPr>
            <a:r>
              <a:rPr lang="en-US" sz="1400" dirty="0">
                <a:solidFill>
                  <a:schemeClr val="bg1"/>
                </a:solidFill>
                <a:latin typeface="+mn-lt"/>
              </a:rPr>
              <a:t>ML </a:t>
            </a:r>
            <a:r>
              <a:rPr lang="en-US" sz="1400" dirty="0" err="1">
                <a:solidFill>
                  <a:schemeClr val="bg1"/>
                </a:solidFill>
                <a:latin typeface="+mn-lt"/>
              </a:rPr>
              <a:t>Algo</a:t>
            </a:r>
            <a:endParaRPr lang="en-US" sz="1400" dirty="0">
              <a:solidFill>
                <a:schemeClr val="bg1"/>
              </a:solidFill>
              <a:latin typeface="+mn-lt"/>
            </a:endParaRPr>
          </a:p>
        </p:txBody>
      </p:sp>
      <p:sp>
        <p:nvSpPr>
          <p:cNvPr id="13" name="Rectangle 12">
            <a:extLst>
              <a:ext uri="{FF2B5EF4-FFF2-40B4-BE49-F238E27FC236}">
                <a16:creationId xmlns:a16="http://schemas.microsoft.com/office/drawing/2014/main" id="{54B19836-DC17-254A-8140-7508DBB9E954}"/>
              </a:ext>
            </a:extLst>
          </p:cNvPr>
          <p:cNvSpPr/>
          <p:nvPr/>
        </p:nvSpPr>
        <p:spPr bwMode="auto">
          <a:xfrm>
            <a:off x="4369342" y="2951379"/>
            <a:ext cx="826851" cy="350196"/>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ct val="90000"/>
              </a:lnSpc>
            </a:pPr>
            <a:r>
              <a:rPr lang="en-US" sz="1400" dirty="0">
                <a:solidFill>
                  <a:schemeClr val="bg1"/>
                </a:solidFill>
                <a:latin typeface="+mn-lt"/>
              </a:rPr>
              <a:t>ML </a:t>
            </a:r>
            <a:r>
              <a:rPr lang="en-US" sz="1400" dirty="0" err="1">
                <a:solidFill>
                  <a:schemeClr val="bg1"/>
                </a:solidFill>
                <a:latin typeface="+mn-lt"/>
              </a:rPr>
              <a:t>Algo</a:t>
            </a:r>
            <a:endParaRPr lang="en-US" sz="1400" dirty="0">
              <a:solidFill>
                <a:schemeClr val="bg1"/>
              </a:solidFill>
              <a:latin typeface="+mn-lt"/>
            </a:endParaRPr>
          </a:p>
        </p:txBody>
      </p:sp>
      <p:sp>
        <p:nvSpPr>
          <p:cNvPr id="14" name="Rectangle 13">
            <a:extLst>
              <a:ext uri="{FF2B5EF4-FFF2-40B4-BE49-F238E27FC236}">
                <a16:creationId xmlns:a16="http://schemas.microsoft.com/office/drawing/2014/main" id="{02D8887F-3256-1240-A4ED-AA417903B226}"/>
              </a:ext>
            </a:extLst>
          </p:cNvPr>
          <p:cNvSpPr/>
          <p:nvPr/>
        </p:nvSpPr>
        <p:spPr bwMode="auto">
          <a:xfrm>
            <a:off x="5493697" y="2679472"/>
            <a:ext cx="826851" cy="350196"/>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ct val="90000"/>
              </a:lnSpc>
            </a:pPr>
            <a:r>
              <a:rPr lang="en-US" sz="1400" dirty="0">
                <a:solidFill>
                  <a:schemeClr val="bg1"/>
                </a:solidFill>
                <a:latin typeface="+mn-lt"/>
              </a:rPr>
              <a:t>ML </a:t>
            </a:r>
            <a:r>
              <a:rPr lang="en-US" sz="1400" dirty="0" err="1">
                <a:solidFill>
                  <a:schemeClr val="bg1"/>
                </a:solidFill>
                <a:latin typeface="+mn-lt"/>
              </a:rPr>
              <a:t>Algo</a:t>
            </a:r>
            <a:endParaRPr lang="en-US" sz="1400" dirty="0">
              <a:solidFill>
                <a:schemeClr val="bg1"/>
              </a:solidFill>
              <a:latin typeface="+mn-lt"/>
            </a:endParaRPr>
          </a:p>
        </p:txBody>
      </p:sp>
      <p:sp>
        <p:nvSpPr>
          <p:cNvPr id="15" name="Rectangle 14">
            <a:extLst>
              <a:ext uri="{FF2B5EF4-FFF2-40B4-BE49-F238E27FC236}">
                <a16:creationId xmlns:a16="http://schemas.microsoft.com/office/drawing/2014/main" id="{9E0E4710-488D-1E4E-91DC-8494348BB883}"/>
              </a:ext>
            </a:extLst>
          </p:cNvPr>
          <p:cNvSpPr/>
          <p:nvPr/>
        </p:nvSpPr>
        <p:spPr bwMode="auto">
          <a:xfrm>
            <a:off x="5704463" y="2819558"/>
            <a:ext cx="826851" cy="350196"/>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ct val="90000"/>
              </a:lnSpc>
            </a:pPr>
            <a:r>
              <a:rPr lang="en-US" sz="1400" dirty="0">
                <a:solidFill>
                  <a:schemeClr val="bg1"/>
                </a:solidFill>
                <a:latin typeface="+mn-lt"/>
              </a:rPr>
              <a:t>ML </a:t>
            </a:r>
            <a:r>
              <a:rPr lang="en-US" sz="1400" dirty="0" err="1">
                <a:solidFill>
                  <a:schemeClr val="bg1"/>
                </a:solidFill>
                <a:latin typeface="+mn-lt"/>
              </a:rPr>
              <a:t>Algo</a:t>
            </a:r>
            <a:endParaRPr lang="en-US" sz="1400" dirty="0">
              <a:solidFill>
                <a:schemeClr val="bg1"/>
              </a:solidFill>
              <a:latin typeface="+mn-lt"/>
            </a:endParaRPr>
          </a:p>
        </p:txBody>
      </p:sp>
      <p:sp>
        <p:nvSpPr>
          <p:cNvPr id="16" name="Rectangle 15">
            <a:extLst>
              <a:ext uri="{FF2B5EF4-FFF2-40B4-BE49-F238E27FC236}">
                <a16:creationId xmlns:a16="http://schemas.microsoft.com/office/drawing/2014/main" id="{E6997ED6-9A99-9E40-B5BD-2328D46BB36D}"/>
              </a:ext>
            </a:extLst>
          </p:cNvPr>
          <p:cNvSpPr/>
          <p:nvPr/>
        </p:nvSpPr>
        <p:spPr bwMode="auto">
          <a:xfrm>
            <a:off x="6716544" y="2636195"/>
            <a:ext cx="826851" cy="350196"/>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ct val="90000"/>
              </a:lnSpc>
            </a:pPr>
            <a:r>
              <a:rPr lang="en-US" sz="1400" dirty="0">
                <a:solidFill>
                  <a:schemeClr val="bg1"/>
                </a:solidFill>
                <a:latin typeface="+mn-lt"/>
              </a:rPr>
              <a:t>ML </a:t>
            </a:r>
            <a:r>
              <a:rPr lang="en-US" sz="1400" dirty="0" err="1">
                <a:solidFill>
                  <a:schemeClr val="bg1"/>
                </a:solidFill>
                <a:latin typeface="+mn-lt"/>
              </a:rPr>
              <a:t>Algo</a:t>
            </a:r>
            <a:endParaRPr lang="en-US" sz="1400" dirty="0">
              <a:solidFill>
                <a:schemeClr val="bg1"/>
              </a:solidFill>
              <a:latin typeface="+mn-lt"/>
            </a:endParaRPr>
          </a:p>
        </p:txBody>
      </p:sp>
      <p:sp>
        <p:nvSpPr>
          <p:cNvPr id="17" name="Rectangle 16">
            <a:extLst>
              <a:ext uri="{FF2B5EF4-FFF2-40B4-BE49-F238E27FC236}">
                <a16:creationId xmlns:a16="http://schemas.microsoft.com/office/drawing/2014/main" id="{1E4F2D35-7E82-C841-8348-56DFC6DF9BB6}"/>
              </a:ext>
            </a:extLst>
          </p:cNvPr>
          <p:cNvSpPr/>
          <p:nvPr/>
        </p:nvSpPr>
        <p:spPr bwMode="auto">
          <a:xfrm>
            <a:off x="6828818" y="2776281"/>
            <a:ext cx="899807" cy="350196"/>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ct val="90000"/>
              </a:lnSpc>
            </a:pPr>
            <a:r>
              <a:rPr lang="en-US" sz="1400" dirty="0">
                <a:solidFill>
                  <a:schemeClr val="bg1"/>
                </a:solidFill>
                <a:latin typeface="+mn-lt"/>
              </a:rPr>
              <a:t>ML Algo2</a:t>
            </a:r>
          </a:p>
        </p:txBody>
      </p:sp>
      <p:sp>
        <p:nvSpPr>
          <p:cNvPr id="12" name="Rectangle 11">
            <a:extLst>
              <a:ext uri="{FF2B5EF4-FFF2-40B4-BE49-F238E27FC236}">
                <a16:creationId xmlns:a16="http://schemas.microsoft.com/office/drawing/2014/main" id="{DFF9CDBB-0F60-DC4D-A500-A645D28B017F}"/>
              </a:ext>
            </a:extLst>
          </p:cNvPr>
          <p:cNvSpPr/>
          <p:nvPr/>
        </p:nvSpPr>
        <p:spPr bwMode="auto">
          <a:xfrm>
            <a:off x="762002" y="1780161"/>
            <a:ext cx="2642681" cy="2104464"/>
          </a:xfrm>
          <a:prstGeom prst="rect">
            <a:avLst/>
          </a:prstGeom>
          <a:solidFill>
            <a:srgbClr val="FFFFFF"/>
          </a:solidFill>
          <a:ln w="19050" cap="flat" cmpd="sng" algn="ctr">
            <a:no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90000"/>
              </a:lnSpc>
            </a:pPr>
            <a:endParaRPr lang="en-US" sz="1800" dirty="0">
              <a:solidFill>
                <a:schemeClr val="bg2">
                  <a:lumMod val="50000"/>
                </a:schemeClr>
              </a:solidFill>
              <a:latin typeface="+mn-lt"/>
            </a:endParaRPr>
          </a:p>
        </p:txBody>
      </p:sp>
      <p:sp>
        <p:nvSpPr>
          <p:cNvPr id="18" name="Rectangle 17">
            <a:extLst>
              <a:ext uri="{FF2B5EF4-FFF2-40B4-BE49-F238E27FC236}">
                <a16:creationId xmlns:a16="http://schemas.microsoft.com/office/drawing/2014/main" id="{67B850C5-22D1-8849-9414-27C460D17819}"/>
              </a:ext>
            </a:extLst>
          </p:cNvPr>
          <p:cNvSpPr/>
          <p:nvPr/>
        </p:nvSpPr>
        <p:spPr bwMode="auto">
          <a:xfrm>
            <a:off x="2247296" y="2454905"/>
            <a:ext cx="1099226" cy="718385"/>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ct val="90000"/>
              </a:lnSpc>
            </a:pPr>
            <a:r>
              <a:rPr lang="en-US" sz="1400" dirty="0">
                <a:solidFill>
                  <a:schemeClr val="bg1"/>
                </a:solidFill>
              </a:rPr>
              <a:t>ARGO Workflow</a:t>
            </a:r>
            <a:endParaRPr lang="en-US" sz="1400" dirty="0">
              <a:solidFill>
                <a:schemeClr val="bg1"/>
              </a:solidFill>
              <a:latin typeface="+mn-lt"/>
            </a:endParaRPr>
          </a:p>
        </p:txBody>
      </p:sp>
      <p:sp>
        <p:nvSpPr>
          <p:cNvPr id="20" name="Rectangle 19">
            <a:extLst>
              <a:ext uri="{FF2B5EF4-FFF2-40B4-BE49-F238E27FC236}">
                <a16:creationId xmlns:a16="http://schemas.microsoft.com/office/drawing/2014/main" id="{4FCF1EF4-BCDD-F441-997C-F7255B972452}"/>
              </a:ext>
            </a:extLst>
          </p:cNvPr>
          <p:cNvSpPr/>
          <p:nvPr/>
        </p:nvSpPr>
        <p:spPr bwMode="auto">
          <a:xfrm>
            <a:off x="667970" y="2462560"/>
            <a:ext cx="1099226" cy="718385"/>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ct val="90000"/>
              </a:lnSpc>
            </a:pPr>
            <a:r>
              <a:rPr lang="en-US" sz="1400" dirty="0">
                <a:solidFill>
                  <a:schemeClr val="bg1"/>
                </a:solidFill>
              </a:rPr>
              <a:t>Airflow Workflow</a:t>
            </a:r>
            <a:endParaRPr lang="en-US" sz="1400" dirty="0">
              <a:solidFill>
                <a:schemeClr val="bg1"/>
              </a:solidFill>
              <a:latin typeface="+mn-lt"/>
            </a:endParaRPr>
          </a:p>
        </p:txBody>
      </p:sp>
      <p:cxnSp>
        <p:nvCxnSpPr>
          <p:cNvPr id="21" name="Straight Arrow Connector 20">
            <a:extLst>
              <a:ext uri="{FF2B5EF4-FFF2-40B4-BE49-F238E27FC236}">
                <a16:creationId xmlns:a16="http://schemas.microsoft.com/office/drawing/2014/main" id="{273B469C-40F0-F14A-91C8-026E7231E47A}"/>
              </a:ext>
            </a:extLst>
          </p:cNvPr>
          <p:cNvCxnSpPr>
            <a:cxnSpLocks/>
            <a:endCxn id="18" idx="1"/>
          </p:cNvCxnSpPr>
          <p:nvPr/>
        </p:nvCxnSpPr>
        <p:spPr bwMode="auto">
          <a:xfrm>
            <a:off x="1879470" y="2814097"/>
            <a:ext cx="367826" cy="1"/>
          </a:xfrm>
          <a:prstGeom prst="straightConnector1">
            <a:avLst/>
          </a:prstGeom>
          <a:solidFill>
            <a:schemeClr val="accent1"/>
          </a:solidFill>
          <a:ln w="28575" cap="flat" cmpd="sng" algn="ctr">
            <a:solidFill>
              <a:schemeClr val="accent1"/>
            </a:solidFill>
            <a:prstDash val="solid"/>
            <a:miter lim="800000"/>
            <a:headEnd type="none" w="med" len="med"/>
            <a:tailEnd type="triangle"/>
          </a:ln>
          <a:effectLst/>
        </p:spPr>
      </p:cxnSp>
      <p:sp>
        <p:nvSpPr>
          <p:cNvPr id="8" name="Title 7">
            <a:extLst>
              <a:ext uri="{FF2B5EF4-FFF2-40B4-BE49-F238E27FC236}">
                <a16:creationId xmlns:a16="http://schemas.microsoft.com/office/drawing/2014/main" id="{9BAE9B10-DFDF-6A4E-A358-B1647CCA62A8}"/>
              </a:ext>
            </a:extLst>
          </p:cNvPr>
          <p:cNvSpPr>
            <a:spLocks noGrp="1"/>
          </p:cNvSpPr>
          <p:nvPr>
            <p:ph type="title"/>
          </p:nvPr>
        </p:nvSpPr>
        <p:spPr>
          <a:xfrm>
            <a:off x="457202" y="83774"/>
            <a:ext cx="8229598" cy="628650"/>
          </a:xfrm>
        </p:spPr>
        <p:txBody>
          <a:bodyPr/>
          <a:lstStyle/>
          <a:p>
            <a:r>
              <a:rPr lang="en-US" dirty="0"/>
              <a:t>ML Runtime on Kubernetes  </a:t>
            </a:r>
          </a:p>
        </p:txBody>
      </p:sp>
      <p:sp>
        <p:nvSpPr>
          <p:cNvPr id="19" name="Rectangle 18">
            <a:extLst>
              <a:ext uri="{FF2B5EF4-FFF2-40B4-BE49-F238E27FC236}">
                <a16:creationId xmlns:a16="http://schemas.microsoft.com/office/drawing/2014/main" id="{7C9D13DA-DE95-1D44-B507-5D0FE8A6B9D0}"/>
              </a:ext>
            </a:extLst>
          </p:cNvPr>
          <p:cNvSpPr/>
          <p:nvPr/>
        </p:nvSpPr>
        <p:spPr bwMode="auto">
          <a:xfrm>
            <a:off x="1941079" y="3992234"/>
            <a:ext cx="6040060" cy="718385"/>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ct val="90000"/>
              </a:lnSpc>
            </a:pPr>
            <a:r>
              <a:rPr lang="en-US" sz="1400" dirty="0">
                <a:solidFill>
                  <a:schemeClr val="bg1"/>
                </a:solidFill>
              </a:rPr>
              <a:t>Arango &amp; Influx DB</a:t>
            </a:r>
            <a:endParaRPr lang="en-US" sz="1400" dirty="0">
              <a:solidFill>
                <a:schemeClr val="bg1"/>
              </a:solidFill>
              <a:latin typeface="+mn-lt"/>
            </a:endParaRPr>
          </a:p>
        </p:txBody>
      </p:sp>
      <p:cxnSp>
        <p:nvCxnSpPr>
          <p:cNvPr id="22" name="Straight Arrow Connector 21">
            <a:extLst>
              <a:ext uri="{FF2B5EF4-FFF2-40B4-BE49-F238E27FC236}">
                <a16:creationId xmlns:a16="http://schemas.microsoft.com/office/drawing/2014/main" id="{EC7F867D-4805-CB40-A4B9-8DE33F80DE68}"/>
              </a:ext>
            </a:extLst>
          </p:cNvPr>
          <p:cNvCxnSpPr>
            <a:cxnSpLocks/>
          </p:cNvCxnSpPr>
          <p:nvPr/>
        </p:nvCxnSpPr>
        <p:spPr bwMode="auto">
          <a:xfrm>
            <a:off x="4837687" y="3365894"/>
            <a:ext cx="0" cy="572535"/>
          </a:xfrm>
          <a:prstGeom prst="straightConnector1">
            <a:avLst/>
          </a:prstGeom>
          <a:solidFill>
            <a:schemeClr val="accent1"/>
          </a:solidFill>
          <a:ln w="28575" cap="flat" cmpd="sng" algn="ctr">
            <a:solidFill>
              <a:schemeClr val="accent1"/>
            </a:solidFill>
            <a:prstDash val="solid"/>
            <a:miter lim="800000"/>
            <a:headEnd type="none" w="med" len="med"/>
            <a:tailEnd type="triangle"/>
          </a:ln>
          <a:effectLst/>
        </p:spPr>
      </p:cxnSp>
      <p:cxnSp>
        <p:nvCxnSpPr>
          <p:cNvPr id="23" name="Straight Arrow Connector 22">
            <a:extLst>
              <a:ext uri="{FF2B5EF4-FFF2-40B4-BE49-F238E27FC236}">
                <a16:creationId xmlns:a16="http://schemas.microsoft.com/office/drawing/2014/main" id="{8569D308-6F3E-F546-838C-70F9166CBCB4}"/>
              </a:ext>
            </a:extLst>
          </p:cNvPr>
          <p:cNvCxnSpPr>
            <a:cxnSpLocks/>
          </p:cNvCxnSpPr>
          <p:nvPr/>
        </p:nvCxnSpPr>
        <p:spPr bwMode="auto">
          <a:xfrm>
            <a:off x="6117888" y="3301575"/>
            <a:ext cx="0" cy="572535"/>
          </a:xfrm>
          <a:prstGeom prst="straightConnector1">
            <a:avLst/>
          </a:prstGeom>
          <a:solidFill>
            <a:schemeClr val="accent1"/>
          </a:solidFill>
          <a:ln w="28575" cap="flat" cmpd="sng" algn="ctr">
            <a:solidFill>
              <a:schemeClr val="accent1"/>
            </a:solidFill>
            <a:prstDash val="solid"/>
            <a:miter lim="800000"/>
            <a:headEnd type="none" w="med" len="med"/>
            <a:tailEnd type="triangle"/>
          </a:ln>
          <a:effectLst/>
        </p:spPr>
      </p:cxnSp>
      <p:cxnSp>
        <p:nvCxnSpPr>
          <p:cNvPr id="24" name="Straight Arrow Connector 23">
            <a:extLst>
              <a:ext uri="{FF2B5EF4-FFF2-40B4-BE49-F238E27FC236}">
                <a16:creationId xmlns:a16="http://schemas.microsoft.com/office/drawing/2014/main" id="{8322D6B3-FD7C-B340-B626-EC5BF58ECD11}"/>
              </a:ext>
            </a:extLst>
          </p:cNvPr>
          <p:cNvCxnSpPr>
            <a:cxnSpLocks/>
          </p:cNvCxnSpPr>
          <p:nvPr/>
        </p:nvCxnSpPr>
        <p:spPr bwMode="auto">
          <a:xfrm>
            <a:off x="1217583" y="3236451"/>
            <a:ext cx="0" cy="1153174"/>
          </a:xfrm>
          <a:prstGeom prst="straightConnector1">
            <a:avLst/>
          </a:prstGeom>
          <a:solidFill>
            <a:schemeClr val="accent1"/>
          </a:solidFill>
          <a:ln w="28575" cap="flat" cmpd="sng" algn="ctr">
            <a:solidFill>
              <a:schemeClr val="accent1"/>
            </a:solidFill>
            <a:prstDash val="solid"/>
            <a:miter lim="800000"/>
            <a:headEnd type="none" w="med" len="med"/>
            <a:tailEnd type="none"/>
          </a:ln>
          <a:effectLst/>
        </p:spPr>
      </p:cxnSp>
      <p:cxnSp>
        <p:nvCxnSpPr>
          <p:cNvPr id="25" name="Straight Arrow Connector 24">
            <a:extLst>
              <a:ext uri="{FF2B5EF4-FFF2-40B4-BE49-F238E27FC236}">
                <a16:creationId xmlns:a16="http://schemas.microsoft.com/office/drawing/2014/main" id="{9737391D-3A7A-F94D-9AEE-0F28547D95DB}"/>
              </a:ext>
            </a:extLst>
          </p:cNvPr>
          <p:cNvCxnSpPr>
            <a:cxnSpLocks/>
          </p:cNvCxnSpPr>
          <p:nvPr/>
        </p:nvCxnSpPr>
        <p:spPr bwMode="auto">
          <a:xfrm>
            <a:off x="1217583" y="4378099"/>
            <a:ext cx="367826" cy="1"/>
          </a:xfrm>
          <a:prstGeom prst="straightConnector1">
            <a:avLst/>
          </a:prstGeom>
          <a:solidFill>
            <a:schemeClr val="accent1"/>
          </a:solidFill>
          <a:ln w="28575" cap="flat" cmpd="sng" algn="ctr">
            <a:solidFill>
              <a:schemeClr val="accent1"/>
            </a:solidFill>
            <a:prstDash val="solid"/>
            <a:miter lim="800000"/>
            <a:headEnd type="none" w="med" len="med"/>
            <a:tailEnd type="triangle"/>
          </a:ln>
          <a:effectLst/>
        </p:spPr>
      </p:cxnSp>
      <p:sp>
        <p:nvSpPr>
          <p:cNvPr id="5" name="TextBox 4">
            <a:extLst>
              <a:ext uri="{FF2B5EF4-FFF2-40B4-BE49-F238E27FC236}">
                <a16:creationId xmlns:a16="http://schemas.microsoft.com/office/drawing/2014/main" id="{D4F9F721-8941-7D45-89D9-91821A71EF13}"/>
              </a:ext>
            </a:extLst>
          </p:cNvPr>
          <p:cNvSpPr txBox="1"/>
          <p:nvPr/>
        </p:nvSpPr>
        <p:spPr>
          <a:xfrm>
            <a:off x="1314518" y="4136356"/>
            <a:ext cx="564952" cy="165301"/>
          </a:xfrm>
          <a:prstGeom prst="rect">
            <a:avLst/>
          </a:prstGeom>
        </p:spPr>
        <p:txBody>
          <a:bodyPr vert="horz" wrap="square" lIns="0" tIns="0" rIns="0" bIns="0" rtlCol="0" anchor="b">
            <a:noAutofit/>
          </a:bodyPr>
          <a:lstStyle/>
          <a:p>
            <a:r>
              <a:rPr lang="en-US" dirty="0"/>
              <a:t>Audit</a:t>
            </a:r>
          </a:p>
        </p:txBody>
      </p:sp>
    </p:spTree>
    <p:extLst>
      <p:ext uri="{BB962C8B-B14F-4D97-AF65-F5344CB8AC3E}">
        <p14:creationId xmlns:p14="http://schemas.microsoft.com/office/powerpoint/2010/main" val="153341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53DE77BB-AD03-1E4F-8AFF-FA0D3A22C3B4}"/>
              </a:ext>
            </a:extLst>
          </p:cNvPr>
          <p:cNvSpPr>
            <a:spLocks noGrp="1"/>
          </p:cNvSpPr>
          <p:nvPr>
            <p:ph idx="1"/>
          </p:nvPr>
        </p:nvSpPr>
        <p:spPr>
          <a:xfrm>
            <a:off x="457202" y="667560"/>
            <a:ext cx="8229600" cy="3371851"/>
          </a:xfrm>
        </p:spPr>
        <p:txBody>
          <a:bodyPr/>
          <a:lstStyle/>
          <a:p>
            <a:endParaRPr lang="en-US" dirty="0"/>
          </a:p>
        </p:txBody>
      </p:sp>
      <p:sp>
        <p:nvSpPr>
          <p:cNvPr id="3" name="Footer Placeholder 2">
            <a:extLst>
              <a:ext uri="{FF2B5EF4-FFF2-40B4-BE49-F238E27FC236}">
                <a16:creationId xmlns:a16="http://schemas.microsoft.com/office/drawing/2014/main" id="{619D77DB-6A46-5847-8B51-7ABFCEC64EC8}"/>
              </a:ext>
            </a:extLst>
          </p:cNvPr>
          <p:cNvSpPr>
            <a:spLocks noGrp="1"/>
          </p:cNvSpPr>
          <p:nvPr>
            <p:ph type="ftr" sz="quarter" idx="11"/>
          </p:nvPr>
        </p:nvSpPr>
        <p:spPr>
          <a:xfrm>
            <a:off x="756533" y="4909065"/>
            <a:ext cx="2393950" cy="137160"/>
          </a:xfrm>
        </p:spPr>
        <p:txBody>
          <a:bodyPr/>
          <a:lstStyle/>
          <a:p>
            <a:r>
              <a:rPr lang="en-US" dirty="0">
                <a:latin typeface="Corbel"/>
              </a:rPr>
              <a:t>Copyright © </a:t>
            </a:r>
            <a:r>
              <a:rPr lang="is-IS" dirty="0">
                <a:latin typeface="Corbel"/>
              </a:rPr>
              <a:t>2018</a:t>
            </a:r>
            <a:r>
              <a:rPr lang="en-US" dirty="0">
                <a:latin typeface="Corbel"/>
              </a:rPr>
              <a:t> Veritas Technologies.</a:t>
            </a:r>
          </a:p>
        </p:txBody>
      </p:sp>
      <p:sp>
        <p:nvSpPr>
          <p:cNvPr id="4" name="Slide Number Placeholder 3">
            <a:extLst>
              <a:ext uri="{FF2B5EF4-FFF2-40B4-BE49-F238E27FC236}">
                <a16:creationId xmlns:a16="http://schemas.microsoft.com/office/drawing/2014/main" id="{9F231E9D-1D7B-7849-BC00-9AA18934136F}"/>
              </a:ext>
            </a:extLst>
          </p:cNvPr>
          <p:cNvSpPr>
            <a:spLocks noGrp="1"/>
          </p:cNvSpPr>
          <p:nvPr>
            <p:ph type="sldNum" sz="quarter" idx="12"/>
          </p:nvPr>
        </p:nvSpPr>
        <p:spPr>
          <a:xfrm>
            <a:off x="363170" y="4884643"/>
            <a:ext cx="304800" cy="137160"/>
          </a:xfrm>
        </p:spPr>
        <p:txBody>
          <a:bodyPr/>
          <a:lstStyle/>
          <a:p>
            <a:pPr algn="l"/>
            <a:fld id="{C1960183-D323-4677-9D78-78D1D39B0029}" type="slidenum">
              <a:rPr lang="uk-UA" smtClean="0"/>
              <a:pPr algn="l"/>
              <a:t>19</a:t>
            </a:fld>
            <a:endParaRPr lang="uk-UA" dirty="0"/>
          </a:p>
        </p:txBody>
      </p:sp>
      <p:pic>
        <p:nvPicPr>
          <p:cNvPr id="2050" name="Picture 2" descr="https://cdn-images-1.medium.com/max/1600/1*rYlLHqzV3LgEo19J0M904A.jpeg">
            <a:extLst>
              <a:ext uri="{FF2B5EF4-FFF2-40B4-BE49-F238E27FC236}">
                <a16:creationId xmlns:a16="http://schemas.microsoft.com/office/drawing/2014/main" id="{DEB4564D-E690-0245-A900-52DAAAC7F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2" y="588774"/>
            <a:ext cx="8025319" cy="38594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4FDF87C-C34E-5841-83B8-B62373E1C587}"/>
              </a:ext>
            </a:extLst>
          </p:cNvPr>
          <p:cNvSpPr txBox="1"/>
          <p:nvPr/>
        </p:nvSpPr>
        <p:spPr>
          <a:xfrm>
            <a:off x="4961109" y="1070041"/>
            <a:ext cx="1614791" cy="398835"/>
          </a:xfrm>
          <a:prstGeom prst="rect">
            <a:avLst/>
          </a:prstGeom>
          <a:solidFill>
            <a:schemeClr val="bg1"/>
          </a:solidFill>
        </p:spPr>
        <p:txBody>
          <a:bodyPr vert="horz" wrap="square" lIns="0" tIns="0" rIns="0" bIns="0" rtlCol="0" anchor="b">
            <a:noAutofit/>
          </a:bodyPr>
          <a:lstStyle/>
          <a:p>
            <a:r>
              <a:rPr lang="en-US" dirty="0"/>
              <a:t>Registry</a:t>
            </a:r>
          </a:p>
        </p:txBody>
      </p:sp>
      <p:sp>
        <p:nvSpPr>
          <p:cNvPr id="11" name="Rectangle 10">
            <a:extLst>
              <a:ext uri="{FF2B5EF4-FFF2-40B4-BE49-F238E27FC236}">
                <a16:creationId xmlns:a16="http://schemas.microsoft.com/office/drawing/2014/main" id="{0055D8AA-6928-494C-8C1B-FC46AC87E6D8}"/>
              </a:ext>
            </a:extLst>
          </p:cNvPr>
          <p:cNvSpPr/>
          <p:nvPr/>
        </p:nvSpPr>
        <p:spPr bwMode="auto">
          <a:xfrm>
            <a:off x="4158576" y="2811293"/>
            <a:ext cx="826851" cy="350196"/>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ct val="90000"/>
              </a:lnSpc>
            </a:pPr>
            <a:r>
              <a:rPr lang="en-US" sz="1400" dirty="0">
                <a:solidFill>
                  <a:schemeClr val="bg1"/>
                </a:solidFill>
                <a:latin typeface="+mn-lt"/>
              </a:rPr>
              <a:t>ML </a:t>
            </a:r>
            <a:r>
              <a:rPr lang="en-US" sz="1400" dirty="0" err="1">
                <a:solidFill>
                  <a:schemeClr val="bg1"/>
                </a:solidFill>
                <a:latin typeface="+mn-lt"/>
              </a:rPr>
              <a:t>Algo</a:t>
            </a:r>
            <a:endParaRPr lang="en-US" sz="1400" dirty="0">
              <a:solidFill>
                <a:schemeClr val="bg1"/>
              </a:solidFill>
              <a:latin typeface="+mn-lt"/>
            </a:endParaRPr>
          </a:p>
        </p:txBody>
      </p:sp>
      <p:sp>
        <p:nvSpPr>
          <p:cNvPr id="13" name="Rectangle 12">
            <a:extLst>
              <a:ext uri="{FF2B5EF4-FFF2-40B4-BE49-F238E27FC236}">
                <a16:creationId xmlns:a16="http://schemas.microsoft.com/office/drawing/2014/main" id="{54B19836-DC17-254A-8140-7508DBB9E954}"/>
              </a:ext>
            </a:extLst>
          </p:cNvPr>
          <p:cNvSpPr/>
          <p:nvPr/>
        </p:nvSpPr>
        <p:spPr bwMode="auto">
          <a:xfrm>
            <a:off x="4369342" y="2951379"/>
            <a:ext cx="826851" cy="350196"/>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ct val="90000"/>
              </a:lnSpc>
            </a:pPr>
            <a:r>
              <a:rPr lang="en-US" sz="1400" dirty="0">
                <a:solidFill>
                  <a:schemeClr val="bg1"/>
                </a:solidFill>
                <a:latin typeface="+mn-lt"/>
              </a:rPr>
              <a:t>ML </a:t>
            </a:r>
            <a:r>
              <a:rPr lang="en-US" sz="1400" dirty="0" err="1">
                <a:solidFill>
                  <a:schemeClr val="bg1"/>
                </a:solidFill>
                <a:latin typeface="+mn-lt"/>
              </a:rPr>
              <a:t>Algo</a:t>
            </a:r>
            <a:endParaRPr lang="en-US" sz="1400" dirty="0">
              <a:solidFill>
                <a:schemeClr val="bg1"/>
              </a:solidFill>
              <a:latin typeface="+mn-lt"/>
            </a:endParaRPr>
          </a:p>
        </p:txBody>
      </p:sp>
      <p:sp>
        <p:nvSpPr>
          <p:cNvPr id="14" name="Rectangle 13">
            <a:extLst>
              <a:ext uri="{FF2B5EF4-FFF2-40B4-BE49-F238E27FC236}">
                <a16:creationId xmlns:a16="http://schemas.microsoft.com/office/drawing/2014/main" id="{02D8887F-3256-1240-A4ED-AA417903B226}"/>
              </a:ext>
            </a:extLst>
          </p:cNvPr>
          <p:cNvSpPr/>
          <p:nvPr/>
        </p:nvSpPr>
        <p:spPr bwMode="auto">
          <a:xfrm>
            <a:off x="5493697" y="2679472"/>
            <a:ext cx="826851" cy="350196"/>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ct val="90000"/>
              </a:lnSpc>
            </a:pPr>
            <a:r>
              <a:rPr lang="en-US" sz="1400" dirty="0">
                <a:solidFill>
                  <a:schemeClr val="bg1"/>
                </a:solidFill>
                <a:latin typeface="+mn-lt"/>
              </a:rPr>
              <a:t>ML </a:t>
            </a:r>
            <a:r>
              <a:rPr lang="en-US" sz="1400" dirty="0" err="1">
                <a:solidFill>
                  <a:schemeClr val="bg1"/>
                </a:solidFill>
                <a:latin typeface="+mn-lt"/>
              </a:rPr>
              <a:t>Algo</a:t>
            </a:r>
            <a:endParaRPr lang="en-US" sz="1400" dirty="0">
              <a:solidFill>
                <a:schemeClr val="bg1"/>
              </a:solidFill>
              <a:latin typeface="+mn-lt"/>
            </a:endParaRPr>
          </a:p>
        </p:txBody>
      </p:sp>
      <p:sp>
        <p:nvSpPr>
          <p:cNvPr id="15" name="Rectangle 14">
            <a:extLst>
              <a:ext uri="{FF2B5EF4-FFF2-40B4-BE49-F238E27FC236}">
                <a16:creationId xmlns:a16="http://schemas.microsoft.com/office/drawing/2014/main" id="{9E0E4710-488D-1E4E-91DC-8494348BB883}"/>
              </a:ext>
            </a:extLst>
          </p:cNvPr>
          <p:cNvSpPr/>
          <p:nvPr/>
        </p:nvSpPr>
        <p:spPr bwMode="auto">
          <a:xfrm>
            <a:off x="5704463" y="2819558"/>
            <a:ext cx="826851" cy="350196"/>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ct val="90000"/>
              </a:lnSpc>
            </a:pPr>
            <a:r>
              <a:rPr lang="en-US" sz="1400" dirty="0">
                <a:solidFill>
                  <a:schemeClr val="bg1"/>
                </a:solidFill>
                <a:latin typeface="+mn-lt"/>
              </a:rPr>
              <a:t>ML </a:t>
            </a:r>
            <a:r>
              <a:rPr lang="en-US" sz="1400" dirty="0" err="1">
                <a:solidFill>
                  <a:schemeClr val="bg1"/>
                </a:solidFill>
                <a:latin typeface="+mn-lt"/>
              </a:rPr>
              <a:t>Algo</a:t>
            </a:r>
            <a:endParaRPr lang="en-US" sz="1400" dirty="0">
              <a:solidFill>
                <a:schemeClr val="bg1"/>
              </a:solidFill>
              <a:latin typeface="+mn-lt"/>
            </a:endParaRPr>
          </a:p>
        </p:txBody>
      </p:sp>
      <p:sp>
        <p:nvSpPr>
          <p:cNvPr id="16" name="Rectangle 15">
            <a:extLst>
              <a:ext uri="{FF2B5EF4-FFF2-40B4-BE49-F238E27FC236}">
                <a16:creationId xmlns:a16="http://schemas.microsoft.com/office/drawing/2014/main" id="{E6997ED6-9A99-9E40-B5BD-2328D46BB36D}"/>
              </a:ext>
            </a:extLst>
          </p:cNvPr>
          <p:cNvSpPr/>
          <p:nvPr/>
        </p:nvSpPr>
        <p:spPr bwMode="auto">
          <a:xfrm>
            <a:off x="6716544" y="2636195"/>
            <a:ext cx="826851" cy="350196"/>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ct val="90000"/>
              </a:lnSpc>
            </a:pPr>
            <a:r>
              <a:rPr lang="en-US" sz="1400" dirty="0">
                <a:solidFill>
                  <a:schemeClr val="bg1"/>
                </a:solidFill>
                <a:latin typeface="+mn-lt"/>
              </a:rPr>
              <a:t>ML </a:t>
            </a:r>
            <a:r>
              <a:rPr lang="en-US" sz="1400" dirty="0" err="1">
                <a:solidFill>
                  <a:schemeClr val="bg1"/>
                </a:solidFill>
                <a:latin typeface="+mn-lt"/>
              </a:rPr>
              <a:t>Algo</a:t>
            </a:r>
            <a:endParaRPr lang="en-US" sz="1400" dirty="0">
              <a:solidFill>
                <a:schemeClr val="bg1"/>
              </a:solidFill>
              <a:latin typeface="+mn-lt"/>
            </a:endParaRPr>
          </a:p>
        </p:txBody>
      </p:sp>
      <p:sp>
        <p:nvSpPr>
          <p:cNvPr id="17" name="Rectangle 16">
            <a:extLst>
              <a:ext uri="{FF2B5EF4-FFF2-40B4-BE49-F238E27FC236}">
                <a16:creationId xmlns:a16="http://schemas.microsoft.com/office/drawing/2014/main" id="{1E4F2D35-7E82-C841-8348-56DFC6DF9BB6}"/>
              </a:ext>
            </a:extLst>
          </p:cNvPr>
          <p:cNvSpPr/>
          <p:nvPr/>
        </p:nvSpPr>
        <p:spPr bwMode="auto">
          <a:xfrm>
            <a:off x="6828818" y="2776281"/>
            <a:ext cx="899807" cy="350196"/>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ct val="90000"/>
              </a:lnSpc>
            </a:pPr>
            <a:r>
              <a:rPr lang="en-US" sz="1400" dirty="0">
                <a:solidFill>
                  <a:schemeClr val="bg1"/>
                </a:solidFill>
                <a:latin typeface="+mn-lt"/>
              </a:rPr>
              <a:t>ML Algo2</a:t>
            </a:r>
          </a:p>
        </p:txBody>
      </p:sp>
      <p:sp>
        <p:nvSpPr>
          <p:cNvPr id="12" name="Rectangle 11">
            <a:extLst>
              <a:ext uri="{FF2B5EF4-FFF2-40B4-BE49-F238E27FC236}">
                <a16:creationId xmlns:a16="http://schemas.microsoft.com/office/drawing/2014/main" id="{DFF9CDBB-0F60-DC4D-A500-A645D28B017F}"/>
              </a:ext>
            </a:extLst>
          </p:cNvPr>
          <p:cNvSpPr/>
          <p:nvPr/>
        </p:nvSpPr>
        <p:spPr bwMode="auto">
          <a:xfrm>
            <a:off x="762002" y="1780161"/>
            <a:ext cx="2642681" cy="2104464"/>
          </a:xfrm>
          <a:prstGeom prst="rect">
            <a:avLst/>
          </a:prstGeom>
          <a:solidFill>
            <a:srgbClr val="FFFFFF"/>
          </a:solidFill>
          <a:ln w="19050" cap="flat" cmpd="sng" algn="ctr">
            <a:no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90000"/>
              </a:lnSpc>
            </a:pPr>
            <a:endParaRPr lang="en-US" sz="1800" dirty="0">
              <a:solidFill>
                <a:schemeClr val="bg2">
                  <a:lumMod val="50000"/>
                </a:schemeClr>
              </a:solidFill>
              <a:latin typeface="+mn-lt"/>
            </a:endParaRPr>
          </a:p>
        </p:txBody>
      </p:sp>
      <p:sp>
        <p:nvSpPr>
          <p:cNvPr id="18" name="Rectangle 17">
            <a:extLst>
              <a:ext uri="{FF2B5EF4-FFF2-40B4-BE49-F238E27FC236}">
                <a16:creationId xmlns:a16="http://schemas.microsoft.com/office/drawing/2014/main" id="{67B850C5-22D1-8849-9414-27C460D17819}"/>
              </a:ext>
            </a:extLst>
          </p:cNvPr>
          <p:cNvSpPr/>
          <p:nvPr/>
        </p:nvSpPr>
        <p:spPr bwMode="auto">
          <a:xfrm>
            <a:off x="2247296" y="2454905"/>
            <a:ext cx="1099226" cy="718385"/>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ct val="90000"/>
              </a:lnSpc>
            </a:pPr>
            <a:r>
              <a:rPr lang="en-US" sz="1400" dirty="0">
                <a:solidFill>
                  <a:schemeClr val="bg1"/>
                </a:solidFill>
              </a:rPr>
              <a:t>ARGO Workflow</a:t>
            </a:r>
            <a:endParaRPr lang="en-US" sz="1400" dirty="0">
              <a:solidFill>
                <a:schemeClr val="bg1"/>
              </a:solidFill>
              <a:latin typeface="+mn-lt"/>
            </a:endParaRPr>
          </a:p>
        </p:txBody>
      </p:sp>
      <p:sp>
        <p:nvSpPr>
          <p:cNvPr id="20" name="Rectangle 19">
            <a:extLst>
              <a:ext uri="{FF2B5EF4-FFF2-40B4-BE49-F238E27FC236}">
                <a16:creationId xmlns:a16="http://schemas.microsoft.com/office/drawing/2014/main" id="{4FCF1EF4-BCDD-F441-997C-F7255B972452}"/>
              </a:ext>
            </a:extLst>
          </p:cNvPr>
          <p:cNvSpPr/>
          <p:nvPr/>
        </p:nvSpPr>
        <p:spPr bwMode="auto">
          <a:xfrm>
            <a:off x="667970" y="2462560"/>
            <a:ext cx="1099226" cy="718385"/>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ct val="90000"/>
              </a:lnSpc>
            </a:pPr>
            <a:r>
              <a:rPr lang="en-US" sz="1400" dirty="0">
                <a:solidFill>
                  <a:schemeClr val="bg1"/>
                </a:solidFill>
              </a:rPr>
              <a:t>Airflow Workflow</a:t>
            </a:r>
            <a:endParaRPr lang="en-US" sz="1400" dirty="0">
              <a:solidFill>
                <a:schemeClr val="bg1"/>
              </a:solidFill>
              <a:latin typeface="+mn-lt"/>
            </a:endParaRPr>
          </a:p>
        </p:txBody>
      </p:sp>
      <p:cxnSp>
        <p:nvCxnSpPr>
          <p:cNvPr id="21" name="Straight Arrow Connector 20">
            <a:extLst>
              <a:ext uri="{FF2B5EF4-FFF2-40B4-BE49-F238E27FC236}">
                <a16:creationId xmlns:a16="http://schemas.microsoft.com/office/drawing/2014/main" id="{273B469C-40F0-F14A-91C8-026E7231E47A}"/>
              </a:ext>
            </a:extLst>
          </p:cNvPr>
          <p:cNvCxnSpPr>
            <a:cxnSpLocks/>
            <a:endCxn id="18" idx="1"/>
          </p:cNvCxnSpPr>
          <p:nvPr/>
        </p:nvCxnSpPr>
        <p:spPr bwMode="auto">
          <a:xfrm>
            <a:off x="1879470" y="2814097"/>
            <a:ext cx="367826" cy="1"/>
          </a:xfrm>
          <a:prstGeom prst="straightConnector1">
            <a:avLst/>
          </a:prstGeom>
          <a:solidFill>
            <a:schemeClr val="accent1"/>
          </a:solidFill>
          <a:ln w="28575" cap="flat" cmpd="sng" algn="ctr">
            <a:solidFill>
              <a:schemeClr val="accent1"/>
            </a:solidFill>
            <a:prstDash val="solid"/>
            <a:miter lim="800000"/>
            <a:headEnd type="none" w="med" len="med"/>
            <a:tailEnd type="triangle"/>
          </a:ln>
          <a:effectLst/>
        </p:spPr>
      </p:cxnSp>
      <p:sp>
        <p:nvSpPr>
          <p:cNvPr id="8" name="Title 7">
            <a:extLst>
              <a:ext uri="{FF2B5EF4-FFF2-40B4-BE49-F238E27FC236}">
                <a16:creationId xmlns:a16="http://schemas.microsoft.com/office/drawing/2014/main" id="{9BAE9B10-DFDF-6A4E-A358-B1647CCA62A8}"/>
              </a:ext>
            </a:extLst>
          </p:cNvPr>
          <p:cNvSpPr>
            <a:spLocks noGrp="1"/>
          </p:cNvSpPr>
          <p:nvPr>
            <p:ph type="title"/>
          </p:nvPr>
        </p:nvSpPr>
        <p:spPr>
          <a:xfrm>
            <a:off x="457202" y="83774"/>
            <a:ext cx="8229598" cy="628650"/>
          </a:xfrm>
        </p:spPr>
        <p:txBody>
          <a:bodyPr/>
          <a:lstStyle/>
          <a:p>
            <a:r>
              <a:rPr lang="en-US" dirty="0"/>
              <a:t>ML Runtime on Kubernetes </a:t>
            </a:r>
          </a:p>
        </p:txBody>
      </p:sp>
      <p:sp>
        <p:nvSpPr>
          <p:cNvPr id="19" name="Rectangle 18">
            <a:extLst>
              <a:ext uri="{FF2B5EF4-FFF2-40B4-BE49-F238E27FC236}">
                <a16:creationId xmlns:a16="http://schemas.microsoft.com/office/drawing/2014/main" id="{7C9D13DA-DE95-1D44-B507-5D0FE8A6B9D0}"/>
              </a:ext>
            </a:extLst>
          </p:cNvPr>
          <p:cNvSpPr/>
          <p:nvPr/>
        </p:nvSpPr>
        <p:spPr bwMode="auto">
          <a:xfrm>
            <a:off x="1941079" y="3992234"/>
            <a:ext cx="6040060" cy="718385"/>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ct val="90000"/>
              </a:lnSpc>
            </a:pPr>
            <a:r>
              <a:rPr lang="en-US" sz="1400" dirty="0">
                <a:solidFill>
                  <a:schemeClr val="bg1"/>
                </a:solidFill>
              </a:rPr>
              <a:t>Arango &amp; Influx DB</a:t>
            </a:r>
            <a:endParaRPr lang="en-US" sz="1400" dirty="0">
              <a:solidFill>
                <a:schemeClr val="bg1"/>
              </a:solidFill>
              <a:latin typeface="+mn-lt"/>
            </a:endParaRPr>
          </a:p>
        </p:txBody>
      </p:sp>
      <p:cxnSp>
        <p:nvCxnSpPr>
          <p:cNvPr id="22" name="Straight Arrow Connector 21">
            <a:extLst>
              <a:ext uri="{FF2B5EF4-FFF2-40B4-BE49-F238E27FC236}">
                <a16:creationId xmlns:a16="http://schemas.microsoft.com/office/drawing/2014/main" id="{EC7F867D-4805-CB40-A4B9-8DE33F80DE68}"/>
              </a:ext>
            </a:extLst>
          </p:cNvPr>
          <p:cNvCxnSpPr>
            <a:cxnSpLocks/>
          </p:cNvCxnSpPr>
          <p:nvPr/>
        </p:nvCxnSpPr>
        <p:spPr bwMode="auto">
          <a:xfrm>
            <a:off x="4837687" y="3365894"/>
            <a:ext cx="0" cy="572535"/>
          </a:xfrm>
          <a:prstGeom prst="straightConnector1">
            <a:avLst/>
          </a:prstGeom>
          <a:solidFill>
            <a:schemeClr val="accent1"/>
          </a:solidFill>
          <a:ln w="28575" cap="flat" cmpd="sng" algn="ctr">
            <a:solidFill>
              <a:schemeClr val="accent1"/>
            </a:solidFill>
            <a:prstDash val="solid"/>
            <a:miter lim="800000"/>
            <a:headEnd type="none" w="med" len="med"/>
            <a:tailEnd type="triangle"/>
          </a:ln>
          <a:effectLst/>
        </p:spPr>
      </p:cxnSp>
      <p:cxnSp>
        <p:nvCxnSpPr>
          <p:cNvPr id="23" name="Straight Arrow Connector 22">
            <a:extLst>
              <a:ext uri="{FF2B5EF4-FFF2-40B4-BE49-F238E27FC236}">
                <a16:creationId xmlns:a16="http://schemas.microsoft.com/office/drawing/2014/main" id="{8569D308-6F3E-F546-838C-70F9166CBCB4}"/>
              </a:ext>
            </a:extLst>
          </p:cNvPr>
          <p:cNvCxnSpPr>
            <a:cxnSpLocks/>
          </p:cNvCxnSpPr>
          <p:nvPr/>
        </p:nvCxnSpPr>
        <p:spPr bwMode="auto">
          <a:xfrm>
            <a:off x="6117888" y="3301575"/>
            <a:ext cx="0" cy="572535"/>
          </a:xfrm>
          <a:prstGeom prst="straightConnector1">
            <a:avLst/>
          </a:prstGeom>
          <a:solidFill>
            <a:schemeClr val="accent1"/>
          </a:solidFill>
          <a:ln w="28575" cap="flat" cmpd="sng" algn="ctr">
            <a:solidFill>
              <a:schemeClr val="accent1"/>
            </a:solidFill>
            <a:prstDash val="solid"/>
            <a:miter lim="800000"/>
            <a:headEnd type="none" w="med" len="med"/>
            <a:tailEnd type="triangle"/>
          </a:ln>
          <a:effectLst/>
        </p:spPr>
      </p:cxnSp>
      <p:sp>
        <p:nvSpPr>
          <p:cNvPr id="24" name="Rectangle 23">
            <a:extLst>
              <a:ext uri="{FF2B5EF4-FFF2-40B4-BE49-F238E27FC236}">
                <a16:creationId xmlns:a16="http://schemas.microsoft.com/office/drawing/2014/main" id="{86C5CE10-C209-F94F-95DC-1D9B77F94893}"/>
              </a:ext>
            </a:extLst>
          </p:cNvPr>
          <p:cNvSpPr/>
          <p:nvPr/>
        </p:nvSpPr>
        <p:spPr bwMode="auto">
          <a:xfrm>
            <a:off x="3689859" y="1128878"/>
            <a:ext cx="4434526" cy="718385"/>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lnSpc>
                <a:spcPct val="90000"/>
              </a:lnSpc>
            </a:pPr>
            <a:r>
              <a:rPr lang="en-US" sz="1400" dirty="0">
                <a:solidFill>
                  <a:schemeClr val="bg1"/>
                </a:solidFill>
              </a:rPr>
              <a:t>External </a:t>
            </a:r>
            <a:r>
              <a:rPr lang="en-US" sz="1400" dirty="0">
                <a:solidFill>
                  <a:schemeClr val="bg1"/>
                </a:solidFill>
                <a:latin typeface="+mn-lt"/>
              </a:rPr>
              <a:t>API </a:t>
            </a:r>
          </a:p>
          <a:p>
            <a:pPr algn="ctr">
              <a:lnSpc>
                <a:spcPct val="90000"/>
              </a:lnSpc>
            </a:pPr>
            <a:r>
              <a:rPr lang="en-US" sz="1100" dirty="0">
                <a:solidFill>
                  <a:schemeClr val="bg1"/>
                </a:solidFill>
              </a:rPr>
              <a:t>Kubernetes Cluster</a:t>
            </a:r>
            <a:endParaRPr lang="en-US" sz="1100" dirty="0">
              <a:solidFill>
                <a:schemeClr val="bg1"/>
              </a:solidFill>
              <a:latin typeface="+mn-lt"/>
            </a:endParaRPr>
          </a:p>
        </p:txBody>
      </p:sp>
      <p:cxnSp>
        <p:nvCxnSpPr>
          <p:cNvPr id="25" name="Straight Arrow Connector 24">
            <a:extLst>
              <a:ext uri="{FF2B5EF4-FFF2-40B4-BE49-F238E27FC236}">
                <a16:creationId xmlns:a16="http://schemas.microsoft.com/office/drawing/2014/main" id="{B6B313BD-809B-0C44-B27C-27E691C14472}"/>
              </a:ext>
            </a:extLst>
          </p:cNvPr>
          <p:cNvCxnSpPr>
            <a:cxnSpLocks/>
          </p:cNvCxnSpPr>
          <p:nvPr/>
        </p:nvCxnSpPr>
        <p:spPr bwMode="auto">
          <a:xfrm>
            <a:off x="1217583" y="3236451"/>
            <a:ext cx="0" cy="1153174"/>
          </a:xfrm>
          <a:prstGeom prst="straightConnector1">
            <a:avLst/>
          </a:prstGeom>
          <a:solidFill>
            <a:schemeClr val="accent1"/>
          </a:solidFill>
          <a:ln w="28575" cap="flat" cmpd="sng" algn="ctr">
            <a:solidFill>
              <a:schemeClr val="accent1"/>
            </a:solidFill>
            <a:prstDash val="solid"/>
            <a:miter lim="800000"/>
            <a:headEnd type="none" w="med" len="med"/>
            <a:tailEnd type="none"/>
          </a:ln>
          <a:effectLst/>
        </p:spPr>
      </p:cxnSp>
      <p:cxnSp>
        <p:nvCxnSpPr>
          <p:cNvPr id="26" name="Straight Arrow Connector 25">
            <a:extLst>
              <a:ext uri="{FF2B5EF4-FFF2-40B4-BE49-F238E27FC236}">
                <a16:creationId xmlns:a16="http://schemas.microsoft.com/office/drawing/2014/main" id="{7BD7C02B-6F72-B248-91F7-2E55149AC493}"/>
              </a:ext>
            </a:extLst>
          </p:cNvPr>
          <p:cNvCxnSpPr>
            <a:cxnSpLocks/>
          </p:cNvCxnSpPr>
          <p:nvPr/>
        </p:nvCxnSpPr>
        <p:spPr bwMode="auto">
          <a:xfrm>
            <a:off x="1217583" y="4378099"/>
            <a:ext cx="367826" cy="1"/>
          </a:xfrm>
          <a:prstGeom prst="straightConnector1">
            <a:avLst/>
          </a:prstGeom>
          <a:solidFill>
            <a:schemeClr val="accent1"/>
          </a:solidFill>
          <a:ln w="28575" cap="flat" cmpd="sng" algn="ctr">
            <a:solidFill>
              <a:schemeClr val="accent1"/>
            </a:solidFill>
            <a:prstDash val="solid"/>
            <a:miter lim="800000"/>
            <a:headEnd type="none" w="med" len="med"/>
            <a:tailEnd type="triangle"/>
          </a:ln>
          <a:effectLst/>
        </p:spPr>
      </p:cxnSp>
      <p:sp>
        <p:nvSpPr>
          <p:cNvPr id="27" name="TextBox 26">
            <a:extLst>
              <a:ext uri="{FF2B5EF4-FFF2-40B4-BE49-F238E27FC236}">
                <a16:creationId xmlns:a16="http://schemas.microsoft.com/office/drawing/2014/main" id="{7623611F-805E-D442-B95B-93623438E7D2}"/>
              </a:ext>
            </a:extLst>
          </p:cNvPr>
          <p:cNvSpPr txBox="1"/>
          <p:nvPr/>
        </p:nvSpPr>
        <p:spPr>
          <a:xfrm>
            <a:off x="1314518" y="4136356"/>
            <a:ext cx="564952" cy="165301"/>
          </a:xfrm>
          <a:prstGeom prst="rect">
            <a:avLst/>
          </a:prstGeom>
        </p:spPr>
        <p:txBody>
          <a:bodyPr vert="horz" wrap="square" lIns="0" tIns="0" rIns="0" bIns="0" rtlCol="0" anchor="b">
            <a:noAutofit/>
          </a:bodyPr>
          <a:lstStyle/>
          <a:p>
            <a:r>
              <a:rPr lang="en-US" dirty="0"/>
              <a:t>Audit</a:t>
            </a:r>
          </a:p>
        </p:txBody>
      </p:sp>
    </p:spTree>
    <p:extLst>
      <p:ext uri="{BB962C8B-B14F-4D97-AF65-F5344CB8AC3E}">
        <p14:creationId xmlns:p14="http://schemas.microsoft.com/office/powerpoint/2010/main" val="270960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tmp/-LZ7Xqvw6t-1Myd-zaRc-HiRes.jpg"/>
          <p:cNvPicPr>
            <a:picLocks noChangeAspect="1"/>
          </p:cNvPicPr>
          <p:nvPr/>
        </p:nvPicPr>
        <p:blipFill>
          <a:blip r:embed="rId3"/>
          <a:srcRect/>
          <a:stretch/>
        </p:blipFill>
        <p:spPr>
          <a:xfrm>
            <a:off x="16204" y="9114"/>
            <a:ext cx="9127795" cy="5134385"/>
          </a:xfrm>
          <a:prstGeom prst="rect">
            <a:avLst/>
          </a:prstGeom>
        </p:spPr>
      </p:pic>
      <p:pic>
        <p:nvPicPr>
          <p:cNvPr id="1026" name="Picture 2" descr="Image result for at&amp;t , Nuance">
            <a:extLst>
              <a:ext uri="{FF2B5EF4-FFF2-40B4-BE49-F238E27FC236}">
                <a16:creationId xmlns:a16="http://schemas.microsoft.com/office/drawing/2014/main" id="{E11C24E8-44F7-404F-B2CB-CB3F67E860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044" y="3341033"/>
            <a:ext cx="640957" cy="8505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uance">
            <a:extLst>
              <a:ext uri="{FF2B5EF4-FFF2-40B4-BE49-F238E27FC236}">
                <a16:creationId xmlns:a16="http://schemas.microsoft.com/office/drawing/2014/main" id="{7DEF76A3-618B-9E4F-8FA2-825A140FE4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095" y="2503794"/>
            <a:ext cx="700024" cy="4228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racle">
            <a:extLst>
              <a:ext uri="{FF2B5EF4-FFF2-40B4-BE49-F238E27FC236}">
                <a16:creationId xmlns:a16="http://schemas.microsoft.com/office/drawing/2014/main" id="{59FA7C12-DAA7-5A40-962D-679D2FA981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095" y="1461717"/>
            <a:ext cx="1102360" cy="6799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GE Digital">
            <a:extLst>
              <a:ext uri="{FF2B5EF4-FFF2-40B4-BE49-F238E27FC236}">
                <a16:creationId xmlns:a16="http://schemas.microsoft.com/office/drawing/2014/main" id="{7BBF2087-68E9-1C4F-A797-E68F56DB19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3543" y="4251365"/>
            <a:ext cx="1792982" cy="8617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veritas">
            <a:extLst>
              <a:ext uri="{FF2B5EF4-FFF2-40B4-BE49-F238E27FC236}">
                <a16:creationId xmlns:a16="http://schemas.microsoft.com/office/drawing/2014/main" id="{A7DF3BEC-8038-6041-BEF6-F9A2B62FAF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6684" y="3366559"/>
            <a:ext cx="844550" cy="56356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Traclfit.com">
            <a:extLst>
              <a:ext uri="{FF2B5EF4-FFF2-40B4-BE49-F238E27FC236}">
                <a16:creationId xmlns:a16="http://schemas.microsoft.com/office/drawing/2014/main" id="{D3E5C9DC-E1DC-5A4E-B0EB-DCF6F579D5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2864" y="4330551"/>
            <a:ext cx="577980" cy="5779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8B5B947-89C5-0E4E-9B6B-BD475066E1B1}"/>
              </a:ext>
            </a:extLst>
          </p:cNvPr>
          <p:cNvSpPr/>
          <p:nvPr/>
        </p:nvSpPr>
        <p:spPr bwMode="auto">
          <a:xfrm>
            <a:off x="291830" y="209227"/>
            <a:ext cx="3776475" cy="953146"/>
          </a:xfrm>
          <a:prstGeom prst="rect">
            <a:avLst/>
          </a:prstGeom>
          <a:solidFill>
            <a:srgbClr val="FFFFFF"/>
          </a:solidFill>
          <a:ln w="19050" cap="flat" cmpd="sng" algn="ctr">
            <a:no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90000"/>
              </a:lnSpc>
            </a:pPr>
            <a:endParaRPr lang="en-US" sz="1800" dirty="0">
              <a:solidFill>
                <a:schemeClr val="bg2">
                  <a:lumMod val="50000"/>
                </a:schemeClr>
              </a:solidFill>
              <a:latin typeface="+mn-lt"/>
            </a:endParaRPr>
          </a:p>
        </p:txBody>
      </p:sp>
      <p:pic>
        <p:nvPicPr>
          <p:cNvPr id="11" name="Picture 10">
            <a:hlinkClick r:id="rId10"/>
            <a:extLst>
              <a:ext uri="{FF2B5EF4-FFF2-40B4-BE49-F238E27FC236}">
                <a16:creationId xmlns:a16="http://schemas.microsoft.com/office/drawing/2014/main" id="{B2EA9F2B-1EC5-EC4B-9114-A581BB3B8C4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81583" y="1708202"/>
            <a:ext cx="1935871" cy="2081223"/>
          </a:xfrm>
          <a:prstGeom prst="rect">
            <a:avLst/>
          </a:prstGeom>
        </p:spPr>
      </p:pic>
      <p:sp>
        <p:nvSpPr>
          <p:cNvPr id="12" name="Shape 117">
            <a:extLst>
              <a:ext uri="{FF2B5EF4-FFF2-40B4-BE49-F238E27FC236}">
                <a16:creationId xmlns:a16="http://schemas.microsoft.com/office/drawing/2014/main" id="{84356CA6-F5BB-1E46-A84A-4D98C3B8DBA0}"/>
              </a:ext>
            </a:extLst>
          </p:cNvPr>
          <p:cNvSpPr txBox="1"/>
          <p:nvPr/>
        </p:nvSpPr>
        <p:spPr>
          <a:xfrm>
            <a:off x="1110335" y="3968696"/>
            <a:ext cx="3178685" cy="367648"/>
          </a:xfrm>
          <a:prstGeom prst="rect">
            <a:avLst/>
          </a:prstGeom>
          <a:solidFill>
            <a:schemeClr val="bg1"/>
          </a:solidFill>
          <a:ln>
            <a:noFill/>
          </a:ln>
        </p:spPr>
        <p:txBody>
          <a:bodyPr spcFirstLastPara="1" wrap="square" lIns="91401" tIns="45688" rIns="91401" bIns="45688" anchor="t" anchorCtr="0">
            <a:noAutofit/>
          </a:bodyPr>
          <a:lstStyle/>
          <a:p>
            <a:pPr algn="ctr">
              <a:buClr>
                <a:srgbClr val="000000"/>
              </a:buClr>
              <a:buSzPts val="1400"/>
            </a:pPr>
            <a:r>
              <a:rPr lang="en-US" sz="1400" dirty="0">
                <a:solidFill>
                  <a:srgbClr val="3F3F3F"/>
                </a:solidFill>
                <a:latin typeface="Candara"/>
                <a:ea typeface="Candara"/>
                <a:cs typeface="Candara"/>
                <a:sym typeface="Candara"/>
              </a:rPr>
              <a:t>Head of Machine Learning &amp; AI</a:t>
            </a:r>
          </a:p>
          <a:p>
            <a:pPr algn="ctr">
              <a:buClr>
                <a:srgbClr val="000000"/>
              </a:buClr>
              <a:buSzPts val="1400"/>
            </a:pPr>
            <a:r>
              <a:rPr lang="en-US" sz="1400" dirty="0">
                <a:solidFill>
                  <a:srgbClr val="3F3F3F"/>
                </a:solidFill>
                <a:latin typeface="Candara"/>
                <a:ea typeface="Candara"/>
                <a:cs typeface="Candara"/>
                <a:sym typeface="Candara"/>
              </a:rPr>
              <a:t>Veritas</a:t>
            </a:r>
          </a:p>
          <a:p>
            <a:pPr lvl="0" algn="ctr">
              <a:buSzPts val="1400"/>
            </a:pPr>
            <a:r>
              <a:rPr lang="en-US" sz="1013" dirty="0">
                <a:solidFill>
                  <a:srgbClr val="3F3F3F"/>
                </a:solidFill>
                <a:latin typeface="Candara"/>
                <a:ea typeface="Candara"/>
                <a:cs typeface="Candara"/>
                <a:sym typeface="Candara"/>
              </a:rPr>
              <a:t>https://</a:t>
            </a:r>
            <a:r>
              <a:rPr lang="en-US" sz="1013" dirty="0" err="1">
                <a:solidFill>
                  <a:srgbClr val="3F3F3F"/>
                </a:solidFill>
                <a:latin typeface="Candara"/>
                <a:ea typeface="Candara"/>
                <a:cs typeface="Candara"/>
                <a:sym typeface="Candara"/>
              </a:rPr>
              <a:t>www.linkedin.com</a:t>
            </a:r>
            <a:r>
              <a:rPr lang="en-US" sz="1013" dirty="0">
                <a:solidFill>
                  <a:srgbClr val="3F3F3F"/>
                </a:solidFill>
                <a:latin typeface="Candara"/>
                <a:ea typeface="Candara"/>
                <a:cs typeface="Candara"/>
                <a:sym typeface="Candara"/>
              </a:rPr>
              <a:t>/in/</a:t>
            </a:r>
            <a:r>
              <a:rPr lang="en-US" sz="1013" dirty="0" err="1">
                <a:solidFill>
                  <a:srgbClr val="3F3F3F"/>
                </a:solidFill>
                <a:latin typeface="Candara"/>
                <a:ea typeface="Candara"/>
                <a:cs typeface="Candara"/>
                <a:sym typeface="Candara"/>
              </a:rPr>
              <a:t>jayantthomas</a:t>
            </a:r>
            <a:r>
              <a:rPr lang="en-US" sz="1013" dirty="0">
                <a:solidFill>
                  <a:srgbClr val="3F3F3F"/>
                </a:solidFill>
                <a:latin typeface="Candara"/>
                <a:ea typeface="Candara"/>
                <a:cs typeface="Candara"/>
                <a:sym typeface="Candara"/>
              </a:rPr>
              <a:t>/</a:t>
            </a:r>
            <a:endParaRPr sz="1013" dirty="0">
              <a:solidFill>
                <a:srgbClr val="3F3F3F"/>
              </a:solidFill>
              <a:latin typeface="Candara"/>
              <a:ea typeface="Candara"/>
              <a:cs typeface="Candara"/>
              <a:sym typeface="Candara"/>
            </a:endParaRPr>
          </a:p>
        </p:txBody>
      </p:sp>
      <p:sp>
        <p:nvSpPr>
          <p:cNvPr id="13" name="Shape 117">
            <a:extLst>
              <a:ext uri="{FF2B5EF4-FFF2-40B4-BE49-F238E27FC236}">
                <a16:creationId xmlns:a16="http://schemas.microsoft.com/office/drawing/2014/main" id="{798E7ECC-ED83-104E-BFCE-7868D3DD18DD}"/>
              </a:ext>
            </a:extLst>
          </p:cNvPr>
          <p:cNvSpPr txBox="1"/>
          <p:nvPr/>
        </p:nvSpPr>
        <p:spPr>
          <a:xfrm>
            <a:off x="4731236" y="3735609"/>
            <a:ext cx="3636567" cy="523084"/>
          </a:xfrm>
          <a:prstGeom prst="rect">
            <a:avLst/>
          </a:prstGeom>
          <a:solidFill>
            <a:schemeClr val="bg1"/>
          </a:solidFill>
          <a:ln>
            <a:noFill/>
          </a:ln>
        </p:spPr>
        <p:txBody>
          <a:bodyPr spcFirstLastPara="1" wrap="square" lIns="91401" tIns="45688" rIns="91401" bIns="45688" anchor="t" anchorCtr="0">
            <a:noAutofit/>
          </a:bodyPr>
          <a:lstStyle/>
          <a:p>
            <a:pPr algn="ctr">
              <a:buClr>
                <a:srgbClr val="000000"/>
              </a:buClr>
              <a:buSzPts val="1400"/>
            </a:pPr>
            <a:r>
              <a:rPr lang="en-US" sz="1400" dirty="0">
                <a:solidFill>
                  <a:srgbClr val="3F3F3F"/>
                </a:solidFill>
                <a:latin typeface="Candara"/>
                <a:ea typeface="Candara"/>
                <a:cs typeface="Candara"/>
                <a:sym typeface="Candara"/>
              </a:rPr>
              <a:t>IoT Development Top Seller</a:t>
            </a:r>
            <a:endParaRPr sz="1013" dirty="0">
              <a:solidFill>
                <a:srgbClr val="3F3F3F"/>
              </a:solidFill>
              <a:latin typeface="Candara"/>
              <a:ea typeface="Candara"/>
              <a:cs typeface="Candara"/>
              <a:sym typeface="Candara"/>
            </a:endParaRPr>
          </a:p>
        </p:txBody>
      </p:sp>
    </p:spTree>
    <p:extLst>
      <p:ext uri="{BB962C8B-B14F-4D97-AF65-F5344CB8AC3E}">
        <p14:creationId xmlns:p14="http://schemas.microsoft.com/office/powerpoint/2010/main" val="2467666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64F67A8-5F4E-8047-9B07-D3FEC502B054}"/>
              </a:ext>
            </a:extLst>
          </p:cNvPr>
          <p:cNvSpPr>
            <a:spLocks noGrp="1"/>
          </p:cNvSpPr>
          <p:nvPr>
            <p:ph idx="1"/>
          </p:nvPr>
        </p:nvSpPr>
        <p:spPr/>
        <p:txBody>
          <a:bodyPr>
            <a:normAutofit/>
          </a:bodyPr>
          <a:lstStyle/>
          <a:p>
            <a:r>
              <a:rPr lang="en-US" sz="2000" dirty="0"/>
              <a:t>Reliability</a:t>
            </a:r>
          </a:p>
          <a:p>
            <a:r>
              <a:rPr lang="en-US" sz="2000" dirty="0"/>
              <a:t>Dynamic Scaling</a:t>
            </a:r>
          </a:p>
          <a:p>
            <a:r>
              <a:rPr lang="en-US" sz="2000" dirty="0"/>
              <a:t>Building Pipelines easily by chaining many different algorithms</a:t>
            </a:r>
          </a:p>
          <a:p>
            <a:r>
              <a:rPr lang="en-US" sz="2000" dirty="0"/>
              <a:t>State management was easy with NoSQL DB providing the scalability </a:t>
            </a:r>
          </a:p>
          <a:p>
            <a:pPr lvl="1"/>
            <a:r>
              <a:rPr lang="en-US" sz="1700" dirty="0"/>
              <a:t>Easily Persist data into DB and access the data in the next workflow task</a:t>
            </a:r>
          </a:p>
          <a:p>
            <a:endParaRPr lang="en-US" dirty="0"/>
          </a:p>
        </p:txBody>
      </p:sp>
      <p:sp>
        <p:nvSpPr>
          <p:cNvPr id="3" name="Footer Placeholder 2">
            <a:extLst>
              <a:ext uri="{FF2B5EF4-FFF2-40B4-BE49-F238E27FC236}">
                <a16:creationId xmlns:a16="http://schemas.microsoft.com/office/drawing/2014/main" id="{8E8CE8EE-4CF7-1E44-AB30-FD0C50F5EA61}"/>
              </a:ext>
            </a:extLst>
          </p:cNvPr>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4" name="Slide Number Placeholder 3">
            <a:extLst>
              <a:ext uri="{FF2B5EF4-FFF2-40B4-BE49-F238E27FC236}">
                <a16:creationId xmlns:a16="http://schemas.microsoft.com/office/drawing/2014/main" id="{EF73BB20-4EA8-9344-B6FC-6E543F55D436}"/>
              </a:ext>
            </a:extLst>
          </p:cNvPr>
          <p:cNvSpPr>
            <a:spLocks noGrp="1"/>
          </p:cNvSpPr>
          <p:nvPr>
            <p:ph type="sldNum" sz="quarter" idx="12"/>
          </p:nvPr>
        </p:nvSpPr>
        <p:spPr/>
        <p:txBody>
          <a:bodyPr/>
          <a:lstStyle/>
          <a:p>
            <a:pPr algn="l"/>
            <a:fld id="{C1960183-D323-4677-9D78-78D1D39B0029}" type="slidenum">
              <a:rPr lang="en-US" smtClean="0"/>
              <a:pPr algn="l"/>
              <a:t>20</a:t>
            </a:fld>
            <a:endParaRPr lang="en-US"/>
          </a:p>
        </p:txBody>
      </p:sp>
      <p:sp>
        <p:nvSpPr>
          <p:cNvPr id="7" name="Title 6">
            <a:extLst>
              <a:ext uri="{FF2B5EF4-FFF2-40B4-BE49-F238E27FC236}">
                <a16:creationId xmlns:a16="http://schemas.microsoft.com/office/drawing/2014/main" id="{897F1D5B-01F6-BA47-AF84-914B0DB210B3}"/>
              </a:ext>
            </a:extLst>
          </p:cNvPr>
          <p:cNvSpPr>
            <a:spLocks noGrp="1"/>
          </p:cNvSpPr>
          <p:nvPr>
            <p:ph type="title"/>
          </p:nvPr>
        </p:nvSpPr>
        <p:spPr/>
        <p:txBody>
          <a:bodyPr/>
          <a:lstStyle/>
          <a:p>
            <a:r>
              <a:rPr lang="en-US" dirty="0"/>
              <a:t>What Problem it solved ?</a:t>
            </a:r>
          </a:p>
        </p:txBody>
      </p:sp>
    </p:spTree>
    <p:extLst>
      <p:ext uri="{BB962C8B-B14F-4D97-AF65-F5344CB8AC3E}">
        <p14:creationId xmlns:p14="http://schemas.microsoft.com/office/powerpoint/2010/main" val="51057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Picture 138">
            <a:extLst>
              <a:ext uri="{FF2B5EF4-FFF2-40B4-BE49-F238E27FC236}">
                <a16:creationId xmlns:a16="http://schemas.microsoft.com/office/drawing/2014/main" id="{96AA7750-8A14-2746-9715-D03B7ADA80D6}"/>
              </a:ext>
            </a:extLst>
          </p:cNvPr>
          <p:cNvPicPr>
            <a:picLocks noChangeAspect="1"/>
          </p:cNvPicPr>
          <p:nvPr/>
        </p:nvPicPr>
        <p:blipFill>
          <a:blip r:embed="rId3"/>
          <a:stretch>
            <a:fillRect/>
          </a:stretch>
        </p:blipFill>
        <p:spPr>
          <a:xfrm>
            <a:off x="1474745" y="3697124"/>
            <a:ext cx="442965" cy="253549"/>
          </a:xfrm>
          <a:prstGeom prst="rect">
            <a:avLst/>
          </a:prstGeom>
        </p:spPr>
      </p:pic>
      <p:sp>
        <p:nvSpPr>
          <p:cNvPr id="4" name="Footer Placeholder 3"/>
          <p:cNvSpPr>
            <a:spLocks noGrp="1"/>
          </p:cNvSpPr>
          <p:nvPr>
            <p:ph type="ftr" sz="quarter" idx="4294967295"/>
          </p:nvPr>
        </p:nvSpPr>
        <p:spPr>
          <a:xfrm>
            <a:off x="842764" y="4866513"/>
            <a:ext cx="2393327" cy="137160"/>
          </a:xfrm>
          <a:prstGeom prst="rect">
            <a:avLst/>
          </a:prstGeom>
        </p:spPr>
        <p:txBody>
          <a:bodyPr/>
          <a:lstStyle/>
          <a:p>
            <a:r>
              <a:rPr lang="en-US"/>
              <a:t>Copyright © 2017 Veritas Technologies</a:t>
            </a:r>
          </a:p>
        </p:txBody>
      </p:sp>
      <p:sp>
        <p:nvSpPr>
          <p:cNvPr id="5" name="Slide Number Placeholder 4"/>
          <p:cNvSpPr>
            <a:spLocks noGrp="1"/>
          </p:cNvSpPr>
          <p:nvPr>
            <p:ph type="sldNum" sz="quarter" idx="16"/>
          </p:nvPr>
        </p:nvSpPr>
        <p:spPr/>
        <p:txBody>
          <a:bodyPr/>
          <a:lstStyle/>
          <a:p>
            <a:pPr algn="l"/>
            <a:fld id="{C1960183-D323-4677-9D78-78D1D39B0029}" type="slidenum">
              <a:rPr lang="en-US" smtClean="0"/>
              <a:pPr algn="l"/>
              <a:t>21</a:t>
            </a:fld>
            <a:endParaRPr lang="en-US"/>
          </a:p>
        </p:txBody>
      </p:sp>
      <p:sp>
        <p:nvSpPr>
          <p:cNvPr id="44" name="Title 3">
            <a:extLst>
              <a:ext uri="{FF2B5EF4-FFF2-40B4-BE49-F238E27FC236}">
                <a16:creationId xmlns:a16="http://schemas.microsoft.com/office/drawing/2014/main" id="{FB324468-BB85-A44F-B012-E3B0F314388A}"/>
              </a:ext>
            </a:extLst>
          </p:cNvPr>
          <p:cNvSpPr>
            <a:spLocks noGrp="1"/>
          </p:cNvSpPr>
          <p:nvPr>
            <p:ph type="title"/>
          </p:nvPr>
        </p:nvSpPr>
        <p:spPr>
          <a:xfrm>
            <a:off x="458275" y="228600"/>
            <a:ext cx="3870551" cy="628650"/>
          </a:xfrm>
        </p:spPr>
        <p:txBody>
          <a:bodyPr/>
          <a:lstStyle/>
          <a:p>
            <a:r>
              <a:rPr lang="en-US" sz="1800" dirty="0"/>
              <a:t>Veritas Predictive Insights Deployment</a:t>
            </a:r>
            <a:br>
              <a:rPr lang="en-US" sz="1800" dirty="0"/>
            </a:br>
            <a:endParaRPr lang="en-US" sz="1800" dirty="0"/>
          </a:p>
        </p:txBody>
      </p:sp>
      <p:sp>
        <p:nvSpPr>
          <p:cNvPr id="136" name="Rounded Rectangle 135">
            <a:extLst>
              <a:ext uri="{FF2B5EF4-FFF2-40B4-BE49-F238E27FC236}">
                <a16:creationId xmlns:a16="http://schemas.microsoft.com/office/drawing/2014/main" id="{46577CC5-8DCB-3742-8D69-9DD31F101F17}"/>
              </a:ext>
            </a:extLst>
          </p:cNvPr>
          <p:cNvSpPr/>
          <p:nvPr/>
        </p:nvSpPr>
        <p:spPr bwMode="auto">
          <a:xfrm>
            <a:off x="4101238" y="642055"/>
            <a:ext cx="1619885" cy="241064"/>
          </a:xfrm>
          <a:prstGeom prst="roundRect">
            <a:avLst>
              <a:gd name="adj" fmla="val 5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68580" tIns="34290" rIns="68580" bIns="34290" numCol="1" rtlCol="0" anchor="ctr" anchorCtr="0" compatLnSpc="1">
            <a:prstTxWarp prst="textNoShape">
              <a:avLst/>
            </a:prstTxWarp>
          </a:bodyPr>
          <a:lstStyle/>
          <a:p>
            <a:pPr algn="ctr">
              <a:lnSpc>
                <a:spcPct val="90000"/>
              </a:lnSpc>
            </a:pPr>
            <a:r>
              <a:rPr lang="en-US" sz="825" i="1">
                <a:solidFill>
                  <a:schemeClr val="bg1"/>
                </a:solidFill>
              </a:rPr>
              <a:t>User Interface</a:t>
            </a:r>
          </a:p>
        </p:txBody>
      </p:sp>
      <p:grpSp>
        <p:nvGrpSpPr>
          <p:cNvPr id="40" name="Group 39">
            <a:extLst>
              <a:ext uri="{FF2B5EF4-FFF2-40B4-BE49-F238E27FC236}">
                <a16:creationId xmlns:a16="http://schemas.microsoft.com/office/drawing/2014/main" id="{C3230BEC-AA5C-AE43-A5D4-44F497277B34}"/>
              </a:ext>
            </a:extLst>
          </p:cNvPr>
          <p:cNvGrpSpPr/>
          <p:nvPr/>
        </p:nvGrpSpPr>
        <p:grpSpPr>
          <a:xfrm>
            <a:off x="959555" y="1152768"/>
            <a:ext cx="7410245" cy="1364126"/>
            <a:chOff x="2868718" y="1579063"/>
            <a:chExt cx="9149208" cy="1818835"/>
          </a:xfrm>
        </p:grpSpPr>
        <p:sp>
          <p:nvSpPr>
            <p:cNvPr id="141" name="Cube 140">
              <a:extLst>
                <a:ext uri="{FF2B5EF4-FFF2-40B4-BE49-F238E27FC236}">
                  <a16:creationId xmlns:a16="http://schemas.microsoft.com/office/drawing/2014/main" id="{2159E3EB-04FD-CE41-884C-90136BC5D507}"/>
                </a:ext>
              </a:extLst>
            </p:cNvPr>
            <p:cNvSpPr/>
            <p:nvPr/>
          </p:nvSpPr>
          <p:spPr bwMode="auto">
            <a:xfrm>
              <a:off x="2868718" y="1579063"/>
              <a:ext cx="9149208" cy="1818835"/>
            </a:xfrm>
            <a:prstGeom prst="cube">
              <a:avLst>
                <a:gd name="adj" fmla="val 73145"/>
              </a:avLst>
            </a:prstGeom>
            <a:solidFill>
              <a:srgbClr val="FFFFFF">
                <a:alpha val="44000"/>
              </a:srgbClr>
            </a:solidFill>
            <a:ln w="3175" cap="flat" cmpd="sng" algn="ctr">
              <a:solidFill>
                <a:schemeClr val="bg1">
                  <a:lumMod val="75000"/>
                </a:schemeClr>
              </a:soli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r>
                <a:rPr lang="en-US" sz="900" b="1" i="1"/>
                <a:t>Prophecy Platform</a:t>
              </a:r>
            </a:p>
          </p:txBody>
        </p:sp>
        <p:grpSp>
          <p:nvGrpSpPr>
            <p:cNvPr id="39" name="Group 38">
              <a:extLst>
                <a:ext uri="{FF2B5EF4-FFF2-40B4-BE49-F238E27FC236}">
                  <a16:creationId xmlns:a16="http://schemas.microsoft.com/office/drawing/2014/main" id="{4A9487D0-38C6-9A40-A366-F623EBAFBCD1}"/>
                </a:ext>
              </a:extLst>
            </p:cNvPr>
            <p:cNvGrpSpPr/>
            <p:nvPr/>
          </p:nvGrpSpPr>
          <p:grpSpPr>
            <a:xfrm>
              <a:off x="3504807" y="2012347"/>
              <a:ext cx="7492139" cy="861592"/>
              <a:chOff x="2790160" y="1711967"/>
              <a:chExt cx="7492139" cy="861592"/>
            </a:xfrm>
          </p:grpSpPr>
          <p:grpSp>
            <p:nvGrpSpPr>
              <p:cNvPr id="126" name="Group 125">
                <a:extLst>
                  <a:ext uri="{FF2B5EF4-FFF2-40B4-BE49-F238E27FC236}">
                    <a16:creationId xmlns:a16="http://schemas.microsoft.com/office/drawing/2014/main" id="{10B6A7E1-F4F4-0D4F-A848-AAB493DFDA2D}"/>
                  </a:ext>
                </a:extLst>
              </p:cNvPr>
              <p:cNvGrpSpPr/>
              <p:nvPr/>
            </p:nvGrpSpPr>
            <p:grpSpPr>
              <a:xfrm>
                <a:off x="2790160" y="1769272"/>
                <a:ext cx="1248083" cy="804287"/>
                <a:chOff x="7980100" y="982717"/>
                <a:chExt cx="1315121" cy="871767"/>
              </a:xfrm>
            </p:grpSpPr>
            <p:sp>
              <p:nvSpPr>
                <p:cNvPr id="127" name="Rounded Rectangle 126">
                  <a:extLst>
                    <a:ext uri="{FF2B5EF4-FFF2-40B4-BE49-F238E27FC236}">
                      <a16:creationId xmlns:a16="http://schemas.microsoft.com/office/drawing/2014/main" id="{68841022-DC41-2B4C-8432-9CA1FB1D51C5}"/>
                    </a:ext>
                  </a:extLst>
                </p:cNvPr>
                <p:cNvSpPr/>
                <p:nvPr/>
              </p:nvSpPr>
              <p:spPr bwMode="auto">
                <a:xfrm>
                  <a:off x="8143453" y="1188545"/>
                  <a:ext cx="882868" cy="388446"/>
                </a:xfrm>
                <a:prstGeom prst="roundRect">
                  <a:avLst/>
                </a:prstGeom>
                <a:solidFill>
                  <a:srgbClr val="FFFFFF"/>
                </a:solidFill>
                <a:ln w="19050" cap="flat" cmpd="sng" algn="ctr">
                  <a:solidFill>
                    <a:schemeClr val="accent1"/>
                  </a:soli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r>
                    <a:rPr lang="en-US" sz="675"/>
                    <a:t>DAL + DS</a:t>
                  </a:r>
                </a:p>
              </p:txBody>
            </p:sp>
            <p:sp>
              <p:nvSpPr>
                <p:cNvPr id="128" name="TextBox 127">
                  <a:extLst>
                    <a:ext uri="{FF2B5EF4-FFF2-40B4-BE49-F238E27FC236}">
                      <a16:creationId xmlns:a16="http://schemas.microsoft.com/office/drawing/2014/main" id="{D4CF0F5D-B1A4-4C4E-9F97-E026F9864F32}"/>
                    </a:ext>
                  </a:extLst>
                </p:cNvPr>
                <p:cNvSpPr txBox="1"/>
                <p:nvPr/>
              </p:nvSpPr>
              <p:spPr>
                <a:xfrm>
                  <a:off x="7980100" y="1552955"/>
                  <a:ext cx="1315121" cy="301529"/>
                </a:xfrm>
                <a:prstGeom prst="rect">
                  <a:avLst/>
                </a:prstGeom>
              </p:spPr>
              <p:txBody>
                <a:bodyPr vert="horz" wrap="square" lIns="0" tIns="0" rIns="0" bIns="0" rtlCol="0" anchor="b">
                  <a:noAutofit/>
                </a:bodyPr>
                <a:lstStyle/>
                <a:p>
                  <a:r>
                    <a:rPr lang="en-US" sz="788"/>
                    <a:t>Document + TSDB</a:t>
                  </a:r>
                </a:p>
              </p:txBody>
            </p:sp>
            <p:pic>
              <p:nvPicPr>
                <p:cNvPr id="129" name="Picture 128">
                  <a:extLst>
                    <a:ext uri="{FF2B5EF4-FFF2-40B4-BE49-F238E27FC236}">
                      <a16:creationId xmlns:a16="http://schemas.microsoft.com/office/drawing/2014/main" id="{CC8696BA-48C3-0340-86EF-1E61D3D86633}"/>
                    </a:ext>
                  </a:extLst>
                </p:cNvPr>
                <p:cNvPicPr>
                  <a:picLocks noChangeAspect="1"/>
                </p:cNvPicPr>
                <p:nvPr/>
              </p:nvPicPr>
              <p:blipFill>
                <a:blip r:embed="rId4"/>
                <a:stretch>
                  <a:fillRect/>
                </a:stretch>
              </p:blipFill>
              <p:spPr>
                <a:xfrm>
                  <a:off x="8833080" y="982717"/>
                  <a:ext cx="462141" cy="411655"/>
                </a:xfrm>
                <a:prstGeom prst="rect">
                  <a:avLst/>
                </a:prstGeom>
              </p:spPr>
            </p:pic>
          </p:grpSp>
          <p:grpSp>
            <p:nvGrpSpPr>
              <p:cNvPr id="131" name="Group 130">
                <a:extLst>
                  <a:ext uri="{FF2B5EF4-FFF2-40B4-BE49-F238E27FC236}">
                    <a16:creationId xmlns:a16="http://schemas.microsoft.com/office/drawing/2014/main" id="{7DFFBD5F-C09D-3F4F-87C7-E43C9C7811F9}"/>
                  </a:ext>
                </a:extLst>
              </p:cNvPr>
              <p:cNvGrpSpPr/>
              <p:nvPr/>
            </p:nvGrpSpPr>
            <p:grpSpPr>
              <a:xfrm>
                <a:off x="9032399" y="1798207"/>
                <a:ext cx="1249900" cy="668094"/>
                <a:chOff x="7778037" y="982717"/>
                <a:chExt cx="1601978" cy="883574"/>
              </a:xfrm>
            </p:grpSpPr>
            <p:sp>
              <p:nvSpPr>
                <p:cNvPr id="132" name="Rounded Rectangle 131">
                  <a:extLst>
                    <a:ext uri="{FF2B5EF4-FFF2-40B4-BE49-F238E27FC236}">
                      <a16:creationId xmlns:a16="http://schemas.microsoft.com/office/drawing/2014/main" id="{F0591607-8967-DD43-99F1-23FE34F2BA28}"/>
                    </a:ext>
                  </a:extLst>
                </p:cNvPr>
                <p:cNvSpPr/>
                <p:nvPr/>
              </p:nvSpPr>
              <p:spPr bwMode="auto">
                <a:xfrm>
                  <a:off x="8143455" y="1188545"/>
                  <a:ext cx="882868" cy="388445"/>
                </a:xfrm>
                <a:prstGeom prst="roundRect">
                  <a:avLst/>
                </a:prstGeom>
                <a:solidFill>
                  <a:srgbClr val="FFFFFF"/>
                </a:solidFill>
                <a:ln w="19050" cap="flat" cmpd="sng" algn="ctr">
                  <a:solidFill>
                    <a:schemeClr val="accent1"/>
                  </a:soli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r>
                    <a:rPr lang="en-US" sz="750"/>
                    <a:t>WKFL</a:t>
                  </a:r>
                </a:p>
              </p:txBody>
            </p:sp>
            <p:sp>
              <p:nvSpPr>
                <p:cNvPr id="134" name="TextBox 133">
                  <a:extLst>
                    <a:ext uri="{FF2B5EF4-FFF2-40B4-BE49-F238E27FC236}">
                      <a16:creationId xmlns:a16="http://schemas.microsoft.com/office/drawing/2014/main" id="{CF4FD7F2-EF93-BA44-B21E-E4164712F0CC}"/>
                    </a:ext>
                  </a:extLst>
                </p:cNvPr>
                <p:cNvSpPr txBox="1"/>
                <p:nvPr/>
              </p:nvSpPr>
              <p:spPr>
                <a:xfrm>
                  <a:off x="7778037" y="1525155"/>
                  <a:ext cx="1601978" cy="341136"/>
                </a:xfrm>
                <a:prstGeom prst="rect">
                  <a:avLst/>
                </a:prstGeom>
              </p:spPr>
              <p:txBody>
                <a:bodyPr vert="horz" wrap="square" lIns="0" tIns="0" rIns="0" bIns="0" rtlCol="0" anchor="b">
                  <a:noAutofit/>
                </a:bodyPr>
                <a:lstStyle/>
                <a:p>
                  <a:r>
                    <a:rPr lang="en-US" sz="788"/>
                    <a:t>Workflow + Pipelines</a:t>
                  </a:r>
                </a:p>
              </p:txBody>
            </p:sp>
            <p:pic>
              <p:nvPicPr>
                <p:cNvPr id="135" name="Picture 134">
                  <a:extLst>
                    <a:ext uri="{FF2B5EF4-FFF2-40B4-BE49-F238E27FC236}">
                      <a16:creationId xmlns:a16="http://schemas.microsoft.com/office/drawing/2014/main" id="{69FCBD90-3C70-D54B-8EC8-7CF65944A51C}"/>
                    </a:ext>
                  </a:extLst>
                </p:cNvPr>
                <p:cNvPicPr>
                  <a:picLocks noChangeAspect="1"/>
                </p:cNvPicPr>
                <p:nvPr/>
              </p:nvPicPr>
              <p:blipFill>
                <a:blip r:embed="rId4"/>
                <a:stretch>
                  <a:fillRect/>
                </a:stretch>
              </p:blipFill>
              <p:spPr>
                <a:xfrm>
                  <a:off x="8833080" y="982717"/>
                  <a:ext cx="462141" cy="411655"/>
                </a:xfrm>
                <a:prstGeom prst="rect">
                  <a:avLst/>
                </a:prstGeom>
              </p:spPr>
            </p:pic>
          </p:grpSp>
          <p:grpSp>
            <p:nvGrpSpPr>
              <p:cNvPr id="33" name="Group 32">
                <a:extLst>
                  <a:ext uri="{FF2B5EF4-FFF2-40B4-BE49-F238E27FC236}">
                    <a16:creationId xmlns:a16="http://schemas.microsoft.com/office/drawing/2014/main" id="{F2DB58B3-64D9-D747-94F8-58EE0A4EF074}"/>
                  </a:ext>
                </a:extLst>
              </p:cNvPr>
              <p:cNvGrpSpPr/>
              <p:nvPr/>
            </p:nvGrpSpPr>
            <p:grpSpPr>
              <a:xfrm>
                <a:off x="4222892" y="1711967"/>
                <a:ext cx="4403834" cy="783957"/>
                <a:chOff x="6421821" y="556263"/>
                <a:chExt cx="4403834" cy="783957"/>
              </a:xfrm>
            </p:grpSpPr>
            <p:grpSp>
              <p:nvGrpSpPr>
                <p:cNvPr id="31" name="Group 30">
                  <a:extLst>
                    <a:ext uri="{FF2B5EF4-FFF2-40B4-BE49-F238E27FC236}">
                      <a16:creationId xmlns:a16="http://schemas.microsoft.com/office/drawing/2014/main" id="{AA493CE4-C965-4B4C-82B7-68FD1068FDC1}"/>
                    </a:ext>
                  </a:extLst>
                </p:cNvPr>
                <p:cNvGrpSpPr/>
                <p:nvPr/>
              </p:nvGrpSpPr>
              <p:grpSpPr>
                <a:xfrm>
                  <a:off x="6543409" y="661861"/>
                  <a:ext cx="4216706" cy="645373"/>
                  <a:chOff x="2870049" y="3212332"/>
                  <a:chExt cx="4216706" cy="645373"/>
                </a:xfrm>
              </p:grpSpPr>
              <p:grpSp>
                <p:nvGrpSpPr>
                  <p:cNvPr id="92" name="Group 91">
                    <a:extLst>
                      <a:ext uri="{FF2B5EF4-FFF2-40B4-BE49-F238E27FC236}">
                        <a16:creationId xmlns:a16="http://schemas.microsoft.com/office/drawing/2014/main" id="{9081C30A-7E34-264C-A2C8-4C85C67AE1BA}"/>
                      </a:ext>
                    </a:extLst>
                  </p:cNvPr>
                  <p:cNvGrpSpPr/>
                  <p:nvPr/>
                </p:nvGrpSpPr>
                <p:grpSpPr>
                  <a:xfrm>
                    <a:off x="2870049" y="3212332"/>
                    <a:ext cx="1917417" cy="636969"/>
                    <a:chOff x="6837700" y="971113"/>
                    <a:chExt cx="2457521" cy="842412"/>
                  </a:xfrm>
                </p:grpSpPr>
                <p:sp>
                  <p:nvSpPr>
                    <p:cNvPr id="94" name="Rounded Rectangle 93">
                      <a:extLst>
                        <a:ext uri="{FF2B5EF4-FFF2-40B4-BE49-F238E27FC236}">
                          <a16:creationId xmlns:a16="http://schemas.microsoft.com/office/drawing/2014/main" id="{B3208F17-5506-BC47-9F69-1633D49D1DC6}"/>
                        </a:ext>
                      </a:extLst>
                    </p:cNvPr>
                    <p:cNvSpPr/>
                    <p:nvPr/>
                  </p:nvSpPr>
                  <p:spPr bwMode="auto">
                    <a:xfrm>
                      <a:off x="7160735" y="1188545"/>
                      <a:ext cx="882868" cy="388446"/>
                    </a:xfrm>
                    <a:prstGeom prst="roundRect">
                      <a:avLst/>
                    </a:prstGeom>
                    <a:solidFill>
                      <a:srgbClr val="FFFFFF"/>
                    </a:solidFill>
                    <a:ln w="19050" cap="flat" cmpd="sng" algn="ctr">
                      <a:solidFill>
                        <a:schemeClr val="accent1"/>
                      </a:soli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r>
                        <a:rPr lang="en-US" sz="788"/>
                        <a:t>Advisor</a:t>
                      </a:r>
                    </a:p>
                  </p:txBody>
                </p:sp>
                <p:sp>
                  <p:nvSpPr>
                    <p:cNvPr id="95" name="Rounded Rectangle 94">
                      <a:extLst>
                        <a:ext uri="{FF2B5EF4-FFF2-40B4-BE49-F238E27FC236}">
                          <a16:creationId xmlns:a16="http://schemas.microsoft.com/office/drawing/2014/main" id="{359292FB-15E4-D545-B42B-BF22208D732D}"/>
                        </a:ext>
                      </a:extLst>
                    </p:cNvPr>
                    <p:cNvSpPr/>
                    <p:nvPr/>
                  </p:nvSpPr>
                  <p:spPr bwMode="auto">
                    <a:xfrm>
                      <a:off x="8143453" y="1188545"/>
                      <a:ext cx="882868" cy="388446"/>
                    </a:xfrm>
                    <a:prstGeom prst="roundRect">
                      <a:avLst/>
                    </a:prstGeom>
                    <a:solidFill>
                      <a:srgbClr val="FFFFFF"/>
                    </a:solidFill>
                    <a:ln w="19050" cap="flat" cmpd="sng" algn="ctr">
                      <a:solidFill>
                        <a:schemeClr val="accent1"/>
                      </a:soli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r>
                        <a:rPr lang="en-US" sz="788"/>
                        <a:t>Miner</a:t>
                      </a:r>
                    </a:p>
                  </p:txBody>
                </p:sp>
                <p:sp>
                  <p:nvSpPr>
                    <p:cNvPr id="96" name="TextBox 95">
                      <a:extLst>
                        <a:ext uri="{FF2B5EF4-FFF2-40B4-BE49-F238E27FC236}">
                          <a16:creationId xmlns:a16="http://schemas.microsoft.com/office/drawing/2014/main" id="{DE4F6EB7-1A3A-A840-9F9B-1E51E6FCBA83}"/>
                        </a:ext>
                      </a:extLst>
                    </p:cNvPr>
                    <p:cNvSpPr txBox="1"/>
                    <p:nvPr/>
                  </p:nvSpPr>
                  <p:spPr>
                    <a:xfrm>
                      <a:off x="7334155" y="1552955"/>
                      <a:ext cx="536027" cy="260570"/>
                    </a:xfrm>
                    <a:prstGeom prst="rect">
                      <a:avLst/>
                    </a:prstGeom>
                  </p:spPr>
                  <p:txBody>
                    <a:bodyPr vert="horz" wrap="square" lIns="0" tIns="0" rIns="0" bIns="0" rtlCol="0" anchor="b">
                      <a:noAutofit/>
                    </a:bodyPr>
                    <a:lstStyle/>
                    <a:p>
                      <a:r>
                        <a:rPr lang="en-US" sz="788"/>
                        <a:t>Pod1</a:t>
                      </a:r>
                    </a:p>
                  </p:txBody>
                </p:sp>
                <p:sp>
                  <p:nvSpPr>
                    <p:cNvPr id="97" name="TextBox 96">
                      <a:extLst>
                        <a:ext uri="{FF2B5EF4-FFF2-40B4-BE49-F238E27FC236}">
                          <a16:creationId xmlns:a16="http://schemas.microsoft.com/office/drawing/2014/main" id="{D743FCA6-B955-D144-B6E4-A9FE429D0A2A}"/>
                        </a:ext>
                      </a:extLst>
                    </p:cNvPr>
                    <p:cNvSpPr txBox="1"/>
                    <p:nvPr/>
                  </p:nvSpPr>
                  <p:spPr>
                    <a:xfrm>
                      <a:off x="8316873" y="1552955"/>
                      <a:ext cx="536027" cy="260570"/>
                    </a:xfrm>
                    <a:prstGeom prst="rect">
                      <a:avLst/>
                    </a:prstGeom>
                  </p:spPr>
                  <p:txBody>
                    <a:bodyPr vert="horz" wrap="square" lIns="0" tIns="0" rIns="0" bIns="0" rtlCol="0" anchor="b">
                      <a:noAutofit/>
                    </a:bodyPr>
                    <a:lstStyle/>
                    <a:p>
                      <a:r>
                        <a:rPr lang="en-US" sz="788"/>
                        <a:t>Pod2</a:t>
                      </a:r>
                    </a:p>
                  </p:txBody>
                </p:sp>
                <p:pic>
                  <p:nvPicPr>
                    <p:cNvPr id="98" name="Picture 97">
                      <a:extLst>
                        <a:ext uri="{FF2B5EF4-FFF2-40B4-BE49-F238E27FC236}">
                          <a16:creationId xmlns:a16="http://schemas.microsoft.com/office/drawing/2014/main" id="{1DD23814-1DD2-C747-8C38-82513F17C331}"/>
                        </a:ext>
                      </a:extLst>
                    </p:cNvPr>
                    <p:cNvPicPr>
                      <a:picLocks noChangeAspect="1"/>
                    </p:cNvPicPr>
                    <p:nvPr/>
                  </p:nvPicPr>
                  <p:blipFill>
                    <a:blip r:embed="rId4"/>
                    <a:stretch>
                      <a:fillRect/>
                    </a:stretch>
                  </p:blipFill>
                  <p:spPr>
                    <a:xfrm>
                      <a:off x="6837700" y="971113"/>
                      <a:ext cx="462141" cy="411655"/>
                    </a:xfrm>
                    <a:prstGeom prst="rect">
                      <a:avLst/>
                    </a:prstGeom>
                  </p:spPr>
                </p:pic>
                <p:pic>
                  <p:nvPicPr>
                    <p:cNvPr id="99" name="Picture 98">
                      <a:extLst>
                        <a:ext uri="{FF2B5EF4-FFF2-40B4-BE49-F238E27FC236}">
                          <a16:creationId xmlns:a16="http://schemas.microsoft.com/office/drawing/2014/main" id="{78D469E6-909E-4842-8D44-EFB2D7DCD5E2}"/>
                        </a:ext>
                      </a:extLst>
                    </p:cNvPr>
                    <p:cNvPicPr>
                      <a:picLocks noChangeAspect="1"/>
                    </p:cNvPicPr>
                    <p:nvPr/>
                  </p:nvPicPr>
                  <p:blipFill>
                    <a:blip r:embed="rId4"/>
                    <a:stretch>
                      <a:fillRect/>
                    </a:stretch>
                  </p:blipFill>
                  <p:spPr>
                    <a:xfrm>
                      <a:off x="8833080" y="982717"/>
                      <a:ext cx="462141" cy="411655"/>
                    </a:xfrm>
                    <a:prstGeom prst="rect">
                      <a:avLst/>
                    </a:prstGeom>
                  </p:spPr>
                </p:pic>
              </p:grpSp>
              <p:grpSp>
                <p:nvGrpSpPr>
                  <p:cNvPr id="100" name="Group 99">
                    <a:extLst>
                      <a:ext uri="{FF2B5EF4-FFF2-40B4-BE49-F238E27FC236}">
                        <a16:creationId xmlns:a16="http://schemas.microsoft.com/office/drawing/2014/main" id="{C9A4590C-D517-A04D-BAED-4574EBEFE319}"/>
                      </a:ext>
                    </a:extLst>
                  </p:cNvPr>
                  <p:cNvGrpSpPr/>
                  <p:nvPr/>
                </p:nvGrpSpPr>
                <p:grpSpPr>
                  <a:xfrm>
                    <a:off x="5020530" y="3229510"/>
                    <a:ext cx="898637" cy="628195"/>
                    <a:chOff x="8143453" y="982717"/>
                    <a:chExt cx="1151768" cy="830808"/>
                  </a:xfrm>
                </p:grpSpPr>
                <p:sp>
                  <p:nvSpPr>
                    <p:cNvPr id="102" name="Rounded Rectangle 101">
                      <a:extLst>
                        <a:ext uri="{FF2B5EF4-FFF2-40B4-BE49-F238E27FC236}">
                          <a16:creationId xmlns:a16="http://schemas.microsoft.com/office/drawing/2014/main" id="{EEAE6D7F-45C9-D84B-8138-63DF593A595C}"/>
                        </a:ext>
                      </a:extLst>
                    </p:cNvPr>
                    <p:cNvSpPr/>
                    <p:nvPr/>
                  </p:nvSpPr>
                  <p:spPr bwMode="auto">
                    <a:xfrm>
                      <a:off x="8143453" y="1188545"/>
                      <a:ext cx="882868" cy="388446"/>
                    </a:xfrm>
                    <a:prstGeom prst="roundRect">
                      <a:avLst/>
                    </a:prstGeom>
                    <a:solidFill>
                      <a:srgbClr val="FFFFFF"/>
                    </a:solidFill>
                    <a:ln w="19050" cap="flat" cmpd="sng" algn="ctr">
                      <a:solidFill>
                        <a:schemeClr val="accent1"/>
                      </a:soli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r>
                        <a:rPr lang="en-US" sz="788"/>
                        <a:t>Miner</a:t>
                      </a:r>
                    </a:p>
                  </p:txBody>
                </p:sp>
                <p:sp>
                  <p:nvSpPr>
                    <p:cNvPr id="104" name="TextBox 103">
                      <a:extLst>
                        <a:ext uri="{FF2B5EF4-FFF2-40B4-BE49-F238E27FC236}">
                          <a16:creationId xmlns:a16="http://schemas.microsoft.com/office/drawing/2014/main" id="{6C855164-A6BB-6046-8DF7-2E74C1BD22DC}"/>
                        </a:ext>
                      </a:extLst>
                    </p:cNvPr>
                    <p:cNvSpPr txBox="1"/>
                    <p:nvPr/>
                  </p:nvSpPr>
                  <p:spPr>
                    <a:xfrm>
                      <a:off x="8316873" y="1552955"/>
                      <a:ext cx="536027" cy="260570"/>
                    </a:xfrm>
                    <a:prstGeom prst="rect">
                      <a:avLst/>
                    </a:prstGeom>
                  </p:spPr>
                  <p:txBody>
                    <a:bodyPr vert="horz" wrap="square" lIns="0" tIns="0" rIns="0" bIns="0" rtlCol="0" anchor="b">
                      <a:noAutofit/>
                    </a:bodyPr>
                    <a:lstStyle/>
                    <a:p>
                      <a:r>
                        <a:rPr lang="en-US" sz="788"/>
                        <a:t>Pod5</a:t>
                      </a:r>
                    </a:p>
                  </p:txBody>
                </p:sp>
                <p:pic>
                  <p:nvPicPr>
                    <p:cNvPr id="106" name="Picture 105">
                      <a:extLst>
                        <a:ext uri="{FF2B5EF4-FFF2-40B4-BE49-F238E27FC236}">
                          <a16:creationId xmlns:a16="http://schemas.microsoft.com/office/drawing/2014/main" id="{08FEE840-F541-9143-B9E5-A6CDDDF82AA4}"/>
                        </a:ext>
                      </a:extLst>
                    </p:cNvPr>
                    <p:cNvPicPr>
                      <a:picLocks noChangeAspect="1"/>
                    </p:cNvPicPr>
                    <p:nvPr/>
                  </p:nvPicPr>
                  <p:blipFill>
                    <a:blip r:embed="rId4"/>
                    <a:stretch>
                      <a:fillRect/>
                    </a:stretch>
                  </p:blipFill>
                  <p:spPr>
                    <a:xfrm>
                      <a:off x="8833080" y="982717"/>
                      <a:ext cx="462141" cy="411655"/>
                    </a:xfrm>
                    <a:prstGeom prst="rect">
                      <a:avLst/>
                    </a:prstGeom>
                  </p:spPr>
                </p:pic>
              </p:grpSp>
              <p:grpSp>
                <p:nvGrpSpPr>
                  <p:cNvPr id="107" name="Group 106">
                    <a:extLst>
                      <a:ext uri="{FF2B5EF4-FFF2-40B4-BE49-F238E27FC236}">
                        <a16:creationId xmlns:a16="http://schemas.microsoft.com/office/drawing/2014/main" id="{2B0BFF4B-F8DD-8A4E-B926-9E26DA61D184}"/>
                      </a:ext>
                    </a:extLst>
                  </p:cNvPr>
                  <p:cNvGrpSpPr/>
                  <p:nvPr/>
                </p:nvGrpSpPr>
                <p:grpSpPr>
                  <a:xfrm>
                    <a:off x="6188118" y="3212444"/>
                    <a:ext cx="898637" cy="628195"/>
                    <a:chOff x="8143453" y="982717"/>
                    <a:chExt cx="1151768" cy="830808"/>
                  </a:xfrm>
                </p:grpSpPr>
                <p:sp>
                  <p:nvSpPr>
                    <p:cNvPr id="108" name="Rounded Rectangle 107">
                      <a:extLst>
                        <a:ext uri="{FF2B5EF4-FFF2-40B4-BE49-F238E27FC236}">
                          <a16:creationId xmlns:a16="http://schemas.microsoft.com/office/drawing/2014/main" id="{2A0B4163-901F-A84D-9CE7-26AFC48DA002}"/>
                        </a:ext>
                      </a:extLst>
                    </p:cNvPr>
                    <p:cNvSpPr/>
                    <p:nvPr/>
                  </p:nvSpPr>
                  <p:spPr bwMode="auto">
                    <a:xfrm>
                      <a:off x="8143453" y="1188545"/>
                      <a:ext cx="882868" cy="388446"/>
                    </a:xfrm>
                    <a:prstGeom prst="roundRect">
                      <a:avLst/>
                    </a:prstGeom>
                    <a:solidFill>
                      <a:srgbClr val="FFFFFF"/>
                    </a:solidFill>
                    <a:ln w="19050" cap="flat" cmpd="sng" algn="ctr">
                      <a:solidFill>
                        <a:schemeClr val="accent1"/>
                      </a:soli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r>
                        <a:rPr lang="en-US" sz="750"/>
                        <a:t>Advisor</a:t>
                      </a:r>
                    </a:p>
                  </p:txBody>
                </p:sp>
                <p:sp>
                  <p:nvSpPr>
                    <p:cNvPr id="109" name="TextBox 108">
                      <a:extLst>
                        <a:ext uri="{FF2B5EF4-FFF2-40B4-BE49-F238E27FC236}">
                          <a16:creationId xmlns:a16="http://schemas.microsoft.com/office/drawing/2014/main" id="{9448B7D6-DB9D-7F40-B825-433C2A97EED3}"/>
                        </a:ext>
                      </a:extLst>
                    </p:cNvPr>
                    <p:cNvSpPr txBox="1"/>
                    <p:nvPr/>
                  </p:nvSpPr>
                  <p:spPr>
                    <a:xfrm>
                      <a:off x="8316873" y="1552955"/>
                      <a:ext cx="536027" cy="260570"/>
                    </a:xfrm>
                    <a:prstGeom prst="rect">
                      <a:avLst/>
                    </a:prstGeom>
                  </p:spPr>
                  <p:txBody>
                    <a:bodyPr vert="horz" wrap="square" lIns="0" tIns="0" rIns="0" bIns="0" rtlCol="0" anchor="b">
                      <a:noAutofit/>
                    </a:bodyPr>
                    <a:lstStyle/>
                    <a:p>
                      <a:r>
                        <a:rPr lang="en-US" sz="788" err="1"/>
                        <a:t>PodN</a:t>
                      </a:r>
                      <a:endParaRPr lang="en-US" sz="788"/>
                    </a:p>
                  </p:txBody>
                </p:sp>
                <p:pic>
                  <p:nvPicPr>
                    <p:cNvPr id="110" name="Picture 109">
                      <a:extLst>
                        <a:ext uri="{FF2B5EF4-FFF2-40B4-BE49-F238E27FC236}">
                          <a16:creationId xmlns:a16="http://schemas.microsoft.com/office/drawing/2014/main" id="{03B4E0A8-A224-2B4F-924B-4C28012D82B9}"/>
                        </a:ext>
                      </a:extLst>
                    </p:cNvPr>
                    <p:cNvPicPr>
                      <a:picLocks noChangeAspect="1"/>
                    </p:cNvPicPr>
                    <p:nvPr/>
                  </p:nvPicPr>
                  <p:blipFill>
                    <a:blip r:embed="rId4"/>
                    <a:stretch>
                      <a:fillRect/>
                    </a:stretch>
                  </p:blipFill>
                  <p:spPr>
                    <a:xfrm>
                      <a:off x="8833080" y="982717"/>
                      <a:ext cx="462141" cy="411655"/>
                    </a:xfrm>
                    <a:prstGeom prst="rect">
                      <a:avLst/>
                    </a:prstGeom>
                  </p:spPr>
                </p:pic>
              </p:grpSp>
            </p:grpSp>
            <p:sp>
              <p:nvSpPr>
                <p:cNvPr id="32" name="Rounded Rectangle 31">
                  <a:extLst>
                    <a:ext uri="{FF2B5EF4-FFF2-40B4-BE49-F238E27FC236}">
                      <a16:creationId xmlns:a16="http://schemas.microsoft.com/office/drawing/2014/main" id="{AE5C3C87-AA4F-0B4A-B047-F11FC89034F0}"/>
                    </a:ext>
                  </a:extLst>
                </p:cNvPr>
                <p:cNvSpPr/>
                <p:nvPr/>
              </p:nvSpPr>
              <p:spPr bwMode="auto">
                <a:xfrm>
                  <a:off x="6421821" y="556263"/>
                  <a:ext cx="4403834" cy="783957"/>
                </a:xfrm>
                <a:prstGeom prst="roundRect">
                  <a:avLst/>
                </a:prstGeom>
                <a:noFill/>
                <a:ln w="9525" cap="flat" cmpd="sng" algn="ctr">
                  <a:solidFill>
                    <a:schemeClr val="bg2"/>
                  </a:solidFill>
                  <a:prstDash val="lgDashDotDot"/>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endParaRPr lang="en-US" err="1">
                    <a:solidFill>
                      <a:srgbClr val="FFFFFF"/>
                    </a:solidFill>
                  </a:endParaRPr>
                </a:p>
              </p:txBody>
            </p:sp>
          </p:grpSp>
        </p:grpSp>
        <p:pic>
          <p:nvPicPr>
            <p:cNvPr id="137" name="Picture 136">
              <a:extLst>
                <a:ext uri="{FF2B5EF4-FFF2-40B4-BE49-F238E27FC236}">
                  <a16:creationId xmlns:a16="http://schemas.microsoft.com/office/drawing/2014/main" id="{6B9B9B86-D235-094F-8D77-648B994063FD}"/>
                </a:ext>
              </a:extLst>
            </p:cNvPr>
            <p:cNvPicPr>
              <a:picLocks noChangeAspect="1"/>
            </p:cNvPicPr>
            <p:nvPr/>
          </p:nvPicPr>
          <p:blipFill>
            <a:blip r:embed="rId5"/>
            <a:stretch>
              <a:fillRect/>
            </a:stretch>
          </p:blipFill>
          <p:spPr>
            <a:xfrm>
              <a:off x="3806710" y="1959209"/>
              <a:ext cx="231962" cy="226412"/>
            </a:xfrm>
            <a:prstGeom prst="rect">
              <a:avLst/>
            </a:prstGeom>
          </p:spPr>
        </p:pic>
      </p:grpSp>
      <p:grpSp>
        <p:nvGrpSpPr>
          <p:cNvPr id="41" name="Group 40">
            <a:extLst>
              <a:ext uri="{FF2B5EF4-FFF2-40B4-BE49-F238E27FC236}">
                <a16:creationId xmlns:a16="http://schemas.microsoft.com/office/drawing/2014/main" id="{F7F3475D-C5C6-6646-82ED-7EAB0D8D8BA0}"/>
              </a:ext>
            </a:extLst>
          </p:cNvPr>
          <p:cNvGrpSpPr/>
          <p:nvPr/>
        </p:nvGrpSpPr>
        <p:grpSpPr>
          <a:xfrm>
            <a:off x="959556" y="2663426"/>
            <a:ext cx="7030889" cy="856572"/>
            <a:chOff x="2575749" y="3531661"/>
            <a:chExt cx="8680829" cy="1142096"/>
          </a:xfrm>
        </p:grpSpPr>
        <p:sp>
          <p:nvSpPr>
            <p:cNvPr id="140" name="Cube 139">
              <a:extLst>
                <a:ext uri="{FF2B5EF4-FFF2-40B4-BE49-F238E27FC236}">
                  <a16:creationId xmlns:a16="http://schemas.microsoft.com/office/drawing/2014/main" id="{5DF80AB3-438B-8C42-9D90-8E73ED94B525}"/>
                </a:ext>
              </a:extLst>
            </p:cNvPr>
            <p:cNvSpPr/>
            <p:nvPr/>
          </p:nvSpPr>
          <p:spPr bwMode="auto">
            <a:xfrm>
              <a:off x="2575749" y="3531661"/>
              <a:ext cx="8680829" cy="1142096"/>
            </a:xfrm>
            <a:prstGeom prst="cube">
              <a:avLst>
                <a:gd name="adj" fmla="val 73145"/>
              </a:avLst>
            </a:prstGeom>
            <a:solidFill>
              <a:srgbClr val="FFFFFF">
                <a:alpha val="44000"/>
              </a:srgbClr>
            </a:solidFill>
            <a:ln w="3175" cap="flat" cmpd="sng" algn="ctr">
              <a:solidFill>
                <a:schemeClr val="bg1">
                  <a:lumMod val="75000"/>
                </a:schemeClr>
              </a:soli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r>
                <a:rPr lang="en-US" sz="900" b="1" i="1"/>
                <a:t>Scale accordingly to workload needs</a:t>
              </a:r>
            </a:p>
          </p:txBody>
        </p:sp>
        <p:pic>
          <p:nvPicPr>
            <p:cNvPr id="2" name="Picture 1">
              <a:extLst>
                <a:ext uri="{FF2B5EF4-FFF2-40B4-BE49-F238E27FC236}">
                  <a16:creationId xmlns:a16="http://schemas.microsoft.com/office/drawing/2014/main" id="{04DBC22B-CDDA-A64D-BA61-579434D0C319}"/>
                </a:ext>
              </a:extLst>
            </p:cNvPr>
            <p:cNvPicPr>
              <a:picLocks noChangeAspect="1"/>
            </p:cNvPicPr>
            <p:nvPr/>
          </p:nvPicPr>
          <p:blipFill>
            <a:blip r:embed="rId5"/>
            <a:stretch>
              <a:fillRect/>
            </a:stretch>
          </p:blipFill>
          <p:spPr>
            <a:xfrm>
              <a:off x="3398808" y="3556932"/>
              <a:ext cx="303692" cy="296426"/>
            </a:xfrm>
            <a:prstGeom prst="rect">
              <a:avLst/>
            </a:prstGeom>
          </p:spPr>
        </p:pic>
        <p:grpSp>
          <p:nvGrpSpPr>
            <p:cNvPr id="28" name="Group 27">
              <a:extLst>
                <a:ext uri="{FF2B5EF4-FFF2-40B4-BE49-F238E27FC236}">
                  <a16:creationId xmlns:a16="http://schemas.microsoft.com/office/drawing/2014/main" id="{A7EDE4CE-2E68-694B-A940-97761062E310}"/>
                </a:ext>
              </a:extLst>
            </p:cNvPr>
            <p:cNvGrpSpPr/>
            <p:nvPr/>
          </p:nvGrpSpPr>
          <p:grpSpPr>
            <a:xfrm>
              <a:off x="4888180" y="3654825"/>
              <a:ext cx="4679680" cy="618357"/>
              <a:chOff x="4267063" y="4066961"/>
              <a:chExt cx="4824810" cy="690359"/>
            </a:xfrm>
          </p:grpSpPr>
          <p:grpSp>
            <p:nvGrpSpPr>
              <p:cNvPr id="27" name="Group 26">
                <a:extLst>
                  <a:ext uri="{FF2B5EF4-FFF2-40B4-BE49-F238E27FC236}">
                    <a16:creationId xmlns:a16="http://schemas.microsoft.com/office/drawing/2014/main" id="{912837B8-680E-3946-A61C-4CAA3D971137}"/>
                  </a:ext>
                </a:extLst>
              </p:cNvPr>
              <p:cNvGrpSpPr/>
              <p:nvPr/>
            </p:nvGrpSpPr>
            <p:grpSpPr>
              <a:xfrm>
                <a:off x="4267063" y="4066961"/>
                <a:ext cx="3386712" cy="690359"/>
                <a:chOff x="4267063" y="4066961"/>
                <a:chExt cx="3386712" cy="690359"/>
              </a:xfrm>
            </p:grpSpPr>
            <p:grpSp>
              <p:nvGrpSpPr>
                <p:cNvPr id="26" name="Group 25">
                  <a:extLst>
                    <a:ext uri="{FF2B5EF4-FFF2-40B4-BE49-F238E27FC236}">
                      <a16:creationId xmlns:a16="http://schemas.microsoft.com/office/drawing/2014/main" id="{105DB1DB-6926-B941-8A9D-F8AC89C92F62}"/>
                    </a:ext>
                  </a:extLst>
                </p:cNvPr>
                <p:cNvGrpSpPr/>
                <p:nvPr/>
              </p:nvGrpSpPr>
              <p:grpSpPr>
                <a:xfrm>
                  <a:off x="4267063" y="4075280"/>
                  <a:ext cx="697367" cy="682040"/>
                  <a:chOff x="5633405" y="4075280"/>
                  <a:chExt cx="697367" cy="682040"/>
                </a:xfrm>
              </p:grpSpPr>
              <p:sp>
                <p:nvSpPr>
                  <p:cNvPr id="22" name="Hexagon 21">
                    <a:extLst>
                      <a:ext uri="{FF2B5EF4-FFF2-40B4-BE49-F238E27FC236}">
                        <a16:creationId xmlns:a16="http://schemas.microsoft.com/office/drawing/2014/main" id="{D09021A2-50A7-894C-864D-645DE6D15BA6}"/>
                      </a:ext>
                    </a:extLst>
                  </p:cNvPr>
                  <p:cNvSpPr/>
                  <p:nvPr/>
                </p:nvSpPr>
                <p:spPr bwMode="auto">
                  <a:xfrm rot="16200000">
                    <a:off x="5641069" y="4067616"/>
                    <a:ext cx="682040" cy="697367"/>
                  </a:xfrm>
                  <a:prstGeom prst="hexagon">
                    <a:avLst/>
                  </a:prstGeom>
                  <a:solidFill>
                    <a:srgbClr val="FFFFFF"/>
                  </a:solidFill>
                  <a:ln w="6350" cap="flat" cmpd="sng" algn="ctr">
                    <a:solidFill>
                      <a:schemeClr val="bg2"/>
                    </a:soli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endParaRPr lang="en-US" sz="1050" err="1">
                      <a:solidFill>
                        <a:srgbClr val="FFFFFF"/>
                      </a:solidFill>
                    </a:endParaRPr>
                  </a:p>
                </p:txBody>
              </p:sp>
              <p:sp>
                <p:nvSpPr>
                  <p:cNvPr id="24" name="TextBox 23">
                    <a:extLst>
                      <a:ext uri="{FF2B5EF4-FFF2-40B4-BE49-F238E27FC236}">
                        <a16:creationId xmlns:a16="http://schemas.microsoft.com/office/drawing/2014/main" id="{D9A9821B-8762-9843-9FD4-2295D9E47C5C}"/>
                      </a:ext>
                    </a:extLst>
                  </p:cNvPr>
                  <p:cNvSpPr txBox="1"/>
                  <p:nvPr/>
                </p:nvSpPr>
                <p:spPr>
                  <a:xfrm>
                    <a:off x="5774717" y="4202812"/>
                    <a:ext cx="414752" cy="410341"/>
                  </a:xfrm>
                  <a:prstGeom prst="rect">
                    <a:avLst/>
                  </a:prstGeom>
                  <a:ln>
                    <a:noFill/>
                  </a:ln>
                </p:spPr>
                <p:txBody>
                  <a:bodyPr vert="horz" wrap="square" lIns="0" tIns="0" rIns="0" bIns="0" rtlCol="0" anchor="b">
                    <a:noAutofit/>
                  </a:bodyPr>
                  <a:lstStyle/>
                  <a:p>
                    <a:pPr algn="ctr"/>
                    <a:r>
                      <a:rPr lang="en-US" sz="750" err="1"/>
                      <a:t>Kube</a:t>
                    </a:r>
                    <a:r>
                      <a:rPr lang="en-US" sz="750"/>
                      <a:t> Node1</a:t>
                    </a:r>
                  </a:p>
                </p:txBody>
              </p:sp>
            </p:grpSp>
            <p:grpSp>
              <p:nvGrpSpPr>
                <p:cNvPr id="72" name="Group 71">
                  <a:extLst>
                    <a:ext uri="{FF2B5EF4-FFF2-40B4-BE49-F238E27FC236}">
                      <a16:creationId xmlns:a16="http://schemas.microsoft.com/office/drawing/2014/main" id="{A74BB576-F57C-ED4E-888E-2299E75BDE30}"/>
                    </a:ext>
                  </a:extLst>
                </p:cNvPr>
                <p:cNvGrpSpPr/>
                <p:nvPr/>
              </p:nvGrpSpPr>
              <p:grpSpPr>
                <a:xfrm>
                  <a:off x="5197798" y="4066961"/>
                  <a:ext cx="697367" cy="682040"/>
                  <a:chOff x="5633410" y="4075281"/>
                  <a:chExt cx="697367" cy="682040"/>
                </a:xfrm>
              </p:grpSpPr>
              <p:sp>
                <p:nvSpPr>
                  <p:cNvPr id="73" name="Hexagon 72">
                    <a:extLst>
                      <a:ext uri="{FF2B5EF4-FFF2-40B4-BE49-F238E27FC236}">
                        <a16:creationId xmlns:a16="http://schemas.microsoft.com/office/drawing/2014/main" id="{5CA83886-CC4E-8D47-B229-59EBAB10A650}"/>
                      </a:ext>
                    </a:extLst>
                  </p:cNvPr>
                  <p:cNvSpPr/>
                  <p:nvPr/>
                </p:nvSpPr>
                <p:spPr bwMode="auto">
                  <a:xfrm rot="16200000">
                    <a:off x="5641074" y="4067617"/>
                    <a:ext cx="682040" cy="697367"/>
                  </a:xfrm>
                  <a:prstGeom prst="hexagon">
                    <a:avLst/>
                  </a:prstGeom>
                  <a:solidFill>
                    <a:srgbClr val="FFFFFF"/>
                  </a:solidFill>
                  <a:ln w="6350" cap="flat" cmpd="sng" algn="ctr">
                    <a:solidFill>
                      <a:schemeClr val="bg2"/>
                    </a:soli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endParaRPr lang="en-US" sz="1050" err="1">
                      <a:solidFill>
                        <a:srgbClr val="FFFFFF"/>
                      </a:solidFill>
                    </a:endParaRPr>
                  </a:p>
                </p:txBody>
              </p:sp>
              <p:sp>
                <p:nvSpPr>
                  <p:cNvPr id="75" name="TextBox 74">
                    <a:extLst>
                      <a:ext uri="{FF2B5EF4-FFF2-40B4-BE49-F238E27FC236}">
                        <a16:creationId xmlns:a16="http://schemas.microsoft.com/office/drawing/2014/main" id="{A05020C3-66A6-A247-B17E-738EF5F3A3A5}"/>
                      </a:ext>
                    </a:extLst>
                  </p:cNvPr>
                  <p:cNvSpPr txBox="1"/>
                  <p:nvPr/>
                </p:nvSpPr>
                <p:spPr>
                  <a:xfrm>
                    <a:off x="5774717" y="4202812"/>
                    <a:ext cx="414752" cy="410341"/>
                  </a:xfrm>
                  <a:prstGeom prst="rect">
                    <a:avLst/>
                  </a:prstGeom>
                  <a:ln>
                    <a:noFill/>
                  </a:ln>
                </p:spPr>
                <p:txBody>
                  <a:bodyPr vert="horz" wrap="square" lIns="0" tIns="0" rIns="0" bIns="0" rtlCol="0" anchor="b">
                    <a:noAutofit/>
                  </a:bodyPr>
                  <a:lstStyle/>
                  <a:p>
                    <a:pPr algn="ctr"/>
                    <a:r>
                      <a:rPr lang="en-US" sz="750" err="1"/>
                      <a:t>Kube</a:t>
                    </a:r>
                    <a:r>
                      <a:rPr lang="en-US" sz="750"/>
                      <a:t> Node2</a:t>
                    </a:r>
                  </a:p>
                </p:txBody>
              </p:sp>
            </p:grpSp>
            <p:grpSp>
              <p:nvGrpSpPr>
                <p:cNvPr id="77" name="Group 76">
                  <a:extLst>
                    <a:ext uri="{FF2B5EF4-FFF2-40B4-BE49-F238E27FC236}">
                      <a16:creationId xmlns:a16="http://schemas.microsoft.com/office/drawing/2014/main" id="{1C47A4E7-626A-E640-B49A-9A32E6A6A5F2}"/>
                    </a:ext>
                  </a:extLst>
                </p:cNvPr>
                <p:cNvGrpSpPr/>
                <p:nvPr/>
              </p:nvGrpSpPr>
              <p:grpSpPr>
                <a:xfrm>
                  <a:off x="6123833" y="4075280"/>
                  <a:ext cx="697367" cy="682040"/>
                  <a:chOff x="5633407" y="4075281"/>
                  <a:chExt cx="697367" cy="682040"/>
                </a:xfrm>
              </p:grpSpPr>
              <p:sp>
                <p:nvSpPr>
                  <p:cNvPr id="78" name="Hexagon 77">
                    <a:extLst>
                      <a:ext uri="{FF2B5EF4-FFF2-40B4-BE49-F238E27FC236}">
                        <a16:creationId xmlns:a16="http://schemas.microsoft.com/office/drawing/2014/main" id="{C92DD8A8-AE14-6A40-AF1E-7632FED58AD9}"/>
                      </a:ext>
                    </a:extLst>
                  </p:cNvPr>
                  <p:cNvSpPr/>
                  <p:nvPr/>
                </p:nvSpPr>
                <p:spPr bwMode="auto">
                  <a:xfrm rot="16200000">
                    <a:off x="5641071" y="4067617"/>
                    <a:ext cx="682040" cy="697367"/>
                  </a:xfrm>
                  <a:prstGeom prst="hexagon">
                    <a:avLst/>
                  </a:prstGeom>
                  <a:solidFill>
                    <a:srgbClr val="FFFFFF"/>
                  </a:solidFill>
                  <a:ln w="6350" cap="flat" cmpd="sng" algn="ctr">
                    <a:solidFill>
                      <a:schemeClr val="bg2"/>
                    </a:soli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endParaRPr lang="en-US" sz="1050" err="1">
                      <a:solidFill>
                        <a:srgbClr val="FFFFFF"/>
                      </a:solidFill>
                    </a:endParaRPr>
                  </a:p>
                </p:txBody>
              </p:sp>
              <p:sp>
                <p:nvSpPr>
                  <p:cNvPr id="83" name="TextBox 82">
                    <a:extLst>
                      <a:ext uri="{FF2B5EF4-FFF2-40B4-BE49-F238E27FC236}">
                        <a16:creationId xmlns:a16="http://schemas.microsoft.com/office/drawing/2014/main" id="{1E3288AE-DDDC-5848-92AA-F57AB673AC40}"/>
                      </a:ext>
                    </a:extLst>
                  </p:cNvPr>
                  <p:cNvSpPr txBox="1"/>
                  <p:nvPr/>
                </p:nvSpPr>
                <p:spPr>
                  <a:xfrm>
                    <a:off x="5774717" y="4202812"/>
                    <a:ext cx="414752" cy="410341"/>
                  </a:xfrm>
                  <a:prstGeom prst="rect">
                    <a:avLst/>
                  </a:prstGeom>
                  <a:ln>
                    <a:noFill/>
                  </a:ln>
                </p:spPr>
                <p:txBody>
                  <a:bodyPr vert="horz" wrap="square" lIns="0" tIns="0" rIns="0" bIns="0" rtlCol="0" anchor="b">
                    <a:noAutofit/>
                  </a:bodyPr>
                  <a:lstStyle/>
                  <a:p>
                    <a:pPr algn="ctr"/>
                    <a:r>
                      <a:rPr lang="en-US" sz="750" err="1"/>
                      <a:t>Kube</a:t>
                    </a:r>
                    <a:r>
                      <a:rPr lang="en-US" sz="750"/>
                      <a:t> Node3</a:t>
                    </a:r>
                  </a:p>
                </p:txBody>
              </p:sp>
            </p:grpSp>
            <p:grpSp>
              <p:nvGrpSpPr>
                <p:cNvPr id="84" name="Group 83">
                  <a:extLst>
                    <a:ext uri="{FF2B5EF4-FFF2-40B4-BE49-F238E27FC236}">
                      <a16:creationId xmlns:a16="http://schemas.microsoft.com/office/drawing/2014/main" id="{B3FB7AB5-C338-F844-81CE-12D210CB4880}"/>
                    </a:ext>
                  </a:extLst>
                </p:cNvPr>
                <p:cNvGrpSpPr/>
                <p:nvPr/>
              </p:nvGrpSpPr>
              <p:grpSpPr>
                <a:xfrm>
                  <a:off x="6956408" y="4075280"/>
                  <a:ext cx="697367" cy="682040"/>
                  <a:chOff x="5633406" y="4075281"/>
                  <a:chExt cx="697367" cy="682040"/>
                </a:xfrm>
              </p:grpSpPr>
              <p:sp>
                <p:nvSpPr>
                  <p:cNvPr id="86" name="Hexagon 85">
                    <a:extLst>
                      <a:ext uri="{FF2B5EF4-FFF2-40B4-BE49-F238E27FC236}">
                        <a16:creationId xmlns:a16="http://schemas.microsoft.com/office/drawing/2014/main" id="{85E8A50F-AE6B-BB44-BAD5-202777352C9C}"/>
                      </a:ext>
                    </a:extLst>
                  </p:cNvPr>
                  <p:cNvSpPr/>
                  <p:nvPr/>
                </p:nvSpPr>
                <p:spPr bwMode="auto">
                  <a:xfrm rot="16200000">
                    <a:off x="5641070" y="4067617"/>
                    <a:ext cx="682040" cy="697367"/>
                  </a:xfrm>
                  <a:prstGeom prst="hexagon">
                    <a:avLst/>
                  </a:prstGeom>
                  <a:solidFill>
                    <a:srgbClr val="FFFFFF"/>
                  </a:solidFill>
                  <a:ln w="6350" cap="flat" cmpd="sng" algn="ctr">
                    <a:solidFill>
                      <a:schemeClr val="bg2"/>
                    </a:soli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endParaRPr lang="en-US" err="1">
                      <a:solidFill>
                        <a:srgbClr val="FFFFFF"/>
                      </a:solidFill>
                    </a:endParaRPr>
                  </a:p>
                </p:txBody>
              </p:sp>
              <p:sp>
                <p:nvSpPr>
                  <p:cNvPr id="89" name="TextBox 88">
                    <a:extLst>
                      <a:ext uri="{FF2B5EF4-FFF2-40B4-BE49-F238E27FC236}">
                        <a16:creationId xmlns:a16="http://schemas.microsoft.com/office/drawing/2014/main" id="{55A3E62C-F6E8-E748-B2C6-9FA174EB6AEF}"/>
                      </a:ext>
                    </a:extLst>
                  </p:cNvPr>
                  <p:cNvSpPr txBox="1"/>
                  <p:nvPr/>
                </p:nvSpPr>
                <p:spPr>
                  <a:xfrm>
                    <a:off x="5774718" y="4202812"/>
                    <a:ext cx="414752" cy="410341"/>
                  </a:xfrm>
                  <a:prstGeom prst="rect">
                    <a:avLst/>
                  </a:prstGeom>
                  <a:ln>
                    <a:noFill/>
                  </a:ln>
                </p:spPr>
                <p:txBody>
                  <a:bodyPr vert="horz" wrap="square" lIns="0" tIns="0" rIns="0" bIns="0" rtlCol="0" anchor="b">
                    <a:noAutofit/>
                  </a:bodyPr>
                  <a:lstStyle/>
                  <a:p>
                    <a:pPr algn="ctr"/>
                    <a:r>
                      <a:rPr lang="en-US" sz="750" err="1"/>
                      <a:t>Kube</a:t>
                    </a:r>
                    <a:r>
                      <a:rPr lang="en-US" sz="750"/>
                      <a:t> </a:t>
                    </a:r>
                    <a:r>
                      <a:rPr lang="en-US" sz="750" err="1"/>
                      <a:t>NodeN</a:t>
                    </a:r>
                    <a:endParaRPr lang="en-US" sz="750"/>
                  </a:p>
                </p:txBody>
              </p:sp>
            </p:grpSp>
          </p:grpSp>
          <p:sp>
            <p:nvSpPr>
              <p:cNvPr id="90" name="TextBox 89">
                <a:extLst>
                  <a:ext uri="{FF2B5EF4-FFF2-40B4-BE49-F238E27FC236}">
                    <a16:creationId xmlns:a16="http://schemas.microsoft.com/office/drawing/2014/main" id="{6009F685-BEB7-9947-A385-173C33ED7846}"/>
                  </a:ext>
                </a:extLst>
              </p:cNvPr>
              <p:cNvSpPr txBox="1"/>
              <p:nvPr/>
            </p:nvSpPr>
            <p:spPr>
              <a:xfrm>
                <a:off x="7869885" y="4216818"/>
                <a:ext cx="1221988" cy="371363"/>
              </a:xfrm>
              <a:prstGeom prst="rect">
                <a:avLst/>
              </a:prstGeom>
            </p:spPr>
            <p:txBody>
              <a:bodyPr vert="horz" wrap="square" lIns="0" tIns="0" rIns="0" bIns="0" rtlCol="0" anchor="b">
                <a:noAutofit/>
              </a:bodyPr>
              <a:lstStyle/>
              <a:p>
                <a:endParaRPr lang="en-US" sz="788" i="1"/>
              </a:p>
            </p:txBody>
          </p:sp>
        </p:grpSp>
      </p:grpSp>
      <p:sp>
        <p:nvSpPr>
          <p:cNvPr id="48" name="TextBox 47">
            <a:extLst>
              <a:ext uri="{FF2B5EF4-FFF2-40B4-BE49-F238E27FC236}">
                <a16:creationId xmlns:a16="http://schemas.microsoft.com/office/drawing/2014/main" id="{16C812CF-E850-FF49-A610-BCF3B5421A2B}"/>
              </a:ext>
            </a:extLst>
          </p:cNvPr>
          <p:cNvSpPr txBox="1"/>
          <p:nvPr/>
        </p:nvSpPr>
        <p:spPr>
          <a:xfrm rot="2672845">
            <a:off x="7809766" y="1133476"/>
            <a:ext cx="189992" cy="1243655"/>
          </a:xfrm>
          <a:prstGeom prst="rect">
            <a:avLst/>
          </a:prstGeom>
          <a:scene3d>
            <a:camera prst="orthographicFront"/>
            <a:lightRig rig="threePt" dir="t"/>
          </a:scene3d>
          <a:sp3d prstMaterial="softEdge">
            <a:bevelT w="165100" prst="coolSlant"/>
          </a:sp3d>
        </p:spPr>
        <p:txBody>
          <a:bodyPr vert="vert270" wrap="square" lIns="0" tIns="0" rIns="0" bIns="0" rtlCol="0" anchor="b">
            <a:noAutofit/>
          </a:bodyPr>
          <a:lstStyle/>
          <a:p>
            <a:r>
              <a:rPr lang="en-US" sz="788" b="1"/>
              <a:t>Container Infrastructure</a:t>
            </a:r>
          </a:p>
        </p:txBody>
      </p:sp>
      <p:sp>
        <p:nvSpPr>
          <p:cNvPr id="142" name="TextBox 141">
            <a:extLst>
              <a:ext uri="{FF2B5EF4-FFF2-40B4-BE49-F238E27FC236}">
                <a16:creationId xmlns:a16="http://schemas.microsoft.com/office/drawing/2014/main" id="{E7CC898A-4623-B44C-9B19-8985AF7E436E}"/>
              </a:ext>
            </a:extLst>
          </p:cNvPr>
          <p:cNvSpPr txBox="1"/>
          <p:nvPr/>
        </p:nvSpPr>
        <p:spPr>
          <a:xfrm rot="2747442">
            <a:off x="7736333" y="2271958"/>
            <a:ext cx="189992" cy="1243655"/>
          </a:xfrm>
          <a:prstGeom prst="rect">
            <a:avLst/>
          </a:prstGeom>
          <a:scene3d>
            <a:camera prst="orthographicFront"/>
            <a:lightRig rig="threePt" dir="t"/>
          </a:scene3d>
          <a:sp3d prstMaterial="softEdge">
            <a:bevelT w="165100" prst="coolSlant"/>
          </a:sp3d>
        </p:spPr>
        <p:txBody>
          <a:bodyPr vert="vert270" wrap="square" lIns="0" tIns="0" rIns="0" bIns="0" rtlCol="0" anchor="b">
            <a:noAutofit/>
          </a:bodyPr>
          <a:lstStyle/>
          <a:p>
            <a:r>
              <a:rPr lang="en-US" sz="788" b="1"/>
              <a:t>Compute Farm</a:t>
            </a:r>
          </a:p>
        </p:txBody>
      </p:sp>
      <p:sp>
        <p:nvSpPr>
          <p:cNvPr id="113" name="Rounded Rectangle 112">
            <a:extLst>
              <a:ext uri="{FF2B5EF4-FFF2-40B4-BE49-F238E27FC236}">
                <a16:creationId xmlns:a16="http://schemas.microsoft.com/office/drawing/2014/main" id="{EF0608C0-DF29-9045-8C87-6C88139074B4}"/>
              </a:ext>
            </a:extLst>
          </p:cNvPr>
          <p:cNvSpPr/>
          <p:nvPr/>
        </p:nvSpPr>
        <p:spPr bwMode="auto">
          <a:xfrm>
            <a:off x="3732912" y="1032414"/>
            <a:ext cx="2356536" cy="230709"/>
          </a:xfrm>
          <a:prstGeom prst="roundRect">
            <a:avLst>
              <a:gd name="adj" fmla="val 50000"/>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vert="horz" wrap="square" lIns="68580" tIns="34290" rIns="68580" bIns="34290" numCol="1" rtlCol="0" anchor="ctr" anchorCtr="0" compatLnSpc="1">
            <a:prstTxWarp prst="textNoShape">
              <a:avLst/>
            </a:prstTxWarp>
          </a:bodyPr>
          <a:lstStyle/>
          <a:p>
            <a:pPr algn="ctr">
              <a:lnSpc>
                <a:spcPct val="90000"/>
              </a:lnSpc>
            </a:pPr>
            <a:r>
              <a:rPr lang="en-US" sz="825" i="1">
                <a:solidFill>
                  <a:schemeClr val="bg1"/>
                </a:solidFill>
              </a:rPr>
              <a:t>Management Services</a:t>
            </a:r>
          </a:p>
        </p:txBody>
      </p:sp>
      <p:sp>
        <p:nvSpPr>
          <p:cNvPr id="68" name="Cube 67">
            <a:extLst>
              <a:ext uri="{FF2B5EF4-FFF2-40B4-BE49-F238E27FC236}">
                <a16:creationId xmlns:a16="http://schemas.microsoft.com/office/drawing/2014/main" id="{D55185EE-9771-D24B-9125-92BF0EAF285D}"/>
              </a:ext>
            </a:extLst>
          </p:cNvPr>
          <p:cNvSpPr/>
          <p:nvPr/>
        </p:nvSpPr>
        <p:spPr bwMode="auto">
          <a:xfrm>
            <a:off x="959555" y="3666530"/>
            <a:ext cx="7030889" cy="856572"/>
          </a:xfrm>
          <a:prstGeom prst="cube">
            <a:avLst>
              <a:gd name="adj" fmla="val 73145"/>
            </a:avLst>
          </a:prstGeom>
          <a:solidFill>
            <a:srgbClr val="FFFFFF">
              <a:alpha val="44000"/>
            </a:srgbClr>
          </a:solidFill>
          <a:ln w="3175" cap="flat" cmpd="sng" algn="ctr">
            <a:solidFill>
              <a:schemeClr val="bg1">
                <a:lumMod val="75000"/>
              </a:schemeClr>
            </a:soli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r>
              <a:rPr lang="en-US" sz="900" b="1" i="1" dirty="0"/>
              <a:t>AWS Cloud </a:t>
            </a:r>
          </a:p>
        </p:txBody>
      </p:sp>
      <p:grpSp>
        <p:nvGrpSpPr>
          <p:cNvPr id="20" name="Group 19">
            <a:extLst>
              <a:ext uri="{FF2B5EF4-FFF2-40B4-BE49-F238E27FC236}">
                <a16:creationId xmlns:a16="http://schemas.microsoft.com/office/drawing/2014/main" id="{4F0D68F2-5ED2-6E43-96C9-E283BFCD4FF7}"/>
              </a:ext>
            </a:extLst>
          </p:cNvPr>
          <p:cNvGrpSpPr/>
          <p:nvPr/>
        </p:nvGrpSpPr>
        <p:grpSpPr>
          <a:xfrm>
            <a:off x="3047360" y="3741048"/>
            <a:ext cx="4181183" cy="368000"/>
            <a:chOff x="5739669" y="5020670"/>
            <a:chExt cx="4791695" cy="566481"/>
          </a:xfrm>
        </p:grpSpPr>
        <p:pic>
          <p:nvPicPr>
            <p:cNvPr id="11" name="Picture 10">
              <a:extLst>
                <a:ext uri="{FF2B5EF4-FFF2-40B4-BE49-F238E27FC236}">
                  <a16:creationId xmlns:a16="http://schemas.microsoft.com/office/drawing/2014/main" id="{C71DFEF7-7927-8244-9F65-F55332A34957}"/>
                </a:ext>
              </a:extLst>
            </p:cNvPr>
            <p:cNvPicPr>
              <a:picLocks noChangeAspect="1"/>
            </p:cNvPicPr>
            <p:nvPr/>
          </p:nvPicPr>
          <p:blipFill>
            <a:blip r:embed="rId3"/>
            <a:stretch>
              <a:fillRect/>
            </a:stretch>
          </p:blipFill>
          <p:spPr>
            <a:xfrm>
              <a:off x="5739669" y="5020670"/>
              <a:ext cx="1025429" cy="566481"/>
            </a:xfrm>
            <a:prstGeom prst="rect">
              <a:avLst/>
            </a:prstGeom>
          </p:spPr>
        </p:pic>
        <p:sp>
          <p:nvSpPr>
            <p:cNvPr id="19" name="TextBox 18">
              <a:extLst>
                <a:ext uri="{FF2B5EF4-FFF2-40B4-BE49-F238E27FC236}">
                  <a16:creationId xmlns:a16="http://schemas.microsoft.com/office/drawing/2014/main" id="{E0B88143-0DE5-1B45-A0E2-A331204E753A}"/>
                </a:ext>
              </a:extLst>
            </p:cNvPr>
            <p:cNvSpPr txBox="1"/>
            <p:nvPr/>
          </p:nvSpPr>
          <p:spPr>
            <a:xfrm>
              <a:off x="6543409" y="5183569"/>
              <a:ext cx="3987955" cy="371363"/>
            </a:xfrm>
            <a:prstGeom prst="rect">
              <a:avLst/>
            </a:prstGeom>
          </p:spPr>
          <p:txBody>
            <a:bodyPr vert="horz" wrap="square" lIns="0" tIns="0" rIns="0" bIns="0" rtlCol="0" anchor="b">
              <a:noAutofit/>
            </a:bodyPr>
            <a:lstStyle/>
            <a:p>
              <a:endParaRPr lang="en-US" sz="825" i="1"/>
            </a:p>
          </p:txBody>
        </p:sp>
      </p:grpSp>
      <p:pic>
        <p:nvPicPr>
          <p:cNvPr id="51" name="Picture 50">
            <a:extLst>
              <a:ext uri="{FF2B5EF4-FFF2-40B4-BE49-F238E27FC236}">
                <a16:creationId xmlns:a16="http://schemas.microsoft.com/office/drawing/2014/main" id="{5916A230-BAE3-D94C-8DFF-8E2D06CEE855}"/>
              </a:ext>
            </a:extLst>
          </p:cNvPr>
          <p:cNvPicPr>
            <a:picLocks noChangeAspect="1"/>
          </p:cNvPicPr>
          <p:nvPr/>
        </p:nvPicPr>
        <p:blipFill>
          <a:blip r:embed="rId6"/>
          <a:stretch>
            <a:fillRect/>
          </a:stretch>
        </p:blipFill>
        <p:spPr>
          <a:xfrm>
            <a:off x="4494734" y="3750966"/>
            <a:ext cx="323933" cy="380269"/>
          </a:xfrm>
          <a:prstGeom prst="rect">
            <a:avLst/>
          </a:prstGeom>
        </p:spPr>
      </p:pic>
      <p:sp>
        <p:nvSpPr>
          <p:cNvPr id="52" name="TextBox 51">
            <a:extLst>
              <a:ext uri="{FF2B5EF4-FFF2-40B4-BE49-F238E27FC236}">
                <a16:creationId xmlns:a16="http://schemas.microsoft.com/office/drawing/2014/main" id="{9F2D8935-E2FB-9D4A-86DB-78BDABCA9C5E}"/>
              </a:ext>
            </a:extLst>
          </p:cNvPr>
          <p:cNvSpPr txBox="1"/>
          <p:nvPr/>
        </p:nvSpPr>
        <p:spPr>
          <a:xfrm>
            <a:off x="4211320" y="4054448"/>
            <a:ext cx="1281441" cy="180192"/>
          </a:xfrm>
          <a:prstGeom prst="rect">
            <a:avLst/>
          </a:prstGeom>
        </p:spPr>
        <p:txBody>
          <a:bodyPr vert="horz" wrap="square" lIns="0" tIns="0" rIns="0" bIns="0" rtlCol="0" anchor="b">
            <a:noAutofit/>
          </a:bodyPr>
          <a:lstStyle/>
          <a:p>
            <a:r>
              <a:rPr lang="en-US" sz="825" i="1"/>
              <a:t>Telemetry Data Source</a:t>
            </a:r>
          </a:p>
        </p:txBody>
      </p:sp>
      <p:sp>
        <p:nvSpPr>
          <p:cNvPr id="74" name="TextBox 73">
            <a:extLst>
              <a:ext uri="{FF2B5EF4-FFF2-40B4-BE49-F238E27FC236}">
                <a16:creationId xmlns:a16="http://schemas.microsoft.com/office/drawing/2014/main" id="{A9211D9B-35F5-E949-A536-D5F1B8D83987}"/>
              </a:ext>
            </a:extLst>
          </p:cNvPr>
          <p:cNvSpPr txBox="1"/>
          <p:nvPr/>
        </p:nvSpPr>
        <p:spPr>
          <a:xfrm>
            <a:off x="5662740" y="3859575"/>
            <a:ext cx="959957" cy="249473"/>
          </a:xfrm>
          <a:prstGeom prst="rect">
            <a:avLst/>
          </a:prstGeom>
        </p:spPr>
        <p:txBody>
          <a:bodyPr vert="horz" wrap="square" lIns="0" tIns="0" rIns="0" bIns="0" rtlCol="0" anchor="b">
            <a:noAutofit/>
          </a:bodyPr>
          <a:lstStyle/>
          <a:p>
            <a:endParaRPr lang="en-US" sz="788" i="1"/>
          </a:p>
        </p:txBody>
      </p:sp>
      <p:sp>
        <p:nvSpPr>
          <p:cNvPr id="143" name="TextBox 142">
            <a:extLst>
              <a:ext uri="{FF2B5EF4-FFF2-40B4-BE49-F238E27FC236}">
                <a16:creationId xmlns:a16="http://schemas.microsoft.com/office/drawing/2014/main" id="{F3296E57-3128-2144-A788-E6FBFC4F5925}"/>
              </a:ext>
            </a:extLst>
          </p:cNvPr>
          <p:cNvSpPr txBox="1"/>
          <p:nvPr/>
        </p:nvSpPr>
        <p:spPr>
          <a:xfrm rot="2672845">
            <a:off x="7782964" y="3225043"/>
            <a:ext cx="189992" cy="1243655"/>
          </a:xfrm>
          <a:prstGeom prst="rect">
            <a:avLst/>
          </a:prstGeom>
          <a:scene3d>
            <a:camera prst="orthographicFront"/>
            <a:lightRig rig="threePt" dir="t"/>
          </a:scene3d>
          <a:sp3d prstMaterial="softEdge">
            <a:bevelT w="165100" prst="coolSlant"/>
          </a:sp3d>
        </p:spPr>
        <p:txBody>
          <a:bodyPr vert="vert270" wrap="square" lIns="0" tIns="0" rIns="0" bIns="0" rtlCol="0" anchor="b">
            <a:noAutofit/>
          </a:bodyPr>
          <a:lstStyle/>
          <a:p>
            <a:r>
              <a:rPr lang="en-US" sz="788" b="1"/>
              <a:t>IaaS (Cloud)</a:t>
            </a:r>
          </a:p>
        </p:txBody>
      </p:sp>
    </p:spTree>
    <p:extLst>
      <p:ext uri="{BB962C8B-B14F-4D97-AF65-F5344CB8AC3E}">
        <p14:creationId xmlns:p14="http://schemas.microsoft.com/office/powerpoint/2010/main" val="288050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B131C05-4025-AC4D-9C04-65DC84C5E1D8}"/>
              </a:ext>
            </a:extLst>
          </p:cNvPr>
          <p:cNvSpPr>
            <a:spLocks noGrp="1"/>
          </p:cNvSpPr>
          <p:nvPr>
            <p:ph type="title"/>
          </p:nvPr>
        </p:nvSpPr>
        <p:spPr>
          <a:xfrm>
            <a:off x="2247089" y="2069966"/>
            <a:ext cx="5921883" cy="1045369"/>
          </a:xfrm>
        </p:spPr>
        <p:txBody>
          <a:bodyPr/>
          <a:lstStyle/>
          <a:p>
            <a:r>
              <a:rPr lang="en-US" sz="3200" dirty="0"/>
              <a:t>Experiences and Lessons</a:t>
            </a:r>
            <a:r>
              <a:rPr lang="en-US" dirty="0"/>
              <a:t> </a:t>
            </a:r>
            <a:r>
              <a:rPr lang="en-US" sz="3200" dirty="0"/>
              <a:t>Learned</a:t>
            </a:r>
          </a:p>
        </p:txBody>
      </p:sp>
      <p:sp>
        <p:nvSpPr>
          <p:cNvPr id="2" name="Footer Placeholder 1">
            <a:extLst>
              <a:ext uri="{FF2B5EF4-FFF2-40B4-BE49-F238E27FC236}">
                <a16:creationId xmlns:a16="http://schemas.microsoft.com/office/drawing/2014/main" id="{DCA7D28A-0365-CE42-A535-6F8C8FF9E2F6}"/>
              </a:ext>
            </a:extLst>
          </p:cNvPr>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3" name="Slide Number Placeholder 2">
            <a:extLst>
              <a:ext uri="{FF2B5EF4-FFF2-40B4-BE49-F238E27FC236}">
                <a16:creationId xmlns:a16="http://schemas.microsoft.com/office/drawing/2014/main" id="{AA15685F-CAFD-5141-879F-6CEF4B824655}"/>
              </a:ext>
            </a:extLst>
          </p:cNvPr>
          <p:cNvSpPr>
            <a:spLocks noGrp="1"/>
          </p:cNvSpPr>
          <p:nvPr>
            <p:ph type="sldNum" sz="quarter" idx="12"/>
          </p:nvPr>
        </p:nvSpPr>
        <p:spPr/>
        <p:txBody>
          <a:bodyPr/>
          <a:lstStyle/>
          <a:p>
            <a:pPr algn="l"/>
            <a:fld id="{C1960183-D323-4677-9D78-78D1D39B0029}" type="slidenum">
              <a:rPr lang="en-US" smtClean="0"/>
              <a:pPr algn="l"/>
              <a:t>22</a:t>
            </a:fld>
            <a:endParaRPr lang="en-US"/>
          </a:p>
        </p:txBody>
      </p:sp>
    </p:spTree>
    <p:extLst>
      <p:ext uri="{BB962C8B-B14F-4D97-AF65-F5344CB8AC3E}">
        <p14:creationId xmlns:p14="http://schemas.microsoft.com/office/powerpoint/2010/main" val="329144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55E21567-8FD9-1C41-9EAE-BE8B1E7C9607}"/>
              </a:ext>
            </a:extLst>
          </p:cNvPr>
          <p:cNvSpPr>
            <a:spLocks noGrp="1"/>
          </p:cNvSpPr>
          <p:nvPr>
            <p:ph idx="1"/>
          </p:nvPr>
        </p:nvSpPr>
        <p:spPr/>
        <p:txBody>
          <a:bodyPr/>
          <a:lstStyle/>
          <a:p>
            <a:r>
              <a:rPr lang="en-US" dirty="0"/>
              <a:t>Airflow does the overall  scheduling of the algorithms  + Tasks </a:t>
            </a:r>
          </a:p>
          <a:p>
            <a:r>
              <a:rPr lang="en-US" dirty="0"/>
              <a:t>Invokes Argo to run that specific Tasks or Algorithm on Kubernetes</a:t>
            </a:r>
          </a:p>
          <a:p>
            <a:endParaRPr lang="en-US" dirty="0"/>
          </a:p>
          <a:p>
            <a:r>
              <a:rPr lang="en-US" dirty="0"/>
              <a:t>Airflow uses python extensions to invoke Argo</a:t>
            </a:r>
          </a:p>
          <a:p>
            <a:pPr marL="240030" lvl="1" indent="0">
              <a:buNone/>
            </a:pPr>
            <a:endParaRPr lang="en-US" sz="2400" dirty="0"/>
          </a:p>
          <a:p>
            <a:pPr marL="240030" lvl="1" indent="0">
              <a:buNone/>
            </a:pPr>
            <a:r>
              <a:rPr lang="en-US" sz="2400" dirty="0"/>
              <a:t>	</a:t>
            </a:r>
            <a:r>
              <a:rPr lang="en-US" sz="2400" dirty="0" err="1"/>
              <a:t>argo</a:t>
            </a:r>
            <a:r>
              <a:rPr lang="en-US" sz="2400" dirty="0"/>
              <a:t> submit -f  </a:t>
            </a:r>
            <a:r>
              <a:rPr lang="en-US" sz="2400" dirty="0" err="1"/>
              <a:t>workflow.yaml</a:t>
            </a:r>
            <a:endParaRPr lang="en-US" sz="2400" dirty="0"/>
          </a:p>
        </p:txBody>
      </p:sp>
      <p:sp>
        <p:nvSpPr>
          <p:cNvPr id="2" name="Footer Placeholder 1">
            <a:extLst>
              <a:ext uri="{FF2B5EF4-FFF2-40B4-BE49-F238E27FC236}">
                <a16:creationId xmlns:a16="http://schemas.microsoft.com/office/drawing/2014/main" id="{6FA46335-4E56-C647-AB4C-D6FB33AB8748}"/>
              </a:ext>
            </a:extLst>
          </p:cNvPr>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3" name="Slide Number Placeholder 2">
            <a:extLst>
              <a:ext uri="{FF2B5EF4-FFF2-40B4-BE49-F238E27FC236}">
                <a16:creationId xmlns:a16="http://schemas.microsoft.com/office/drawing/2014/main" id="{024D4024-605D-B340-89D9-5BE84D9F1A3E}"/>
              </a:ext>
            </a:extLst>
          </p:cNvPr>
          <p:cNvSpPr>
            <a:spLocks noGrp="1"/>
          </p:cNvSpPr>
          <p:nvPr>
            <p:ph type="sldNum" sz="quarter" idx="12"/>
          </p:nvPr>
        </p:nvSpPr>
        <p:spPr/>
        <p:txBody>
          <a:bodyPr/>
          <a:lstStyle/>
          <a:p>
            <a:pPr algn="l"/>
            <a:fld id="{C1960183-D323-4677-9D78-78D1D39B0029}" type="slidenum">
              <a:rPr lang="en-US" smtClean="0"/>
              <a:pPr algn="l"/>
              <a:t>23</a:t>
            </a:fld>
            <a:endParaRPr lang="en-US"/>
          </a:p>
        </p:txBody>
      </p:sp>
      <p:sp>
        <p:nvSpPr>
          <p:cNvPr id="14" name="Title 13">
            <a:extLst>
              <a:ext uri="{FF2B5EF4-FFF2-40B4-BE49-F238E27FC236}">
                <a16:creationId xmlns:a16="http://schemas.microsoft.com/office/drawing/2014/main" id="{F7870A71-D00F-6541-8B64-94956F7DA66C}"/>
              </a:ext>
            </a:extLst>
          </p:cNvPr>
          <p:cNvSpPr>
            <a:spLocks noGrp="1"/>
          </p:cNvSpPr>
          <p:nvPr>
            <p:ph type="title"/>
          </p:nvPr>
        </p:nvSpPr>
        <p:spPr/>
        <p:txBody>
          <a:bodyPr/>
          <a:lstStyle/>
          <a:p>
            <a:r>
              <a:rPr lang="en-US" dirty="0"/>
              <a:t>Why Argo and Airflow?</a:t>
            </a:r>
          </a:p>
        </p:txBody>
      </p:sp>
    </p:spTree>
    <p:extLst>
      <p:ext uri="{BB962C8B-B14F-4D97-AF65-F5344CB8AC3E}">
        <p14:creationId xmlns:p14="http://schemas.microsoft.com/office/powerpoint/2010/main" val="60091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55E21567-8FD9-1C41-9EAE-BE8B1E7C9607}"/>
              </a:ext>
            </a:extLst>
          </p:cNvPr>
          <p:cNvSpPr>
            <a:spLocks noGrp="1"/>
          </p:cNvSpPr>
          <p:nvPr>
            <p:ph idx="1"/>
          </p:nvPr>
        </p:nvSpPr>
        <p:spPr>
          <a:xfrm>
            <a:off x="457200" y="1085850"/>
            <a:ext cx="8229600" cy="1303389"/>
          </a:xfrm>
        </p:spPr>
        <p:txBody>
          <a:bodyPr/>
          <a:lstStyle/>
          <a:p>
            <a:r>
              <a:rPr lang="en-US" dirty="0"/>
              <a:t>Based on events from the appliances </a:t>
            </a:r>
          </a:p>
          <a:p>
            <a:r>
              <a:rPr lang="en-US" dirty="0"/>
              <a:t>We use a custom Airflow Journal that does Journal driven builder which schedules the airflow </a:t>
            </a:r>
            <a:r>
              <a:rPr lang="en-US" dirty="0" err="1"/>
              <a:t>dags</a:t>
            </a:r>
            <a:r>
              <a:rPr lang="en-US" dirty="0"/>
              <a:t> and tasks.</a:t>
            </a:r>
          </a:p>
          <a:p>
            <a:endParaRPr lang="en-US" sz="2400" dirty="0"/>
          </a:p>
          <a:p>
            <a:endParaRPr lang="en-US" sz="2400" dirty="0"/>
          </a:p>
        </p:txBody>
      </p:sp>
      <p:sp>
        <p:nvSpPr>
          <p:cNvPr id="2" name="Footer Placeholder 1">
            <a:extLst>
              <a:ext uri="{FF2B5EF4-FFF2-40B4-BE49-F238E27FC236}">
                <a16:creationId xmlns:a16="http://schemas.microsoft.com/office/drawing/2014/main" id="{6FA46335-4E56-C647-AB4C-D6FB33AB8748}"/>
              </a:ext>
            </a:extLst>
          </p:cNvPr>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3" name="Slide Number Placeholder 2">
            <a:extLst>
              <a:ext uri="{FF2B5EF4-FFF2-40B4-BE49-F238E27FC236}">
                <a16:creationId xmlns:a16="http://schemas.microsoft.com/office/drawing/2014/main" id="{024D4024-605D-B340-89D9-5BE84D9F1A3E}"/>
              </a:ext>
            </a:extLst>
          </p:cNvPr>
          <p:cNvSpPr>
            <a:spLocks noGrp="1"/>
          </p:cNvSpPr>
          <p:nvPr>
            <p:ph type="sldNum" sz="quarter" idx="12"/>
          </p:nvPr>
        </p:nvSpPr>
        <p:spPr/>
        <p:txBody>
          <a:bodyPr/>
          <a:lstStyle/>
          <a:p>
            <a:pPr algn="l"/>
            <a:fld id="{C1960183-D323-4677-9D78-78D1D39B0029}" type="slidenum">
              <a:rPr lang="en-US" smtClean="0"/>
              <a:pPr algn="l"/>
              <a:t>24</a:t>
            </a:fld>
            <a:endParaRPr lang="en-US"/>
          </a:p>
        </p:txBody>
      </p:sp>
      <p:sp>
        <p:nvSpPr>
          <p:cNvPr id="14" name="Title 13">
            <a:extLst>
              <a:ext uri="{FF2B5EF4-FFF2-40B4-BE49-F238E27FC236}">
                <a16:creationId xmlns:a16="http://schemas.microsoft.com/office/drawing/2014/main" id="{F7870A71-D00F-6541-8B64-94956F7DA66C}"/>
              </a:ext>
            </a:extLst>
          </p:cNvPr>
          <p:cNvSpPr>
            <a:spLocks noGrp="1"/>
          </p:cNvSpPr>
          <p:nvPr>
            <p:ph type="title"/>
          </p:nvPr>
        </p:nvSpPr>
        <p:spPr/>
        <p:txBody>
          <a:bodyPr/>
          <a:lstStyle/>
          <a:p>
            <a:r>
              <a:rPr lang="en-US" dirty="0"/>
              <a:t>How does Airflow knows when to schedule?</a:t>
            </a:r>
          </a:p>
        </p:txBody>
      </p:sp>
      <p:sp>
        <p:nvSpPr>
          <p:cNvPr id="6" name="Content Placeholder 14">
            <a:extLst>
              <a:ext uri="{FF2B5EF4-FFF2-40B4-BE49-F238E27FC236}">
                <a16:creationId xmlns:a16="http://schemas.microsoft.com/office/drawing/2014/main" id="{4DCDEA46-8E6D-E84F-948A-829129DBE661}"/>
              </a:ext>
            </a:extLst>
          </p:cNvPr>
          <p:cNvSpPr txBox="1">
            <a:spLocks/>
          </p:cNvSpPr>
          <p:nvPr/>
        </p:nvSpPr>
        <p:spPr>
          <a:xfrm>
            <a:off x="762000" y="2258118"/>
            <a:ext cx="8229600" cy="1303389"/>
          </a:xfrm>
          <a:prstGeom prst="rect">
            <a:avLst/>
          </a:prstGeom>
        </p:spPr>
        <p:txBody>
          <a:bodyPr vert="horz" lIns="0" tIns="0" rIns="0" bIns="0" rtlCol="0">
            <a:normAutofit fontScale="25000" lnSpcReduction="20000"/>
          </a:bodyPr>
          <a:lstStyle>
            <a:lvl1pPr marL="171450" indent="-171450" algn="l" defTabSz="685800" rtl="0" eaLnBrk="1" latinLnBrk="0" hangingPunct="1">
              <a:lnSpc>
                <a:spcPct val="90000"/>
              </a:lnSpc>
              <a:spcBef>
                <a:spcPts val="1350"/>
              </a:spcBef>
              <a:buClr>
                <a:srgbClr val="B3B3B4"/>
              </a:buClr>
              <a:buFont typeface="Arial" panose="020B0604020202020204" pitchFamily="34" charset="0"/>
              <a:buChar char="•"/>
              <a:defRPr sz="1800" kern="1200">
                <a:solidFill>
                  <a:schemeClr val="tx1"/>
                </a:solidFill>
                <a:latin typeface="Corbel"/>
                <a:ea typeface="+mn-ea"/>
                <a:cs typeface="+mn-cs"/>
              </a:defRPr>
            </a:lvl1pPr>
            <a:lvl2pPr marL="377190" indent="-137160" algn="l" defTabSz="685800" rtl="0" eaLnBrk="1" latinLnBrk="0" hangingPunct="1">
              <a:lnSpc>
                <a:spcPct val="90000"/>
              </a:lnSpc>
              <a:spcBef>
                <a:spcPts val="600"/>
              </a:spcBef>
              <a:buClr>
                <a:srgbClr val="B3B3B4"/>
              </a:buClr>
              <a:buFont typeface="Arial" panose="020B0604020202020204" pitchFamily="34" charset="0"/>
              <a:buChar char="–"/>
              <a:defRPr sz="1500" kern="1200">
                <a:solidFill>
                  <a:schemeClr val="tx1"/>
                </a:solidFill>
                <a:latin typeface="Corbel"/>
                <a:ea typeface="+mn-ea"/>
                <a:cs typeface="+mn-cs"/>
              </a:defRPr>
            </a:lvl2pPr>
            <a:lvl3pPr marL="548640" indent="-137160" algn="l" defTabSz="685800" rtl="0" eaLnBrk="1" latinLnBrk="0" hangingPunct="1">
              <a:lnSpc>
                <a:spcPct val="90000"/>
              </a:lnSpc>
              <a:spcBef>
                <a:spcPts val="450"/>
              </a:spcBef>
              <a:buClr>
                <a:srgbClr val="B3B3B4"/>
              </a:buClr>
              <a:buFont typeface="Arial" panose="020B0604020202020204" pitchFamily="34" charset="0"/>
              <a:buChar char="•"/>
              <a:defRPr sz="1350" kern="1200">
                <a:solidFill>
                  <a:schemeClr val="tx1"/>
                </a:solidFill>
                <a:latin typeface="Corbel"/>
                <a:ea typeface="+mn-ea"/>
                <a:cs typeface="+mn-cs"/>
              </a:defRPr>
            </a:lvl3pPr>
            <a:lvl4pPr marL="720090" indent="-137160" algn="l" defTabSz="685800" rtl="0" eaLnBrk="1" latinLnBrk="0" hangingPunct="1">
              <a:lnSpc>
                <a:spcPct val="90000"/>
              </a:lnSpc>
              <a:spcBef>
                <a:spcPts val="450"/>
              </a:spcBef>
              <a:buClr>
                <a:srgbClr val="B3B3B4"/>
              </a:buClr>
              <a:buFont typeface="Arial" panose="020B0604020202020204" pitchFamily="34" charset="0"/>
              <a:buChar char="–"/>
              <a:defRPr sz="1200" kern="1200">
                <a:solidFill>
                  <a:schemeClr val="tx1"/>
                </a:solidFill>
                <a:latin typeface="Corbel"/>
                <a:ea typeface="+mn-ea"/>
                <a:cs typeface="+mn-cs"/>
              </a:defRPr>
            </a:lvl4pPr>
            <a:lvl5pPr marL="891540" indent="-137160" algn="l" defTabSz="685800" rtl="0" eaLnBrk="1" latinLnBrk="0" hangingPunct="1">
              <a:lnSpc>
                <a:spcPct val="90000"/>
              </a:lnSpc>
              <a:spcBef>
                <a:spcPts val="450"/>
              </a:spcBef>
              <a:buClr>
                <a:srgbClr val="B3B3B4"/>
              </a:buClr>
              <a:buFont typeface="Arial" panose="020B0604020202020204" pitchFamily="34" charset="0"/>
              <a:buChar char="•"/>
              <a:defRPr sz="1200" kern="1200">
                <a:solidFill>
                  <a:schemeClr val="tx1"/>
                </a:solidFill>
                <a:latin typeface="Corbel"/>
                <a:ea typeface="+mn-ea"/>
                <a:cs typeface="+mn-cs"/>
              </a:defRPr>
            </a:lvl5pPr>
            <a:lvl6pPr marL="1062990" indent="-137160" algn="l" defTabSz="685800" rtl="0" eaLnBrk="1" latinLnBrk="0" hangingPunct="1">
              <a:lnSpc>
                <a:spcPct val="90000"/>
              </a:lnSpc>
              <a:spcBef>
                <a:spcPts val="450"/>
              </a:spcBef>
              <a:buClr>
                <a:srgbClr val="B3B3B4"/>
              </a:buClr>
              <a:buFont typeface="Arial" panose="020B0604020202020204" pitchFamily="34" charset="0"/>
              <a:buChar char="–"/>
              <a:defRPr sz="1200" kern="1200">
                <a:solidFill>
                  <a:schemeClr val="tx1"/>
                </a:solidFill>
                <a:latin typeface="+mn-lt"/>
                <a:ea typeface="+mn-ea"/>
                <a:cs typeface="+mn-cs"/>
              </a:defRPr>
            </a:lvl6pPr>
            <a:lvl7pPr marL="1234440" indent="-137160" algn="l" defTabSz="685800" rtl="0" eaLnBrk="1" latinLnBrk="0" hangingPunct="1">
              <a:lnSpc>
                <a:spcPct val="90000"/>
              </a:lnSpc>
              <a:spcBef>
                <a:spcPts val="450"/>
              </a:spcBef>
              <a:buClr>
                <a:srgbClr val="B3B3B4"/>
              </a:buClr>
              <a:buFont typeface="Arial" panose="020B0604020202020204" pitchFamily="34" charset="0"/>
              <a:buChar char="•"/>
              <a:defRPr sz="1200" kern="1200">
                <a:solidFill>
                  <a:schemeClr val="tx1"/>
                </a:solidFill>
                <a:latin typeface="+mn-lt"/>
                <a:ea typeface="+mn-ea"/>
                <a:cs typeface="+mn-cs"/>
              </a:defRPr>
            </a:lvl7pPr>
            <a:lvl8pPr marL="1405890" indent="-137160" algn="l" defTabSz="685800" rtl="0" eaLnBrk="1" latinLnBrk="0" hangingPunct="1">
              <a:lnSpc>
                <a:spcPct val="90000"/>
              </a:lnSpc>
              <a:spcBef>
                <a:spcPts val="450"/>
              </a:spcBef>
              <a:buClr>
                <a:srgbClr val="B3B3B4"/>
              </a:buClr>
              <a:buFont typeface="Arial" panose="020B0604020202020204" pitchFamily="34" charset="0"/>
              <a:buChar char="–"/>
              <a:defRPr sz="1200" kern="1200">
                <a:solidFill>
                  <a:schemeClr val="tx1"/>
                </a:solidFill>
                <a:latin typeface="+mn-lt"/>
                <a:ea typeface="+mn-ea"/>
                <a:cs typeface="+mn-cs"/>
              </a:defRPr>
            </a:lvl8pPr>
            <a:lvl9pPr marL="1577340" indent="-137160" algn="l" defTabSz="685800" rtl="0" eaLnBrk="1" latinLnBrk="0" hangingPunct="1">
              <a:lnSpc>
                <a:spcPct val="90000"/>
              </a:lnSpc>
              <a:spcBef>
                <a:spcPts val="450"/>
              </a:spcBef>
              <a:buClr>
                <a:srgbClr val="B3B3B4"/>
              </a:buClr>
              <a:buFont typeface="Arial" panose="020B0604020202020204" pitchFamily="34" charset="0"/>
              <a:buChar char="•"/>
              <a:defRPr sz="1200" kern="1200">
                <a:solidFill>
                  <a:schemeClr val="tx1"/>
                </a:solidFill>
                <a:latin typeface="+mn-lt"/>
                <a:ea typeface="+mn-ea"/>
                <a:cs typeface="+mn-cs"/>
              </a:defRPr>
            </a:lvl9pPr>
          </a:lstStyle>
          <a:p>
            <a:r>
              <a:rPr lang="en-US" sz="1600" dirty="0"/>
              <a:t>from </a:t>
            </a:r>
            <a:r>
              <a:rPr lang="en-US" sz="1600" dirty="0" err="1"/>
              <a:t>wfmgr.airflow_adapter</a:t>
            </a:r>
            <a:r>
              <a:rPr lang="en-US" sz="1600" dirty="0"/>
              <a:t> import </a:t>
            </a:r>
            <a:r>
              <a:rPr lang="en-US" sz="1600" dirty="0" err="1"/>
              <a:t>WorkflowDef</a:t>
            </a:r>
            <a:r>
              <a:rPr lang="en-US" sz="1600" dirty="0"/>
              <a:t>, </a:t>
            </a:r>
            <a:r>
              <a:rPr lang="en-US" sz="1600" dirty="0" err="1"/>
              <a:t>PoolDef</a:t>
            </a:r>
            <a:endParaRPr lang="en-US" sz="1600" dirty="0"/>
          </a:p>
          <a:p>
            <a:r>
              <a:rPr lang="en-US" sz="1600" dirty="0"/>
              <a:t>from </a:t>
            </a:r>
            <a:r>
              <a:rPr lang="en-US" sz="1600" dirty="0" err="1"/>
              <a:t>wfmgr.miner_builder</a:t>
            </a:r>
            <a:r>
              <a:rPr lang="en-US" sz="1600" dirty="0"/>
              <a:t> import </a:t>
            </a:r>
            <a:r>
              <a:rPr lang="en-US" sz="1600" dirty="0" err="1"/>
              <a:t>MinerBuilder</a:t>
            </a:r>
            <a:endParaRPr lang="en-US" sz="1600" dirty="0"/>
          </a:p>
          <a:p>
            <a:r>
              <a:rPr lang="en-US" sz="1600" dirty="0"/>
              <a:t>from airflow import DAG</a:t>
            </a:r>
          </a:p>
          <a:p>
            <a:endParaRPr lang="en-US" sz="1600" dirty="0"/>
          </a:p>
          <a:p>
            <a:r>
              <a:rPr lang="en-US" sz="1600" dirty="0"/>
              <a:t>slots = </a:t>
            </a:r>
            <a:r>
              <a:rPr lang="en-US" sz="1600" dirty="0" err="1"/>
              <a:t>int</a:t>
            </a:r>
            <a:r>
              <a:rPr lang="en-US" sz="1600" dirty="0"/>
              <a:t>("1")</a:t>
            </a:r>
          </a:p>
          <a:p>
            <a:r>
              <a:rPr lang="en-US" sz="1600" dirty="0"/>
              <a:t>reserve = </a:t>
            </a:r>
            <a:r>
              <a:rPr lang="en-US" sz="1600" dirty="0" err="1"/>
              <a:t>int</a:t>
            </a:r>
            <a:r>
              <a:rPr lang="en-US" sz="1600" dirty="0"/>
              <a:t>("1")</a:t>
            </a:r>
          </a:p>
          <a:p>
            <a:r>
              <a:rPr lang="en-US" sz="1600" dirty="0" err="1"/>
              <a:t>template_types</a:t>
            </a:r>
            <a:r>
              <a:rPr lang="en-US" sz="1600" dirty="0"/>
              <a:t> = "</a:t>
            </a:r>
            <a:r>
              <a:rPr lang="en-US" sz="1600" dirty="0" err="1"/>
              <a:t>RecommendKmeans</a:t>
            </a:r>
            <a:r>
              <a:rPr lang="en-US" sz="1600" dirty="0"/>
              <a:t>"</a:t>
            </a:r>
          </a:p>
          <a:p>
            <a:r>
              <a:rPr lang="en-US" sz="1600" dirty="0" err="1"/>
              <a:t>miner_dag</a:t>
            </a:r>
            <a:r>
              <a:rPr lang="en-US" sz="1600" dirty="0"/>
              <a:t>, </a:t>
            </a:r>
            <a:r>
              <a:rPr lang="en-US" sz="1600" dirty="0" err="1"/>
              <a:t>run_miner</a:t>
            </a:r>
            <a:r>
              <a:rPr lang="en-US" sz="1600" dirty="0"/>
              <a:t> = </a:t>
            </a:r>
            <a:r>
              <a:rPr lang="en-US" sz="1600" dirty="0" err="1"/>
              <a:t>MinerBuilder</a:t>
            </a:r>
            <a:r>
              <a:rPr lang="en-US" sz="1600" dirty="0"/>
              <a:t>(</a:t>
            </a:r>
            <a:r>
              <a:rPr lang="en-US" sz="1600" dirty="0" err="1"/>
              <a:t>wf_def</a:t>
            </a:r>
            <a:r>
              <a:rPr lang="en-US" sz="1600" dirty="0"/>
              <a:t>=</a:t>
            </a:r>
            <a:r>
              <a:rPr lang="en-US" sz="1600" dirty="0" err="1"/>
              <a:t>WorkflowDef</a:t>
            </a:r>
            <a:r>
              <a:rPr lang="en-US" sz="1600" dirty="0"/>
              <a:t>(name="</a:t>
            </a:r>
            <a:r>
              <a:rPr lang="en-US" sz="1600" dirty="0" err="1"/>
              <a:t>recommend_kmeans</a:t>
            </a:r>
            <a:r>
              <a:rPr lang="en-US" sz="1600" dirty="0"/>
              <a:t>",</a:t>
            </a:r>
          </a:p>
          <a:p>
            <a:r>
              <a:rPr lang="en-US" sz="1600" dirty="0"/>
              <a:t>                                                      schedule="0 */3* * *", </a:t>
            </a:r>
            <a:r>
              <a:rPr lang="en-US" sz="1600" dirty="0" err="1"/>
              <a:t>pool_def</a:t>
            </a:r>
            <a:r>
              <a:rPr lang="en-US" sz="1600" dirty="0"/>
              <a:t>=</a:t>
            </a:r>
            <a:r>
              <a:rPr lang="en-US" sz="1600" dirty="0" err="1"/>
              <a:t>PoolDef</a:t>
            </a:r>
            <a:r>
              <a:rPr lang="en-US" sz="1600" dirty="0"/>
              <a:t>(slots, reserve)),</a:t>
            </a:r>
          </a:p>
          <a:p>
            <a:r>
              <a:rPr lang="en-US" sz="1600" dirty="0"/>
              <a:t>                                   </a:t>
            </a:r>
            <a:r>
              <a:rPr lang="en-US" sz="1600" dirty="0" err="1"/>
              <a:t>template_args</a:t>
            </a:r>
            <a:r>
              <a:rPr lang="en-US" sz="1600" dirty="0"/>
              <a:t>={</a:t>
            </a:r>
          </a:p>
          <a:p>
            <a:r>
              <a:rPr lang="en-US" sz="1600" dirty="0"/>
              <a:t>                                       "</a:t>
            </a:r>
            <a:r>
              <a:rPr lang="en-US" sz="1600" dirty="0" err="1"/>
              <a:t>template_types</a:t>
            </a:r>
            <a:r>
              <a:rPr lang="en-US" sz="1600" dirty="0"/>
              <a:t>": [</a:t>
            </a:r>
            <a:r>
              <a:rPr lang="en-US" sz="1600" dirty="0" err="1"/>
              <a:t>x.strip</a:t>
            </a:r>
            <a:r>
              <a:rPr lang="en-US" sz="1600" dirty="0"/>
              <a:t>() for x in </a:t>
            </a:r>
            <a:r>
              <a:rPr lang="en-US" sz="1600" dirty="0" err="1"/>
              <a:t>template_types.split</a:t>
            </a:r>
            <a:r>
              <a:rPr lang="en-US" sz="1600" dirty="0"/>
              <a:t>(",")]}).</a:t>
            </a:r>
            <a:r>
              <a:rPr lang="en-US" sz="1600" dirty="0" err="1"/>
              <a:t>miner_dag</a:t>
            </a:r>
            <a:r>
              <a:rPr lang="en-US" sz="1600" dirty="0"/>
              <a:t>()</a:t>
            </a:r>
          </a:p>
          <a:p>
            <a:endParaRPr lang="en-US" sz="2400" dirty="0"/>
          </a:p>
        </p:txBody>
      </p:sp>
    </p:spTree>
    <p:extLst>
      <p:ext uri="{BB962C8B-B14F-4D97-AF65-F5344CB8AC3E}">
        <p14:creationId xmlns:p14="http://schemas.microsoft.com/office/powerpoint/2010/main" val="95757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55E21567-8FD9-1C41-9EAE-BE8B1E7C9607}"/>
              </a:ext>
            </a:extLst>
          </p:cNvPr>
          <p:cNvSpPr>
            <a:spLocks noGrp="1"/>
          </p:cNvSpPr>
          <p:nvPr>
            <p:ph idx="1"/>
          </p:nvPr>
        </p:nvSpPr>
        <p:spPr/>
        <p:txBody>
          <a:bodyPr/>
          <a:lstStyle/>
          <a:p>
            <a:r>
              <a:rPr lang="en-US" dirty="0"/>
              <a:t>Flannel is used as a network provider and it does not clear the pod </a:t>
            </a:r>
            <a:r>
              <a:rPr lang="en-US" dirty="0" err="1"/>
              <a:t>ips</a:t>
            </a:r>
            <a:r>
              <a:rPr lang="en-US" dirty="0"/>
              <a:t> used</a:t>
            </a:r>
          </a:p>
          <a:p>
            <a:r>
              <a:rPr lang="en-US" dirty="0"/>
              <a:t>Work around is to use a script that periodically cleans up the pod </a:t>
            </a:r>
            <a:r>
              <a:rPr lang="en-US" dirty="0" err="1"/>
              <a:t>ip’s</a:t>
            </a:r>
            <a:endParaRPr lang="en-US" dirty="0"/>
          </a:p>
          <a:p>
            <a:r>
              <a:rPr lang="en-US" dirty="0"/>
              <a:t>Default 50M max memory allocation was not sufficient for Flannel need to be increased</a:t>
            </a:r>
          </a:p>
        </p:txBody>
      </p:sp>
      <p:sp>
        <p:nvSpPr>
          <p:cNvPr id="2" name="Footer Placeholder 1">
            <a:extLst>
              <a:ext uri="{FF2B5EF4-FFF2-40B4-BE49-F238E27FC236}">
                <a16:creationId xmlns:a16="http://schemas.microsoft.com/office/drawing/2014/main" id="{6FA46335-4E56-C647-AB4C-D6FB33AB8748}"/>
              </a:ext>
            </a:extLst>
          </p:cNvPr>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3" name="Slide Number Placeholder 2">
            <a:extLst>
              <a:ext uri="{FF2B5EF4-FFF2-40B4-BE49-F238E27FC236}">
                <a16:creationId xmlns:a16="http://schemas.microsoft.com/office/drawing/2014/main" id="{024D4024-605D-B340-89D9-5BE84D9F1A3E}"/>
              </a:ext>
            </a:extLst>
          </p:cNvPr>
          <p:cNvSpPr>
            <a:spLocks noGrp="1"/>
          </p:cNvSpPr>
          <p:nvPr>
            <p:ph type="sldNum" sz="quarter" idx="12"/>
          </p:nvPr>
        </p:nvSpPr>
        <p:spPr/>
        <p:txBody>
          <a:bodyPr/>
          <a:lstStyle/>
          <a:p>
            <a:pPr algn="l"/>
            <a:fld id="{C1960183-D323-4677-9D78-78D1D39B0029}" type="slidenum">
              <a:rPr lang="en-US" smtClean="0"/>
              <a:pPr algn="l"/>
              <a:t>25</a:t>
            </a:fld>
            <a:endParaRPr lang="en-US"/>
          </a:p>
        </p:txBody>
      </p:sp>
      <p:sp>
        <p:nvSpPr>
          <p:cNvPr id="14" name="Title 13">
            <a:extLst>
              <a:ext uri="{FF2B5EF4-FFF2-40B4-BE49-F238E27FC236}">
                <a16:creationId xmlns:a16="http://schemas.microsoft.com/office/drawing/2014/main" id="{F7870A71-D00F-6541-8B64-94956F7DA66C}"/>
              </a:ext>
            </a:extLst>
          </p:cNvPr>
          <p:cNvSpPr>
            <a:spLocks noGrp="1"/>
          </p:cNvSpPr>
          <p:nvPr>
            <p:ph type="title"/>
          </p:nvPr>
        </p:nvSpPr>
        <p:spPr/>
        <p:txBody>
          <a:bodyPr/>
          <a:lstStyle/>
          <a:p>
            <a:r>
              <a:rPr lang="en-US" dirty="0"/>
              <a:t>Challenges #1 Issue with network provider</a:t>
            </a:r>
          </a:p>
        </p:txBody>
      </p:sp>
    </p:spTree>
    <p:extLst>
      <p:ext uri="{BB962C8B-B14F-4D97-AF65-F5344CB8AC3E}">
        <p14:creationId xmlns:p14="http://schemas.microsoft.com/office/powerpoint/2010/main" val="421599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55E21567-8FD9-1C41-9EAE-BE8B1E7C9607}"/>
              </a:ext>
            </a:extLst>
          </p:cNvPr>
          <p:cNvSpPr>
            <a:spLocks noGrp="1"/>
          </p:cNvSpPr>
          <p:nvPr>
            <p:ph idx="1"/>
          </p:nvPr>
        </p:nvSpPr>
        <p:spPr/>
        <p:txBody>
          <a:bodyPr/>
          <a:lstStyle/>
          <a:p>
            <a:r>
              <a:rPr lang="en-US" dirty="0"/>
              <a:t>Starting and stopping a pod is an expensive operation. ~30 sec</a:t>
            </a:r>
          </a:p>
          <a:p>
            <a:r>
              <a:rPr lang="en-US" dirty="0"/>
              <a:t>It is inefficient to start and stop pods if the tasks runtime less than the creation time </a:t>
            </a:r>
          </a:p>
          <a:p>
            <a:r>
              <a:rPr lang="en-US" dirty="0"/>
              <a:t>Solution is to batch up more operations together </a:t>
            </a:r>
          </a:p>
        </p:txBody>
      </p:sp>
      <p:sp>
        <p:nvSpPr>
          <p:cNvPr id="2" name="Footer Placeholder 1">
            <a:extLst>
              <a:ext uri="{FF2B5EF4-FFF2-40B4-BE49-F238E27FC236}">
                <a16:creationId xmlns:a16="http://schemas.microsoft.com/office/drawing/2014/main" id="{6FA46335-4E56-C647-AB4C-D6FB33AB8748}"/>
              </a:ext>
            </a:extLst>
          </p:cNvPr>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3" name="Slide Number Placeholder 2">
            <a:extLst>
              <a:ext uri="{FF2B5EF4-FFF2-40B4-BE49-F238E27FC236}">
                <a16:creationId xmlns:a16="http://schemas.microsoft.com/office/drawing/2014/main" id="{024D4024-605D-B340-89D9-5BE84D9F1A3E}"/>
              </a:ext>
            </a:extLst>
          </p:cNvPr>
          <p:cNvSpPr>
            <a:spLocks noGrp="1"/>
          </p:cNvSpPr>
          <p:nvPr>
            <p:ph type="sldNum" sz="quarter" idx="12"/>
          </p:nvPr>
        </p:nvSpPr>
        <p:spPr/>
        <p:txBody>
          <a:bodyPr/>
          <a:lstStyle/>
          <a:p>
            <a:pPr algn="l"/>
            <a:fld id="{C1960183-D323-4677-9D78-78D1D39B0029}" type="slidenum">
              <a:rPr lang="en-US" smtClean="0"/>
              <a:pPr algn="l"/>
              <a:t>26</a:t>
            </a:fld>
            <a:endParaRPr lang="en-US"/>
          </a:p>
        </p:txBody>
      </p:sp>
      <p:sp>
        <p:nvSpPr>
          <p:cNvPr id="14" name="Title 13">
            <a:extLst>
              <a:ext uri="{FF2B5EF4-FFF2-40B4-BE49-F238E27FC236}">
                <a16:creationId xmlns:a16="http://schemas.microsoft.com/office/drawing/2014/main" id="{F7870A71-D00F-6541-8B64-94956F7DA66C}"/>
              </a:ext>
            </a:extLst>
          </p:cNvPr>
          <p:cNvSpPr>
            <a:spLocks noGrp="1"/>
          </p:cNvSpPr>
          <p:nvPr>
            <p:ph type="title"/>
          </p:nvPr>
        </p:nvSpPr>
        <p:spPr/>
        <p:txBody>
          <a:bodyPr/>
          <a:lstStyle/>
          <a:p>
            <a:r>
              <a:rPr lang="en-US" dirty="0"/>
              <a:t>Challenges #2 Issues with frequent start and stop of  pods </a:t>
            </a:r>
          </a:p>
        </p:txBody>
      </p:sp>
    </p:spTree>
    <p:extLst>
      <p:ext uri="{BB962C8B-B14F-4D97-AF65-F5344CB8AC3E}">
        <p14:creationId xmlns:p14="http://schemas.microsoft.com/office/powerpoint/2010/main" val="172719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55E21567-8FD9-1C41-9EAE-BE8B1E7C9607}"/>
              </a:ext>
            </a:extLst>
          </p:cNvPr>
          <p:cNvSpPr>
            <a:spLocks noGrp="1"/>
          </p:cNvSpPr>
          <p:nvPr>
            <p:ph idx="1"/>
          </p:nvPr>
        </p:nvSpPr>
        <p:spPr/>
        <p:txBody>
          <a:bodyPr/>
          <a:lstStyle/>
          <a:p>
            <a:r>
              <a:rPr lang="en-US" dirty="0"/>
              <a:t>Airflow lags between 2 consecutive scheduled tasks  can be few minutes </a:t>
            </a:r>
          </a:p>
          <a:p>
            <a:r>
              <a:rPr lang="en-US" dirty="0"/>
              <a:t> Workaround is to batch journal entries in a given task to work around this challenge</a:t>
            </a:r>
          </a:p>
        </p:txBody>
      </p:sp>
      <p:sp>
        <p:nvSpPr>
          <p:cNvPr id="2" name="Footer Placeholder 1">
            <a:extLst>
              <a:ext uri="{FF2B5EF4-FFF2-40B4-BE49-F238E27FC236}">
                <a16:creationId xmlns:a16="http://schemas.microsoft.com/office/drawing/2014/main" id="{6FA46335-4E56-C647-AB4C-D6FB33AB8748}"/>
              </a:ext>
            </a:extLst>
          </p:cNvPr>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3" name="Slide Number Placeholder 2">
            <a:extLst>
              <a:ext uri="{FF2B5EF4-FFF2-40B4-BE49-F238E27FC236}">
                <a16:creationId xmlns:a16="http://schemas.microsoft.com/office/drawing/2014/main" id="{024D4024-605D-B340-89D9-5BE84D9F1A3E}"/>
              </a:ext>
            </a:extLst>
          </p:cNvPr>
          <p:cNvSpPr>
            <a:spLocks noGrp="1"/>
          </p:cNvSpPr>
          <p:nvPr>
            <p:ph type="sldNum" sz="quarter" idx="12"/>
          </p:nvPr>
        </p:nvSpPr>
        <p:spPr/>
        <p:txBody>
          <a:bodyPr/>
          <a:lstStyle/>
          <a:p>
            <a:pPr algn="l"/>
            <a:fld id="{C1960183-D323-4677-9D78-78D1D39B0029}" type="slidenum">
              <a:rPr lang="en-US" smtClean="0"/>
              <a:pPr algn="l"/>
              <a:t>27</a:t>
            </a:fld>
            <a:endParaRPr lang="en-US"/>
          </a:p>
        </p:txBody>
      </p:sp>
      <p:sp>
        <p:nvSpPr>
          <p:cNvPr id="14" name="Title 13">
            <a:extLst>
              <a:ext uri="{FF2B5EF4-FFF2-40B4-BE49-F238E27FC236}">
                <a16:creationId xmlns:a16="http://schemas.microsoft.com/office/drawing/2014/main" id="{F7870A71-D00F-6541-8B64-94956F7DA66C}"/>
              </a:ext>
            </a:extLst>
          </p:cNvPr>
          <p:cNvSpPr>
            <a:spLocks noGrp="1"/>
          </p:cNvSpPr>
          <p:nvPr>
            <p:ph type="title"/>
          </p:nvPr>
        </p:nvSpPr>
        <p:spPr/>
        <p:txBody>
          <a:bodyPr/>
          <a:lstStyle/>
          <a:p>
            <a:r>
              <a:rPr lang="en-US" dirty="0"/>
              <a:t>Challenges #3 Issues Airflow scheduling lags </a:t>
            </a:r>
          </a:p>
        </p:txBody>
      </p:sp>
    </p:spTree>
    <p:extLst>
      <p:ext uri="{BB962C8B-B14F-4D97-AF65-F5344CB8AC3E}">
        <p14:creationId xmlns:p14="http://schemas.microsoft.com/office/powerpoint/2010/main" val="105848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55E21567-8FD9-1C41-9EAE-BE8B1E7C9607}"/>
              </a:ext>
            </a:extLst>
          </p:cNvPr>
          <p:cNvSpPr>
            <a:spLocks noGrp="1"/>
          </p:cNvSpPr>
          <p:nvPr>
            <p:ph idx="1"/>
          </p:nvPr>
        </p:nvSpPr>
        <p:spPr/>
        <p:txBody>
          <a:bodyPr/>
          <a:lstStyle/>
          <a:p>
            <a:r>
              <a:rPr lang="en-US" dirty="0"/>
              <a:t>We are running into issues with Arango DB  cluster setup </a:t>
            </a:r>
          </a:p>
          <a:p>
            <a:r>
              <a:rPr lang="en-US" dirty="0"/>
              <a:t> Frequent restarts needs to be handled by monitoring scripts </a:t>
            </a:r>
          </a:p>
        </p:txBody>
      </p:sp>
      <p:sp>
        <p:nvSpPr>
          <p:cNvPr id="2" name="Footer Placeholder 1">
            <a:extLst>
              <a:ext uri="{FF2B5EF4-FFF2-40B4-BE49-F238E27FC236}">
                <a16:creationId xmlns:a16="http://schemas.microsoft.com/office/drawing/2014/main" id="{6FA46335-4E56-C647-AB4C-D6FB33AB8748}"/>
              </a:ext>
            </a:extLst>
          </p:cNvPr>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3" name="Slide Number Placeholder 2">
            <a:extLst>
              <a:ext uri="{FF2B5EF4-FFF2-40B4-BE49-F238E27FC236}">
                <a16:creationId xmlns:a16="http://schemas.microsoft.com/office/drawing/2014/main" id="{024D4024-605D-B340-89D9-5BE84D9F1A3E}"/>
              </a:ext>
            </a:extLst>
          </p:cNvPr>
          <p:cNvSpPr>
            <a:spLocks noGrp="1"/>
          </p:cNvSpPr>
          <p:nvPr>
            <p:ph type="sldNum" sz="quarter" idx="12"/>
          </p:nvPr>
        </p:nvSpPr>
        <p:spPr/>
        <p:txBody>
          <a:bodyPr/>
          <a:lstStyle/>
          <a:p>
            <a:pPr algn="l"/>
            <a:fld id="{C1960183-D323-4677-9D78-78D1D39B0029}" type="slidenum">
              <a:rPr lang="en-US" smtClean="0"/>
              <a:pPr algn="l"/>
              <a:t>28</a:t>
            </a:fld>
            <a:endParaRPr lang="en-US"/>
          </a:p>
        </p:txBody>
      </p:sp>
      <p:sp>
        <p:nvSpPr>
          <p:cNvPr id="14" name="Title 13">
            <a:extLst>
              <a:ext uri="{FF2B5EF4-FFF2-40B4-BE49-F238E27FC236}">
                <a16:creationId xmlns:a16="http://schemas.microsoft.com/office/drawing/2014/main" id="{F7870A71-D00F-6541-8B64-94956F7DA66C}"/>
              </a:ext>
            </a:extLst>
          </p:cNvPr>
          <p:cNvSpPr>
            <a:spLocks noGrp="1"/>
          </p:cNvSpPr>
          <p:nvPr>
            <p:ph type="title"/>
          </p:nvPr>
        </p:nvSpPr>
        <p:spPr/>
        <p:txBody>
          <a:bodyPr/>
          <a:lstStyle/>
          <a:p>
            <a:r>
              <a:rPr lang="en-US" dirty="0"/>
              <a:t>Challenges #4 Issues Arango DB </a:t>
            </a:r>
          </a:p>
        </p:txBody>
      </p:sp>
    </p:spTree>
    <p:extLst>
      <p:ext uri="{BB962C8B-B14F-4D97-AF65-F5344CB8AC3E}">
        <p14:creationId xmlns:p14="http://schemas.microsoft.com/office/powerpoint/2010/main" val="54555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64B931-3EB3-F244-AA50-3DA393336365}"/>
              </a:ext>
            </a:extLst>
          </p:cNvPr>
          <p:cNvSpPr>
            <a:spLocks noGrp="1"/>
          </p:cNvSpPr>
          <p:nvPr>
            <p:ph idx="1"/>
          </p:nvPr>
        </p:nvSpPr>
        <p:spPr/>
        <p:txBody>
          <a:bodyPr/>
          <a:lstStyle/>
          <a:p>
            <a:r>
              <a:rPr lang="en-US" dirty="0"/>
              <a:t>Keep track of all the jobs are run </a:t>
            </a:r>
          </a:p>
          <a:p>
            <a:r>
              <a:rPr lang="en-US" dirty="0"/>
              <a:t>How long they took</a:t>
            </a:r>
          </a:p>
          <a:p>
            <a:r>
              <a:rPr lang="en-US" dirty="0"/>
              <a:t>If they are successful </a:t>
            </a:r>
          </a:p>
          <a:p>
            <a:r>
              <a:rPr lang="en-US" dirty="0"/>
              <a:t>Capture any errors </a:t>
            </a:r>
          </a:p>
          <a:p>
            <a:r>
              <a:rPr lang="en-US" dirty="0"/>
              <a:t>Captures output </a:t>
            </a:r>
          </a:p>
          <a:p>
            <a:r>
              <a:rPr lang="en-US" dirty="0"/>
              <a:t>REST API for accessing the audit logs</a:t>
            </a:r>
          </a:p>
        </p:txBody>
      </p:sp>
      <p:sp>
        <p:nvSpPr>
          <p:cNvPr id="3" name="Footer Placeholder 2">
            <a:extLst>
              <a:ext uri="{FF2B5EF4-FFF2-40B4-BE49-F238E27FC236}">
                <a16:creationId xmlns:a16="http://schemas.microsoft.com/office/drawing/2014/main" id="{220C3076-0FB0-004B-8E1C-B2681FFEC5A3}"/>
              </a:ext>
            </a:extLst>
          </p:cNvPr>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4" name="Slide Number Placeholder 3">
            <a:extLst>
              <a:ext uri="{FF2B5EF4-FFF2-40B4-BE49-F238E27FC236}">
                <a16:creationId xmlns:a16="http://schemas.microsoft.com/office/drawing/2014/main" id="{F5EE3FE4-CDE3-1F40-B96A-51993C50D93A}"/>
              </a:ext>
            </a:extLst>
          </p:cNvPr>
          <p:cNvSpPr>
            <a:spLocks noGrp="1"/>
          </p:cNvSpPr>
          <p:nvPr>
            <p:ph type="sldNum" sz="quarter" idx="12"/>
          </p:nvPr>
        </p:nvSpPr>
        <p:spPr/>
        <p:txBody>
          <a:bodyPr/>
          <a:lstStyle/>
          <a:p>
            <a:pPr algn="l"/>
            <a:fld id="{C1960183-D323-4677-9D78-78D1D39B0029}" type="slidenum">
              <a:rPr lang="uk-UA" smtClean="0"/>
              <a:pPr algn="l"/>
              <a:t>29</a:t>
            </a:fld>
            <a:endParaRPr lang="uk-UA"/>
          </a:p>
        </p:txBody>
      </p:sp>
      <p:sp>
        <p:nvSpPr>
          <p:cNvPr id="5" name="Title 4">
            <a:extLst>
              <a:ext uri="{FF2B5EF4-FFF2-40B4-BE49-F238E27FC236}">
                <a16:creationId xmlns:a16="http://schemas.microsoft.com/office/drawing/2014/main" id="{69E02BB7-DBD4-9347-9190-FBE76E42EBFF}"/>
              </a:ext>
            </a:extLst>
          </p:cNvPr>
          <p:cNvSpPr>
            <a:spLocks noGrp="1"/>
          </p:cNvSpPr>
          <p:nvPr>
            <p:ph type="title"/>
          </p:nvPr>
        </p:nvSpPr>
        <p:spPr/>
        <p:txBody>
          <a:bodyPr/>
          <a:lstStyle/>
          <a:p>
            <a:r>
              <a:rPr lang="en-US" dirty="0"/>
              <a:t>Audit Logs	</a:t>
            </a:r>
          </a:p>
        </p:txBody>
      </p:sp>
    </p:spTree>
    <p:extLst>
      <p:ext uri="{BB962C8B-B14F-4D97-AF65-F5344CB8AC3E}">
        <p14:creationId xmlns:p14="http://schemas.microsoft.com/office/powerpoint/2010/main" val="148484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10DC3DDB-8161-5A43-9740-FCF5C0A6F59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9751" b="9751"/>
          <a:stretch>
            <a:fillRect/>
          </a:stretch>
        </p:blipFill>
        <p:spPr>
          <a:xfrm>
            <a:off x="0" y="1085850"/>
            <a:ext cx="5529327" cy="2707937"/>
          </a:xfrm>
        </p:spPr>
      </p:pic>
      <p:sp>
        <p:nvSpPr>
          <p:cNvPr id="9" name="Text Placeholder 8">
            <a:extLst>
              <a:ext uri="{FF2B5EF4-FFF2-40B4-BE49-F238E27FC236}">
                <a16:creationId xmlns:a16="http://schemas.microsoft.com/office/drawing/2014/main" id="{F2B6CBE4-4CEA-6F4F-9FD0-873B6E95EE10}"/>
              </a:ext>
            </a:extLst>
          </p:cNvPr>
          <p:cNvSpPr>
            <a:spLocks noGrp="1"/>
          </p:cNvSpPr>
          <p:nvPr>
            <p:ph type="body" sz="half" idx="2"/>
          </p:nvPr>
        </p:nvSpPr>
        <p:spPr>
          <a:xfrm>
            <a:off x="6198464" y="2129140"/>
            <a:ext cx="2468880" cy="621355"/>
          </a:xfrm>
        </p:spPr>
        <p:txBody>
          <a:bodyPr/>
          <a:lstStyle/>
          <a:p>
            <a:r>
              <a:rPr lang="en-US" sz="3200" dirty="0"/>
              <a:t>Who</a:t>
            </a:r>
            <a:r>
              <a:rPr lang="en-US" sz="2800" dirty="0"/>
              <a:t> are we ?</a:t>
            </a:r>
          </a:p>
        </p:txBody>
      </p:sp>
      <p:sp>
        <p:nvSpPr>
          <p:cNvPr id="2" name="Footer Placeholder 1">
            <a:extLst>
              <a:ext uri="{FF2B5EF4-FFF2-40B4-BE49-F238E27FC236}">
                <a16:creationId xmlns:a16="http://schemas.microsoft.com/office/drawing/2014/main" id="{6FA46335-4E56-C647-AB4C-D6FB33AB8748}"/>
              </a:ext>
            </a:extLst>
          </p:cNvPr>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3" name="Slide Number Placeholder 2">
            <a:extLst>
              <a:ext uri="{FF2B5EF4-FFF2-40B4-BE49-F238E27FC236}">
                <a16:creationId xmlns:a16="http://schemas.microsoft.com/office/drawing/2014/main" id="{024D4024-605D-B340-89D9-5BE84D9F1A3E}"/>
              </a:ext>
            </a:extLst>
          </p:cNvPr>
          <p:cNvSpPr>
            <a:spLocks noGrp="1"/>
          </p:cNvSpPr>
          <p:nvPr>
            <p:ph type="sldNum" sz="quarter" idx="12"/>
          </p:nvPr>
        </p:nvSpPr>
        <p:spPr/>
        <p:txBody>
          <a:bodyPr/>
          <a:lstStyle/>
          <a:p>
            <a:pPr algn="l"/>
            <a:fld id="{C1960183-D323-4677-9D78-78D1D39B0029}" type="slidenum">
              <a:rPr lang="en-US" smtClean="0"/>
              <a:pPr algn="l"/>
              <a:t>3</a:t>
            </a:fld>
            <a:endParaRPr lang="en-US"/>
          </a:p>
        </p:txBody>
      </p:sp>
    </p:spTree>
    <p:extLst>
      <p:ext uri="{BB962C8B-B14F-4D97-AF65-F5344CB8AC3E}">
        <p14:creationId xmlns:p14="http://schemas.microsoft.com/office/powerpoint/2010/main" val="99527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B131C05-4025-AC4D-9C04-65DC84C5E1D8}"/>
              </a:ext>
            </a:extLst>
          </p:cNvPr>
          <p:cNvSpPr>
            <a:spLocks noGrp="1"/>
          </p:cNvSpPr>
          <p:nvPr>
            <p:ph type="title"/>
          </p:nvPr>
        </p:nvSpPr>
        <p:spPr>
          <a:xfrm>
            <a:off x="2247089" y="2069966"/>
            <a:ext cx="5921883" cy="1045369"/>
          </a:xfrm>
        </p:spPr>
        <p:txBody>
          <a:bodyPr/>
          <a:lstStyle/>
          <a:p>
            <a:r>
              <a:rPr lang="en-US" sz="3200" dirty="0"/>
              <a:t>Veritas Predictive Insight in action</a:t>
            </a:r>
          </a:p>
        </p:txBody>
      </p:sp>
      <p:sp>
        <p:nvSpPr>
          <p:cNvPr id="2" name="Footer Placeholder 1">
            <a:extLst>
              <a:ext uri="{FF2B5EF4-FFF2-40B4-BE49-F238E27FC236}">
                <a16:creationId xmlns:a16="http://schemas.microsoft.com/office/drawing/2014/main" id="{DCA7D28A-0365-CE42-A535-6F8C8FF9E2F6}"/>
              </a:ext>
            </a:extLst>
          </p:cNvPr>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3" name="Slide Number Placeholder 2">
            <a:extLst>
              <a:ext uri="{FF2B5EF4-FFF2-40B4-BE49-F238E27FC236}">
                <a16:creationId xmlns:a16="http://schemas.microsoft.com/office/drawing/2014/main" id="{AA15685F-CAFD-5141-879F-6CEF4B824655}"/>
              </a:ext>
            </a:extLst>
          </p:cNvPr>
          <p:cNvSpPr>
            <a:spLocks noGrp="1"/>
          </p:cNvSpPr>
          <p:nvPr>
            <p:ph type="sldNum" sz="quarter" idx="12"/>
          </p:nvPr>
        </p:nvSpPr>
        <p:spPr/>
        <p:txBody>
          <a:bodyPr/>
          <a:lstStyle/>
          <a:p>
            <a:pPr algn="l"/>
            <a:fld id="{C1960183-D323-4677-9D78-78D1D39B0029}" type="slidenum">
              <a:rPr lang="en-US" smtClean="0"/>
              <a:pPr algn="l"/>
              <a:t>30</a:t>
            </a:fld>
            <a:endParaRPr lang="en-US"/>
          </a:p>
        </p:txBody>
      </p:sp>
    </p:spTree>
    <p:extLst>
      <p:ext uri="{BB962C8B-B14F-4D97-AF65-F5344CB8AC3E}">
        <p14:creationId xmlns:p14="http://schemas.microsoft.com/office/powerpoint/2010/main" val="249921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C96FBF-13B8-E949-97E4-FCE5A1D243AF}"/>
              </a:ext>
            </a:extLst>
          </p:cNvPr>
          <p:cNvSpPr>
            <a:spLocks noGrp="1"/>
          </p:cNvSpPr>
          <p:nvPr>
            <p:ph type="sldNum" sz="quarter" idx="12"/>
          </p:nvPr>
        </p:nvSpPr>
        <p:spPr/>
        <p:txBody>
          <a:bodyPr/>
          <a:lstStyle/>
          <a:p>
            <a:pPr algn="l"/>
            <a:fld id="{C1960183-D323-4677-9D78-78D1D39B0029}" type="slidenum">
              <a:rPr lang="en-US" smtClean="0"/>
              <a:pPr algn="l"/>
              <a:t>31</a:t>
            </a:fld>
            <a:endParaRPr lang="en-US"/>
          </a:p>
        </p:txBody>
      </p:sp>
      <p:sp>
        <p:nvSpPr>
          <p:cNvPr id="3" name="Footer Placeholder 2">
            <a:extLst>
              <a:ext uri="{FF2B5EF4-FFF2-40B4-BE49-F238E27FC236}">
                <a16:creationId xmlns:a16="http://schemas.microsoft.com/office/drawing/2014/main" id="{474F830D-2E94-034E-9AC6-1E5905BDC38A}"/>
              </a:ext>
            </a:extLst>
          </p:cNvPr>
          <p:cNvSpPr>
            <a:spLocks noGrp="1"/>
          </p:cNvSpPr>
          <p:nvPr>
            <p:ph type="ftr" sz="quarter" idx="3"/>
          </p:nvPr>
        </p:nvSpPr>
        <p:spPr/>
        <p:txBody>
          <a:bodyPr/>
          <a:lstStyle/>
          <a:p>
            <a:r>
              <a:rPr lang="en-US" dirty="0">
                <a:latin typeface="Corbel"/>
              </a:rPr>
              <a:t> </a:t>
            </a:r>
          </a:p>
        </p:txBody>
      </p:sp>
      <p:sp>
        <p:nvSpPr>
          <p:cNvPr id="5" name="Title 1">
            <a:extLst>
              <a:ext uri="{FF2B5EF4-FFF2-40B4-BE49-F238E27FC236}">
                <a16:creationId xmlns:a16="http://schemas.microsoft.com/office/drawing/2014/main" id="{61626F5A-A140-8742-9098-B60ECE0C4331}"/>
              </a:ext>
            </a:extLst>
          </p:cNvPr>
          <p:cNvSpPr txBox="1">
            <a:spLocks/>
          </p:cNvSpPr>
          <p:nvPr/>
        </p:nvSpPr>
        <p:spPr>
          <a:xfrm>
            <a:off x="458274" y="228600"/>
            <a:ext cx="8227455" cy="628650"/>
          </a:xfrm>
          <a:prstGeom prst="rect">
            <a:avLst/>
          </a:prstGeom>
        </p:spPr>
        <p:txBody>
          <a:bodyPr anchor="t"/>
          <a:lstStyle>
            <a:lvl1pPr algn="l" defTabSz="914400" rtl="0" eaLnBrk="1" latinLnBrk="0" hangingPunct="1">
              <a:lnSpc>
                <a:spcPct val="90000"/>
              </a:lnSpc>
              <a:spcBef>
                <a:spcPct val="0"/>
              </a:spcBef>
              <a:buNone/>
              <a:defRPr sz="3200" b="0" kern="1200" spc="0">
                <a:solidFill>
                  <a:schemeClr val="tx1"/>
                </a:solidFill>
                <a:latin typeface="+mj-lt"/>
                <a:ea typeface="+mj-ea"/>
                <a:cs typeface="Polaris-Book"/>
              </a:defRPr>
            </a:lvl1pPr>
          </a:lstStyle>
          <a:p>
            <a:r>
              <a:rPr lang="en-US" sz="2400" dirty="0"/>
              <a:t>System Reliability Score (SRS)</a:t>
            </a:r>
          </a:p>
        </p:txBody>
      </p:sp>
      <p:sp>
        <p:nvSpPr>
          <p:cNvPr id="27" name="Rectangle: Rounded Corners 26">
            <a:extLst>
              <a:ext uri="{FF2B5EF4-FFF2-40B4-BE49-F238E27FC236}">
                <a16:creationId xmlns:a16="http://schemas.microsoft.com/office/drawing/2014/main" id="{2BAC2B0C-CE28-460A-9C08-18C475ED10F3}"/>
              </a:ext>
            </a:extLst>
          </p:cNvPr>
          <p:cNvSpPr/>
          <p:nvPr/>
        </p:nvSpPr>
        <p:spPr bwMode="auto">
          <a:xfrm>
            <a:off x="690561" y="1943319"/>
            <a:ext cx="979922" cy="392726"/>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vert="horz" wrap="square" lIns="68580" tIns="34290" rIns="68580" bIns="34290" numCol="1" rtlCol="0" anchor="ctr" anchorCtr="0" compatLnSpc="1">
            <a:prstTxWarp prst="textNoShape">
              <a:avLst/>
            </a:prstTxWarp>
          </a:bodyPr>
          <a:lstStyle/>
          <a:p>
            <a:pPr algn="ctr">
              <a:lnSpc>
                <a:spcPct val="90000"/>
              </a:lnSpc>
            </a:pPr>
            <a:r>
              <a:rPr lang="en-US" sz="900" b="1">
                <a:solidFill>
                  <a:srgbClr val="FFFFFF"/>
                </a:solidFill>
              </a:rPr>
              <a:t>RS1 [0-100] + Evidence</a:t>
            </a:r>
          </a:p>
        </p:txBody>
      </p:sp>
      <p:grpSp>
        <p:nvGrpSpPr>
          <p:cNvPr id="26" name="Group 25">
            <a:extLst>
              <a:ext uri="{FF2B5EF4-FFF2-40B4-BE49-F238E27FC236}">
                <a16:creationId xmlns:a16="http://schemas.microsoft.com/office/drawing/2014/main" id="{DC46912F-7ACD-F14B-AEB3-696AA025357E}"/>
              </a:ext>
            </a:extLst>
          </p:cNvPr>
          <p:cNvGrpSpPr/>
          <p:nvPr/>
        </p:nvGrpSpPr>
        <p:grpSpPr>
          <a:xfrm>
            <a:off x="2002271" y="3564673"/>
            <a:ext cx="4383412" cy="951548"/>
            <a:chOff x="2024300" y="4868035"/>
            <a:chExt cx="5844549" cy="1268731"/>
          </a:xfrm>
        </p:grpSpPr>
        <p:grpSp>
          <p:nvGrpSpPr>
            <p:cNvPr id="7" name="Group 6">
              <a:extLst>
                <a:ext uri="{FF2B5EF4-FFF2-40B4-BE49-F238E27FC236}">
                  <a16:creationId xmlns:a16="http://schemas.microsoft.com/office/drawing/2014/main" id="{6DAB9FC4-BBAF-9943-AB05-A623C1AEA47A}"/>
                </a:ext>
              </a:extLst>
            </p:cNvPr>
            <p:cNvGrpSpPr/>
            <p:nvPr/>
          </p:nvGrpSpPr>
          <p:grpSpPr>
            <a:xfrm>
              <a:off x="2024300" y="4868035"/>
              <a:ext cx="5844549" cy="914400"/>
              <a:chOff x="1143634" y="4099643"/>
              <a:chExt cx="5844549" cy="914400"/>
            </a:xfrm>
          </p:grpSpPr>
          <p:sp>
            <p:nvSpPr>
              <p:cNvPr id="35" name="Rectangle: Rounded Corners 34">
                <a:extLst>
                  <a:ext uri="{FF2B5EF4-FFF2-40B4-BE49-F238E27FC236}">
                    <a16:creationId xmlns:a16="http://schemas.microsoft.com/office/drawing/2014/main" id="{72CC7A21-5B51-4B0E-8E07-EFA72B6867F2}"/>
                  </a:ext>
                </a:extLst>
              </p:cNvPr>
              <p:cNvSpPr/>
              <p:nvPr/>
            </p:nvSpPr>
            <p:spPr bwMode="auto">
              <a:xfrm>
                <a:off x="1143634" y="4099643"/>
                <a:ext cx="5844549" cy="914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a:lnSpc>
                    <a:spcPct val="90000"/>
                  </a:lnSpc>
                </a:pPr>
                <a:endParaRPr lang="en-US" err="1">
                  <a:solidFill>
                    <a:srgbClr val="FFFFFF"/>
                  </a:solidFill>
                </a:endParaRPr>
              </a:p>
            </p:txBody>
          </p:sp>
          <p:pic>
            <p:nvPicPr>
              <p:cNvPr id="4" name="Picture 5" descr="A picture containing object&#10;&#10;Description generated with very high confidence">
                <a:extLst>
                  <a:ext uri="{FF2B5EF4-FFF2-40B4-BE49-F238E27FC236}">
                    <a16:creationId xmlns:a16="http://schemas.microsoft.com/office/drawing/2014/main" id="{DC13AAD4-D4EC-4B64-929B-53EE01A25A6C}"/>
                  </a:ext>
                </a:extLst>
              </p:cNvPr>
              <p:cNvPicPr>
                <a:picLocks noChangeAspect="1"/>
              </p:cNvPicPr>
              <p:nvPr/>
            </p:nvPicPr>
            <p:blipFill>
              <a:blip r:embed="rId2"/>
              <a:stretch>
                <a:fillRect/>
              </a:stretch>
            </p:blipFill>
            <p:spPr>
              <a:xfrm>
                <a:off x="2348617" y="4194215"/>
                <a:ext cx="3475540" cy="724927"/>
              </a:xfrm>
              <a:prstGeom prst="rect">
                <a:avLst/>
              </a:prstGeom>
            </p:spPr>
          </p:pic>
        </p:grpSp>
        <p:sp>
          <p:nvSpPr>
            <p:cNvPr id="23" name="TextBox 22">
              <a:extLst>
                <a:ext uri="{FF2B5EF4-FFF2-40B4-BE49-F238E27FC236}">
                  <a16:creationId xmlns:a16="http://schemas.microsoft.com/office/drawing/2014/main" id="{F4CA3B93-0D85-AE45-BC48-9F100A50562F}"/>
                </a:ext>
              </a:extLst>
            </p:cNvPr>
            <p:cNvSpPr txBox="1"/>
            <p:nvPr/>
          </p:nvSpPr>
          <p:spPr>
            <a:xfrm>
              <a:off x="2866981" y="5782105"/>
              <a:ext cx="4511283" cy="354661"/>
            </a:xfrm>
            <a:prstGeom prst="rect">
              <a:avLst/>
            </a:prstGeom>
          </p:spPr>
          <p:txBody>
            <a:bodyPr vert="horz" wrap="square" lIns="0" tIns="0" rIns="0" bIns="0" rtlCol="0" anchor="b">
              <a:noAutofit/>
            </a:bodyPr>
            <a:lstStyle/>
            <a:p>
              <a:r>
                <a:rPr lang="en-US" sz="1013"/>
                <a:t>Reliability Score + Evidence backing the score </a:t>
              </a:r>
            </a:p>
          </p:txBody>
        </p:sp>
      </p:grpSp>
      <p:sp>
        <p:nvSpPr>
          <p:cNvPr id="25" name="Up Arrow 24">
            <a:extLst>
              <a:ext uri="{FF2B5EF4-FFF2-40B4-BE49-F238E27FC236}">
                <a16:creationId xmlns:a16="http://schemas.microsoft.com/office/drawing/2014/main" id="{2AEE5771-12AC-7E42-AD81-235089BD4025}"/>
              </a:ext>
            </a:extLst>
          </p:cNvPr>
          <p:cNvSpPr/>
          <p:nvPr/>
        </p:nvSpPr>
        <p:spPr bwMode="auto">
          <a:xfrm rot="10800000">
            <a:off x="3612911" y="2459422"/>
            <a:ext cx="1395248" cy="984749"/>
          </a:xfrm>
          <a:prstGeom prst="upArrow">
            <a:avLst/>
          </a:prstGeom>
          <a:solidFill>
            <a:srgbClr val="FFFFFF"/>
          </a:solidFill>
          <a:ln w="19050" cap="flat" cmpd="sng" algn="ctr">
            <a:solidFill>
              <a:schemeClr val="accent1"/>
            </a:soli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endParaRPr lang="en-US" err="1">
              <a:solidFill>
                <a:srgbClr val="FFFFFF"/>
              </a:solidFill>
            </a:endParaRPr>
          </a:p>
        </p:txBody>
      </p:sp>
      <p:grpSp>
        <p:nvGrpSpPr>
          <p:cNvPr id="31" name="Group 30">
            <a:extLst>
              <a:ext uri="{FF2B5EF4-FFF2-40B4-BE49-F238E27FC236}">
                <a16:creationId xmlns:a16="http://schemas.microsoft.com/office/drawing/2014/main" id="{2AB2B19F-8713-4749-A1B5-A9F712992D20}"/>
              </a:ext>
            </a:extLst>
          </p:cNvPr>
          <p:cNvGrpSpPr/>
          <p:nvPr/>
        </p:nvGrpSpPr>
        <p:grpSpPr>
          <a:xfrm>
            <a:off x="822654" y="792343"/>
            <a:ext cx="7572892" cy="1543702"/>
            <a:chOff x="1095283" y="1056457"/>
            <a:chExt cx="10097189" cy="2058269"/>
          </a:xfrm>
        </p:grpSpPr>
        <p:sp>
          <p:nvSpPr>
            <p:cNvPr id="8" name="Rectangle: Rounded Corners 7">
              <a:extLst>
                <a:ext uri="{FF2B5EF4-FFF2-40B4-BE49-F238E27FC236}">
                  <a16:creationId xmlns:a16="http://schemas.microsoft.com/office/drawing/2014/main" id="{C1345C08-6152-4A05-A18E-7B4B69EF81D0}"/>
                </a:ext>
              </a:extLst>
            </p:cNvPr>
            <p:cNvSpPr/>
            <p:nvPr/>
          </p:nvSpPr>
          <p:spPr bwMode="auto">
            <a:xfrm>
              <a:off x="1095283" y="1056458"/>
              <a:ext cx="914400" cy="914400"/>
            </a:xfrm>
            <a:prstGeom prst="roundRect">
              <a:avLst/>
            </a:prstGeom>
            <a:solidFill>
              <a:schemeClr val="accent3"/>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a:lnSpc>
                  <a:spcPct val="90000"/>
                </a:lnSpc>
              </a:pPr>
              <a:r>
                <a:rPr lang="en-US" sz="900" b="1">
                  <a:solidFill>
                    <a:srgbClr val="FFFFFF"/>
                  </a:solidFill>
                </a:rPr>
                <a:t>Config Drifts</a:t>
              </a:r>
            </a:p>
          </p:txBody>
        </p:sp>
        <p:sp>
          <p:nvSpPr>
            <p:cNvPr id="9" name="Rectangle: Rounded Corners 8">
              <a:extLst>
                <a:ext uri="{FF2B5EF4-FFF2-40B4-BE49-F238E27FC236}">
                  <a16:creationId xmlns:a16="http://schemas.microsoft.com/office/drawing/2014/main" id="{9E229C0C-59A2-4054-94FD-2EE1408E3980}"/>
                </a:ext>
              </a:extLst>
            </p:cNvPr>
            <p:cNvSpPr/>
            <p:nvPr/>
          </p:nvSpPr>
          <p:spPr bwMode="auto">
            <a:xfrm>
              <a:off x="2779410" y="1056459"/>
              <a:ext cx="914400" cy="914400"/>
            </a:xfrm>
            <a:prstGeom prst="roundRect">
              <a:avLst/>
            </a:prstGeom>
            <a:solidFill>
              <a:schemeClr val="accent3"/>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a:lnSpc>
                  <a:spcPct val="90000"/>
                </a:lnSpc>
              </a:pPr>
              <a:r>
                <a:rPr lang="en-US" sz="900" b="1">
                  <a:solidFill>
                    <a:srgbClr val="FFFFFF"/>
                  </a:solidFill>
                </a:rPr>
                <a:t>Active, Predictive Faults</a:t>
              </a:r>
            </a:p>
          </p:txBody>
        </p:sp>
        <p:sp>
          <p:nvSpPr>
            <p:cNvPr id="10" name="Rectangle: Rounded Corners 9">
              <a:extLst>
                <a:ext uri="{FF2B5EF4-FFF2-40B4-BE49-F238E27FC236}">
                  <a16:creationId xmlns:a16="http://schemas.microsoft.com/office/drawing/2014/main" id="{5E2FCEFF-7606-42F5-A0DB-48ACBA02FE47}"/>
                </a:ext>
              </a:extLst>
            </p:cNvPr>
            <p:cNvSpPr/>
            <p:nvPr/>
          </p:nvSpPr>
          <p:spPr bwMode="auto">
            <a:xfrm>
              <a:off x="4463536" y="1056457"/>
              <a:ext cx="914400" cy="914400"/>
            </a:xfrm>
            <a:prstGeom prst="roundRect">
              <a:avLst/>
            </a:prstGeom>
            <a:solidFill>
              <a:schemeClr val="accent3"/>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a:r>
                <a:rPr lang="en-US" sz="900" b="1"/>
                <a:t>Storage Forecast</a:t>
              </a:r>
            </a:p>
          </p:txBody>
        </p:sp>
        <p:sp>
          <p:nvSpPr>
            <p:cNvPr id="11" name="Rectangle: Rounded Corners 10">
              <a:extLst>
                <a:ext uri="{FF2B5EF4-FFF2-40B4-BE49-F238E27FC236}">
                  <a16:creationId xmlns:a16="http://schemas.microsoft.com/office/drawing/2014/main" id="{BB453629-F88F-4E35-9D56-778FB931D2F8}"/>
                </a:ext>
              </a:extLst>
            </p:cNvPr>
            <p:cNvSpPr/>
            <p:nvPr/>
          </p:nvSpPr>
          <p:spPr bwMode="auto">
            <a:xfrm>
              <a:off x="6147660" y="1056458"/>
              <a:ext cx="914400" cy="914400"/>
            </a:xfrm>
            <a:prstGeom prst="roundRect">
              <a:avLst/>
            </a:prstGeom>
            <a:solidFill>
              <a:schemeClr val="accent3"/>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a:r>
                <a:rPr lang="en-US" sz="900" b="1" err="1">
                  <a:solidFill>
                    <a:srgbClr val="FFFFFF"/>
                  </a:solidFill>
                </a:rPr>
                <a:t>Dedup</a:t>
              </a:r>
              <a:r>
                <a:rPr lang="en-US" sz="900" b="1">
                  <a:solidFill>
                    <a:srgbClr val="FFFFFF"/>
                  </a:solidFill>
                </a:rPr>
                <a:t> Anomaly</a:t>
              </a:r>
              <a:endParaRPr lang="en-US" sz="900" b="1"/>
            </a:p>
          </p:txBody>
        </p:sp>
        <p:sp>
          <p:nvSpPr>
            <p:cNvPr id="13" name="TextBox 12">
              <a:extLst>
                <a:ext uri="{FF2B5EF4-FFF2-40B4-BE49-F238E27FC236}">
                  <a16:creationId xmlns:a16="http://schemas.microsoft.com/office/drawing/2014/main" id="{B03D3B6D-E321-48E2-AF62-B70129F1431B}"/>
                </a:ext>
              </a:extLst>
            </p:cNvPr>
            <p:cNvSpPr txBox="1"/>
            <p:nvPr/>
          </p:nvSpPr>
          <p:spPr>
            <a:xfrm>
              <a:off x="2148887" y="1229389"/>
              <a:ext cx="486544" cy="553997"/>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algn="ctr"/>
              <a:r>
                <a:rPr lang="en-US" sz="2700"/>
                <a:t>+</a:t>
              </a:r>
            </a:p>
          </p:txBody>
        </p:sp>
        <p:sp>
          <p:nvSpPr>
            <p:cNvPr id="14" name="TextBox 13">
              <a:extLst>
                <a:ext uri="{FF2B5EF4-FFF2-40B4-BE49-F238E27FC236}">
                  <a16:creationId xmlns:a16="http://schemas.microsoft.com/office/drawing/2014/main" id="{C91F3D3B-D614-4271-82C7-D67D8C202AE2}"/>
                </a:ext>
              </a:extLst>
            </p:cNvPr>
            <p:cNvSpPr txBox="1"/>
            <p:nvPr/>
          </p:nvSpPr>
          <p:spPr>
            <a:xfrm>
              <a:off x="3829318" y="1229389"/>
              <a:ext cx="486544" cy="553997"/>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algn="ctr"/>
              <a:r>
                <a:rPr lang="en-US" sz="2700"/>
                <a:t>+</a:t>
              </a:r>
            </a:p>
          </p:txBody>
        </p:sp>
        <p:sp>
          <p:nvSpPr>
            <p:cNvPr id="15" name="TextBox 14">
              <a:extLst>
                <a:ext uri="{FF2B5EF4-FFF2-40B4-BE49-F238E27FC236}">
                  <a16:creationId xmlns:a16="http://schemas.microsoft.com/office/drawing/2014/main" id="{5FAA91C1-FCB9-49F4-8DCE-8B8DE187D554}"/>
                </a:ext>
              </a:extLst>
            </p:cNvPr>
            <p:cNvSpPr txBox="1"/>
            <p:nvPr/>
          </p:nvSpPr>
          <p:spPr>
            <a:xfrm>
              <a:off x="5524120" y="1229388"/>
              <a:ext cx="486544" cy="553997"/>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algn="ctr"/>
              <a:r>
                <a:rPr lang="en-US" sz="2700"/>
                <a:t>+</a:t>
              </a:r>
            </a:p>
          </p:txBody>
        </p:sp>
        <p:sp>
          <p:nvSpPr>
            <p:cNvPr id="18" name="Arrow: Down 17">
              <a:extLst>
                <a:ext uri="{FF2B5EF4-FFF2-40B4-BE49-F238E27FC236}">
                  <a16:creationId xmlns:a16="http://schemas.microsoft.com/office/drawing/2014/main" id="{9D135ACF-A1C4-493D-A9D0-48FE92756F96}"/>
                </a:ext>
              </a:extLst>
            </p:cNvPr>
            <p:cNvSpPr/>
            <p:nvPr/>
          </p:nvSpPr>
          <p:spPr bwMode="auto">
            <a:xfrm>
              <a:off x="1315602" y="2042245"/>
              <a:ext cx="484632" cy="460824"/>
            </a:xfrm>
            <a:prstGeom prst="downArrow">
              <a:avLst/>
            </a:prstGeom>
            <a:noFill/>
            <a:ln>
              <a:solidFill>
                <a:schemeClr val="bg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a:lnSpc>
                  <a:spcPct val="90000"/>
                </a:lnSpc>
              </a:pPr>
              <a:endParaRPr lang="en-US" err="1">
                <a:solidFill>
                  <a:srgbClr val="FFFFFF"/>
                </a:solidFill>
              </a:endParaRPr>
            </a:p>
          </p:txBody>
        </p:sp>
        <p:sp>
          <p:nvSpPr>
            <p:cNvPr id="19" name="Arrow: Down 18">
              <a:extLst>
                <a:ext uri="{FF2B5EF4-FFF2-40B4-BE49-F238E27FC236}">
                  <a16:creationId xmlns:a16="http://schemas.microsoft.com/office/drawing/2014/main" id="{9815BAAE-BAC7-46AB-B269-621E26C88895}"/>
                </a:ext>
              </a:extLst>
            </p:cNvPr>
            <p:cNvSpPr/>
            <p:nvPr/>
          </p:nvSpPr>
          <p:spPr bwMode="auto">
            <a:xfrm>
              <a:off x="2996743" y="2042245"/>
              <a:ext cx="484632" cy="460824"/>
            </a:xfrm>
            <a:prstGeom prst="downArrow">
              <a:avLst/>
            </a:prstGeom>
            <a:noFill/>
            <a:ln>
              <a:solidFill>
                <a:schemeClr val="bg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a:lnSpc>
                  <a:spcPct val="90000"/>
                </a:lnSpc>
              </a:pPr>
              <a:endParaRPr lang="en-US" err="1">
                <a:solidFill>
                  <a:srgbClr val="FFFFFF"/>
                </a:solidFill>
              </a:endParaRPr>
            </a:p>
          </p:txBody>
        </p:sp>
        <p:sp>
          <p:nvSpPr>
            <p:cNvPr id="20" name="Arrow: Down 19">
              <a:extLst>
                <a:ext uri="{FF2B5EF4-FFF2-40B4-BE49-F238E27FC236}">
                  <a16:creationId xmlns:a16="http://schemas.microsoft.com/office/drawing/2014/main" id="{3DE2175A-459E-47BE-B98A-D836605C4338}"/>
                </a:ext>
              </a:extLst>
            </p:cNvPr>
            <p:cNvSpPr/>
            <p:nvPr/>
          </p:nvSpPr>
          <p:spPr bwMode="auto">
            <a:xfrm>
              <a:off x="4677181" y="2042244"/>
              <a:ext cx="484632" cy="460824"/>
            </a:xfrm>
            <a:prstGeom prst="downArrow">
              <a:avLst/>
            </a:prstGeom>
            <a:noFill/>
            <a:ln>
              <a:solidFill>
                <a:schemeClr val="bg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a:lnSpc>
                  <a:spcPct val="90000"/>
                </a:lnSpc>
              </a:pPr>
              <a:endParaRPr lang="en-US" err="1">
                <a:solidFill>
                  <a:srgbClr val="FFFFFF"/>
                </a:solidFill>
              </a:endParaRPr>
            </a:p>
          </p:txBody>
        </p:sp>
        <p:sp>
          <p:nvSpPr>
            <p:cNvPr id="21" name="Arrow: Down 20">
              <a:extLst>
                <a:ext uri="{FF2B5EF4-FFF2-40B4-BE49-F238E27FC236}">
                  <a16:creationId xmlns:a16="http://schemas.microsoft.com/office/drawing/2014/main" id="{CB96A001-EA00-4621-BBB6-EFB401363528}"/>
                </a:ext>
              </a:extLst>
            </p:cNvPr>
            <p:cNvSpPr/>
            <p:nvPr/>
          </p:nvSpPr>
          <p:spPr bwMode="auto">
            <a:xfrm>
              <a:off x="6357616" y="2042244"/>
              <a:ext cx="484632" cy="460824"/>
            </a:xfrm>
            <a:prstGeom prst="downArrow">
              <a:avLst/>
            </a:prstGeom>
            <a:noFill/>
            <a:ln>
              <a:solidFill>
                <a:schemeClr val="bg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a:lnSpc>
                  <a:spcPct val="90000"/>
                </a:lnSpc>
              </a:pPr>
              <a:endParaRPr lang="en-US" err="1">
                <a:solidFill>
                  <a:srgbClr val="FFFFFF"/>
                </a:solidFill>
              </a:endParaRPr>
            </a:p>
          </p:txBody>
        </p:sp>
        <p:sp>
          <p:nvSpPr>
            <p:cNvPr id="28" name="Rectangle: Rounded Corners 27">
              <a:extLst>
                <a:ext uri="{FF2B5EF4-FFF2-40B4-BE49-F238E27FC236}">
                  <a16:creationId xmlns:a16="http://schemas.microsoft.com/office/drawing/2014/main" id="{8457E4B9-4984-4534-B204-63DDE414841B}"/>
                </a:ext>
              </a:extLst>
            </p:cNvPr>
            <p:cNvSpPr/>
            <p:nvPr/>
          </p:nvSpPr>
          <p:spPr bwMode="auto">
            <a:xfrm>
              <a:off x="2599559" y="2591092"/>
              <a:ext cx="1306562" cy="523634"/>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vert="horz" wrap="square" lIns="68580" tIns="34290" rIns="68580" bIns="34290" numCol="1" rtlCol="0" anchor="ctr" anchorCtr="0" compatLnSpc="1">
              <a:prstTxWarp prst="textNoShape">
                <a:avLst/>
              </a:prstTxWarp>
            </a:bodyPr>
            <a:lstStyle/>
            <a:p>
              <a:pPr algn="ctr">
                <a:lnSpc>
                  <a:spcPct val="90000"/>
                </a:lnSpc>
              </a:pPr>
              <a:r>
                <a:rPr lang="en-US" sz="900" b="1">
                  <a:solidFill>
                    <a:srgbClr val="FFFFFF"/>
                  </a:solidFill>
                </a:rPr>
                <a:t>RS2 [0-100] + Evidence</a:t>
              </a:r>
            </a:p>
          </p:txBody>
        </p:sp>
        <p:sp>
          <p:nvSpPr>
            <p:cNvPr id="29" name="Rectangle: Rounded Corners 28">
              <a:extLst>
                <a:ext uri="{FF2B5EF4-FFF2-40B4-BE49-F238E27FC236}">
                  <a16:creationId xmlns:a16="http://schemas.microsoft.com/office/drawing/2014/main" id="{F60E4029-FFDC-48EE-8EC4-462FD4ABECFD}"/>
                </a:ext>
              </a:extLst>
            </p:cNvPr>
            <p:cNvSpPr/>
            <p:nvPr/>
          </p:nvSpPr>
          <p:spPr bwMode="auto">
            <a:xfrm>
              <a:off x="4280618" y="2591091"/>
              <a:ext cx="1306562" cy="523634"/>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vert="horz" wrap="square" lIns="68580" tIns="34290" rIns="68580" bIns="34290" numCol="1" rtlCol="0" anchor="ctr" anchorCtr="0" compatLnSpc="1">
              <a:prstTxWarp prst="textNoShape">
                <a:avLst/>
              </a:prstTxWarp>
            </a:bodyPr>
            <a:lstStyle/>
            <a:p>
              <a:pPr algn="ctr">
                <a:lnSpc>
                  <a:spcPct val="90000"/>
                </a:lnSpc>
              </a:pPr>
              <a:r>
                <a:rPr lang="en-US" sz="900" b="1">
                  <a:solidFill>
                    <a:srgbClr val="FFFFFF"/>
                  </a:solidFill>
                </a:rPr>
                <a:t>RS3 [0-100] + Evidence</a:t>
              </a:r>
            </a:p>
          </p:txBody>
        </p:sp>
        <p:sp>
          <p:nvSpPr>
            <p:cNvPr id="30" name="Rectangle: Rounded Corners 29">
              <a:extLst>
                <a:ext uri="{FF2B5EF4-FFF2-40B4-BE49-F238E27FC236}">
                  <a16:creationId xmlns:a16="http://schemas.microsoft.com/office/drawing/2014/main" id="{6F1F9242-FAC6-4CE8-94E5-A3B94A5D39BC}"/>
                </a:ext>
              </a:extLst>
            </p:cNvPr>
            <p:cNvSpPr/>
            <p:nvPr/>
          </p:nvSpPr>
          <p:spPr bwMode="auto">
            <a:xfrm>
              <a:off x="5962525" y="2591091"/>
              <a:ext cx="1306562" cy="523634"/>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vert="horz" wrap="square" lIns="68580" tIns="34290" rIns="68580" bIns="34290" numCol="1" rtlCol="0" anchor="ctr" anchorCtr="0" compatLnSpc="1">
              <a:prstTxWarp prst="textNoShape">
                <a:avLst/>
              </a:prstTxWarp>
            </a:bodyPr>
            <a:lstStyle/>
            <a:p>
              <a:pPr algn="ctr"/>
              <a:r>
                <a:rPr lang="en-US" sz="900" b="1">
                  <a:solidFill>
                    <a:srgbClr val="FFFFFF"/>
                  </a:solidFill>
                </a:rPr>
                <a:t>RS4</a:t>
              </a:r>
              <a:r>
                <a:rPr lang="en-US" sz="900" b="1"/>
                <a:t> [0-100] + Evidence</a:t>
              </a:r>
            </a:p>
          </p:txBody>
        </p:sp>
        <p:sp>
          <p:nvSpPr>
            <p:cNvPr id="42" name="Rectangle: Rounded Corners 41">
              <a:extLst>
                <a:ext uri="{FF2B5EF4-FFF2-40B4-BE49-F238E27FC236}">
                  <a16:creationId xmlns:a16="http://schemas.microsoft.com/office/drawing/2014/main" id="{82ACAE16-DA86-4B3C-9D70-AED548B7B465}"/>
                </a:ext>
              </a:extLst>
            </p:cNvPr>
            <p:cNvSpPr/>
            <p:nvPr/>
          </p:nvSpPr>
          <p:spPr bwMode="auto">
            <a:xfrm>
              <a:off x="10081991" y="1056458"/>
              <a:ext cx="914400" cy="914400"/>
            </a:xfrm>
            <a:prstGeom prst="roundRect">
              <a:avLst/>
            </a:prstGeom>
            <a:solidFill>
              <a:schemeClr val="accent3"/>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a:r>
                <a:rPr lang="en-US" sz="900" b="1">
                  <a:solidFill>
                    <a:srgbClr val="FFFFFF"/>
                  </a:solidFill>
                </a:rPr>
                <a:t>Model-N</a:t>
              </a:r>
              <a:endParaRPr lang="en-US" sz="900" b="1"/>
            </a:p>
          </p:txBody>
        </p:sp>
        <p:grpSp>
          <p:nvGrpSpPr>
            <p:cNvPr id="22" name="Group 21">
              <a:extLst>
                <a:ext uri="{FF2B5EF4-FFF2-40B4-BE49-F238E27FC236}">
                  <a16:creationId xmlns:a16="http://schemas.microsoft.com/office/drawing/2014/main" id="{F12B723C-1908-5E4D-98AB-19B10B6A147B}"/>
                </a:ext>
              </a:extLst>
            </p:cNvPr>
            <p:cNvGrpSpPr/>
            <p:nvPr/>
          </p:nvGrpSpPr>
          <p:grpSpPr>
            <a:xfrm>
              <a:off x="8738767" y="1157556"/>
              <a:ext cx="1335322" cy="625829"/>
              <a:chOff x="8738767" y="1157556"/>
              <a:chExt cx="1335322" cy="625829"/>
            </a:xfrm>
          </p:grpSpPr>
          <p:sp>
            <p:nvSpPr>
              <p:cNvPr id="16" name="TextBox 15">
                <a:extLst>
                  <a:ext uri="{FF2B5EF4-FFF2-40B4-BE49-F238E27FC236}">
                    <a16:creationId xmlns:a16="http://schemas.microsoft.com/office/drawing/2014/main" id="{7CCCC50C-AFF4-4C30-8035-F1C71C7236B3}"/>
                  </a:ext>
                </a:extLst>
              </p:cNvPr>
              <p:cNvSpPr txBox="1"/>
              <p:nvPr/>
            </p:nvSpPr>
            <p:spPr>
              <a:xfrm>
                <a:off x="9169600" y="1157556"/>
                <a:ext cx="486544" cy="553997"/>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algn="ctr"/>
                <a:r>
                  <a:rPr lang="en-US" sz="2700"/>
                  <a:t>...</a:t>
                </a:r>
              </a:p>
            </p:txBody>
          </p:sp>
          <p:sp>
            <p:nvSpPr>
              <p:cNvPr id="17" name="TextBox 16">
                <a:extLst>
                  <a:ext uri="{FF2B5EF4-FFF2-40B4-BE49-F238E27FC236}">
                    <a16:creationId xmlns:a16="http://schemas.microsoft.com/office/drawing/2014/main" id="{61C242E3-97F0-49DE-9059-93EE0A57531C}"/>
                  </a:ext>
                </a:extLst>
              </p:cNvPr>
              <p:cNvSpPr txBox="1"/>
              <p:nvPr/>
            </p:nvSpPr>
            <p:spPr>
              <a:xfrm>
                <a:off x="8738767" y="1229388"/>
                <a:ext cx="486544" cy="553997"/>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algn="ctr"/>
                <a:r>
                  <a:rPr lang="en-US" sz="2700"/>
                  <a:t>+</a:t>
                </a:r>
              </a:p>
            </p:txBody>
          </p:sp>
          <p:sp>
            <p:nvSpPr>
              <p:cNvPr id="44" name="TextBox 43">
                <a:extLst>
                  <a:ext uri="{FF2B5EF4-FFF2-40B4-BE49-F238E27FC236}">
                    <a16:creationId xmlns:a16="http://schemas.microsoft.com/office/drawing/2014/main" id="{C04F939A-EF28-49BE-838B-DB7477F90DAE}"/>
                  </a:ext>
                </a:extLst>
              </p:cNvPr>
              <p:cNvSpPr txBox="1"/>
              <p:nvPr/>
            </p:nvSpPr>
            <p:spPr>
              <a:xfrm>
                <a:off x="9587545" y="1229387"/>
                <a:ext cx="486544" cy="553997"/>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algn="ctr"/>
                <a:r>
                  <a:rPr lang="en-US" sz="2700"/>
                  <a:t>+</a:t>
                </a:r>
              </a:p>
            </p:txBody>
          </p:sp>
        </p:grpSp>
        <p:sp>
          <p:nvSpPr>
            <p:cNvPr id="43" name="Rectangle: Rounded Corners 10">
              <a:extLst>
                <a:ext uri="{FF2B5EF4-FFF2-40B4-BE49-F238E27FC236}">
                  <a16:creationId xmlns:a16="http://schemas.microsoft.com/office/drawing/2014/main" id="{7A307B73-724E-F141-9189-B78E06914562}"/>
                </a:ext>
              </a:extLst>
            </p:cNvPr>
            <p:cNvSpPr/>
            <p:nvPr/>
          </p:nvSpPr>
          <p:spPr bwMode="auto">
            <a:xfrm>
              <a:off x="7833648" y="1056457"/>
              <a:ext cx="914400" cy="914400"/>
            </a:xfrm>
            <a:prstGeom prst="roundRect">
              <a:avLst/>
            </a:prstGeom>
            <a:solidFill>
              <a:schemeClr val="accent3"/>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a:r>
                <a:rPr lang="en-US" sz="825" b="1">
                  <a:solidFill>
                    <a:srgbClr val="FFFFFF"/>
                  </a:solidFill>
                </a:rPr>
                <a:t>Predictive Events</a:t>
              </a:r>
              <a:endParaRPr lang="en-US" sz="825" b="1"/>
            </a:p>
          </p:txBody>
        </p:sp>
        <p:sp>
          <p:nvSpPr>
            <p:cNvPr id="45" name="TextBox 44">
              <a:extLst>
                <a:ext uri="{FF2B5EF4-FFF2-40B4-BE49-F238E27FC236}">
                  <a16:creationId xmlns:a16="http://schemas.microsoft.com/office/drawing/2014/main" id="{B51DB9FC-FD39-3A42-A084-A6BCB65F6C72}"/>
                </a:ext>
              </a:extLst>
            </p:cNvPr>
            <p:cNvSpPr txBox="1"/>
            <p:nvPr/>
          </p:nvSpPr>
          <p:spPr>
            <a:xfrm>
              <a:off x="7210108" y="1229386"/>
              <a:ext cx="486544" cy="553997"/>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algn="ctr"/>
              <a:r>
                <a:rPr lang="en-US" sz="2700"/>
                <a:t>+</a:t>
              </a:r>
            </a:p>
          </p:txBody>
        </p:sp>
        <p:sp>
          <p:nvSpPr>
            <p:cNvPr id="46" name="Arrow: Down 20">
              <a:extLst>
                <a:ext uri="{FF2B5EF4-FFF2-40B4-BE49-F238E27FC236}">
                  <a16:creationId xmlns:a16="http://schemas.microsoft.com/office/drawing/2014/main" id="{A57BD51F-6963-DA41-9A96-21F678EED715}"/>
                </a:ext>
              </a:extLst>
            </p:cNvPr>
            <p:cNvSpPr/>
            <p:nvPr/>
          </p:nvSpPr>
          <p:spPr bwMode="auto">
            <a:xfrm>
              <a:off x="8043604" y="2042243"/>
              <a:ext cx="484632" cy="460824"/>
            </a:xfrm>
            <a:prstGeom prst="downArrow">
              <a:avLst/>
            </a:prstGeom>
            <a:noFill/>
            <a:ln>
              <a:solidFill>
                <a:schemeClr val="bg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a:lnSpc>
                  <a:spcPct val="90000"/>
                </a:lnSpc>
              </a:pPr>
              <a:endParaRPr lang="en-US" err="1">
                <a:solidFill>
                  <a:srgbClr val="FFFFFF"/>
                </a:solidFill>
              </a:endParaRPr>
            </a:p>
          </p:txBody>
        </p:sp>
        <p:sp>
          <p:nvSpPr>
            <p:cNvPr id="47" name="Rectangle: Rounded Corners 29">
              <a:extLst>
                <a:ext uri="{FF2B5EF4-FFF2-40B4-BE49-F238E27FC236}">
                  <a16:creationId xmlns:a16="http://schemas.microsoft.com/office/drawing/2014/main" id="{02C2DFB7-9127-3A49-94D2-E41A0328540C}"/>
                </a:ext>
              </a:extLst>
            </p:cNvPr>
            <p:cNvSpPr/>
            <p:nvPr/>
          </p:nvSpPr>
          <p:spPr bwMode="auto">
            <a:xfrm>
              <a:off x="7648513" y="2591090"/>
              <a:ext cx="1306562" cy="523634"/>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vert="horz" wrap="square" lIns="68580" tIns="34290" rIns="68580" bIns="34290" numCol="1" rtlCol="0" anchor="ctr" anchorCtr="0" compatLnSpc="1">
              <a:prstTxWarp prst="textNoShape">
                <a:avLst/>
              </a:prstTxWarp>
            </a:bodyPr>
            <a:lstStyle/>
            <a:p>
              <a:pPr algn="ctr"/>
              <a:r>
                <a:rPr lang="en-US" sz="900" b="1">
                  <a:solidFill>
                    <a:srgbClr val="FFFFFF"/>
                  </a:solidFill>
                </a:rPr>
                <a:t>RS5</a:t>
              </a:r>
              <a:r>
                <a:rPr lang="en-US" sz="900" b="1"/>
                <a:t> [0-100] + Evidence</a:t>
              </a:r>
            </a:p>
          </p:txBody>
        </p:sp>
        <p:sp>
          <p:nvSpPr>
            <p:cNvPr id="49" name="Arrow: Down 20">
              <a:extLst>
                <a:ext uri="{FF2B5EF4-FFF2-40B4-BE49-F238E27FC236}">
                  <a16:creationId xmlns:a16="http://schemas.microsoft.com/office/drawing/2014/main" id="{145EAC11-75AC-F846-90D7-5A50AB2A62B7}"/>
                </a:ext>
              </a:extLst>
            </p:cNvPr>
            <p:cNvSpPr/>
            <p:nvPr/>
          </p:nvSpPr>
          <p:spPr bwMode="auto">
            <a:xfrm>
              <a:off x="10304647" y="2042243"/>
              <a:ext cx="484632" cy="460824"/>
            </a:xfrm>
            <a:prstGeom prst="downArrow">
              <a:avLst/>
            </a:prstGeom>
            <a:noFill/>
            <a:ln>
              <a:solidFill>
                <a:schemeClr val="bg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a:lnSpc>
                  <a:spcPct val="90000"/>
                </a:lnSpc>
              </a:pPr>
              <a:endParaRPr lang="en-US" err="1">
                <a:solidFill>
                  <a:srgbClr val="FFFFFF"/>
                </a:solidFill>
              </a:endParaRPr>
            </a:p>
          </p:txBody>
        </p:sp>
        <p:sp>
          <p:nvSpPr>
            <p:cNvPr id="50" name="Rectangle: Rounded Corners 29">
              <a:extLst>
                <a:ext uri="{FF2B5EF4-FFF2-40B4-BE49-F238E27FC236}">
                  <a16:creationId xmlns:a16="http://schemas.microsoft.com/office/drawing/2014/main" id="{A3132B56-546C-CC49-B9A4-BCD8C63F06A5}"/>
                </a:ext>
              </a:extLst>
            </p:cNvPr>
            <p:cNvSpPr/>
            <p:nvPr/>
          </p:nvSpPr>
          <p:spPr bwMode="auto">
            <a:xfrm>
              <a:off x="9885910" y="2591090"/>
              <a:ext cx="1306562" cy="523634"/>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vert="horz" wrap="square" lIns="68580" tIns="34290" rIns="68580" bIns="34290" numCol="1" rtlCol="0" anchor="ctr" anchorCtr="0" compatLnSpc="1">
              <a:prstTxWarp prst="textNoShape">
                <a:avLst/>
              </a:prstTxWarp>
            </a:bodyPr>
            <a:lstStyle/>
            <a:p>
              <a:pPr algn="ctr"/>
              <a:r>
                <a:rPr lang="en-US" sz="900" b="1">
                  <a:solidFill>
                    <a:srgbClr val="FFFFFF"/>
                  </a:solidFill>
                </a:rPr>
                <a:t>RS-N</a:t>
              </a:r>
              <a:r>
                <a:rPr lang="en-US" sz="900" b="1"/>
                <a:t> [0-100] + Evidence</a:t>
              </a:r>
            </a:p>
          </p:txBody>
        </p:sp>
      </p:grpSp>
      <p:pic>
        <p:nvPicPr>
          <p:cNvPr id="48" name="Picture 47">
            <a:extLst>
              <a:ext uri="{FF2B5EF4-FFF2-40B4-BE49-F238E27FC236}">
                <a16:creationId xmlns:a16="http://schemas.microsoft.com/office/drawing/2014/main" id="{A770C66D-0DE3-334E-9ACB-35EB3C0C6676}"/>
              </a:ext>
            </a:extLst>
          </p:cNvPr>
          <p:cNvPicPr>
            <a:picLocks noChangeAspect="1"/>
          </p:cNvPicPr>
          <p:nvPr/>
        </p:nvPicPr>
        <p:blipFill>
          <a:blip r:embed="rId3"/>
          <a:stretch>
            <a:fillRect/>
          </a:stretch>
        </p:blipFill>
        <p:spPr>
          <a:xfrm>
            <a:off x="6737721" y="3208295"/>
            <a:ext cx="1680334" cy="1232908"/>
          </a:xfrm>
          <a:prstGeom prst="rect">
            <a:avLst/>
          </a:prstGeom>
        </p:spPr>
      </p:pic>
    </p:spTree>
    <p:extLst>
      <p:ext uri="{BB962C8B-B14F-4D97-AF65-F5344CB8AC3E}">
        <p14:creationId xmlns:p14="http://schemas.microsoft.com/office/powerpoint/2010/main" val="279542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477F4-AB62-41D4-ACE8-B3222ADFB5DA}"/>
              </a:ext>
            </a:extLst>
          </p:cNvPr>
          <p:cNvSpPr>
            <a:spLocks noGrp="1"/>
          </p:cNvSpPr>
          <p:nvPr>
            <p:ph type="title"/>
          </p:nvPr>
        </p:nvSpPr>
        <p:spPr>
          <a:xfrm>
            <a:off x="299705" y="97637"/>
            <a:ext cx="8227455" cy="628650"/>
          </a:xfrm>
        </p:spPr>
        <p:txBody>
          <a:bodyPr/>
          <a:lstStyle/>
          <a:p>
            <a:r>
              <a:rPr lang="en-US"/>
              <a:t>Recommendations – Flow, Feedback, Learning</a:t>
            </a:r>
          </a:p>
        </p:txBody>
      </p:sp>
      <p:sp>
        <p:nvSpPr>
          <p:cNvPr id="3" name="Slide Number Placeholder 2">
            <a:extLst>
              <a:ext uri="{FF2B5EF4-FFF2-40B4-BE49-F238E27FC236}">
                <a16:creationId xmlns:a16="http://schemas.microsoft.com/office/drawing/2014/main" id="{CF80336F-03BA-4267-A25A-52380D6634EE}"/>
              </a:ext>
            </a:extLst>
          </p:cNvPr>
          <p:cNvSpPr>
            <a:spLocks noGrp="1"/>
          </p:cNvSpPr>
          <p:nvPr>
            <p:ph type="sldNum" sz="quarter" idx="12"/>
          </p:nvPr>
        </p:nvSpPr>
        <p:spPr/>
        <p:txBody>
          <a:bodyPr/>
          <a:lstStyle/>
          <a:p>
            <a:pPr algn="l"/>
            <a:fld id="{C1960183-D323-4677-9D78-78D1D39B0029}" type="slidenum">
              <a:rPr lang="en-US" smtClean="0"/>
              <a:pPr algn="l"/>
              <a:t>32</a:t>
            </a:fld>
            <a:endParaRPr lang="en-US"/>
          </a:p>
        </p:txBody>
      </p:sp>
      <p:sp>
        <p:nvSpPr>
          <p:cNvPr id="4" name="Footer Placeholder 3">
            <a:extLst>
              <a:ext uri="{FF2B5EF4-FFF2-40B4-BE49-F238E27FC236}">
                <a16:creationId xmlns:a16="http://schemas.microsoft.com/office/drawing/2014/main" id="{86C20437-FFEE-4647-AFC0-7DDFA7F6481A}"/>
              </a:ext>
            </a:extLst>
          </p:cNvPr>
          <p:cNvSpPr>
            <a:spLocks noGrp="1"/>
          </p:cNvSpPr>
          <p:nvPr>
            <p:ph type="ftr" sz="quarter" idx="3"/>
          </p:nvPr>
        </p:nvSpPr>
        <p:spPr/>
        <p:txBody>
          <a:bodyPr/>
          <a:lstStyle/>
          <a:p>
            <a:endParaRPr lang="en-US" dirty="0">
              <a:latin typeface="Corbel"/>
            </a:endParaRPr>
          </a:p>
        </p:txBody>
      </p:sp>
      <p:sp>
        <p:nvSpPr>
          <p:cNvPr id="6" name="TextBox 5">
            <a:extLst>
              <a:ext uri="{FF2B5EF4-FFF2-40B4-BE49-F238E27FC236}">
                <a16:creationId xmlns:a16="http://schemas.microsoft.com/office/drawing/2014/main" id="{8DBCB4B5-EC53-424B-B9C2-699A8802ACF1}"/>
              </a:ext>
            </a:extLst>
          </p:cNvPr>
          <p:cNvSpPr txBox="1"/>
          <p:nvPr/>
        </p:nvSpPr>
        <p:spPr>
          <a:xfrm>
            <a:off x="1422" y="1982343"/>
            <a:ext cx="8396164" cy="155877"/>
          </a:xfrm>
          <a:prstGeom prst="rect">
            <a:avLst/>
          </a:prstGeom>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algn="ctr"/>
            <a:endParaRPr lang="en-US" sz="1013"/>
          </a:p>
        </p:txBody>
      </p:sp>
      <p:sp>
        <p:nvSpPr>
          <p:cNvPr id="12" name="Rectangle: Rounded Corners 11">
            <a:extLst>
              <a:ext uri="{FF2B5EF4-FFF2-40B4-BE49-F238E27FC236}">
                <a16:creationId xmlns:a16="http://schemas.microsoft.com/office/drawing/2014/main" id="{88CEAB66-D7A1-4DA5-94B9-58A1E703FFD1}"/>
              </a:ext>
            </a:extLst>
          </p:cNvPr>
          <p:cNvSpPr/>
          <p:nvPr/>
        </p:nvSpPr>
        <p:spPr bwMode="auto">
          <a:xfrm>
            <a:off x="7986903" y="2374048"/>
            <a:ext cx="1080515" cy="520136"/>
          </a:xfrm>
          <a:prstGeom prst="roundRect">
            <a:avLst/>
          </a:prstGeom>
          <a:solidFill>
            <a:srgbClr val="FFFFFF">
              <a:alpha val="44000"/>
            </a:srgbClr>
          </a:solidFill>
          <a:ln w="3175" cap="flat" cmpd="sng" algn="ctr">
            <a:no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r>
              <a:rPr lang="en-US" sz="900" b="1"/>
              <a:t>Manual</a:t>
            </a:r>
          </a:p>
          <a:p>
            <a:pPr algn="ctr">
              <a:lnSpc>
                <a:spcPct val="90000"/>
              </a:lnSpc>
            </a:pPr>
            <a:r>
              <a:rPr lang="en-US" sz="900" b="1"/>
              <a:t>Recommendation</a:t>
            </a:r>
          </a:p>
        </p:txBody>
      </p:sp>
      <p:sp>
        <p:nvSpPr>
          <p:cNvPr id="15" name="Rectangle: Rounded Corners 14">
            <a:extLst>
              <a:ext uri="{FF2B5EF4-FFF2-40B4-BE49-F238E27FC236}">
                <a16:creationId xmlns:a16="http://schemas.microsoft.com/office/drawing/2014/main" id="{C7B78D15-0BC7-420C-94F3-C0A120592D92}"/>
              </a:ext>
            </a:extLst>
          </p:cNvPr>
          <p:cNvSpPr/>
          <p:nvPr/>
        </p:nvSpPr>
        <p:spPr bwMode="auto">
          <a:xfrm>
            <a:off x="4624710" y="1931758"/>
            <a:ext cx="1105991" cy="556886"/>
          </a:xfrm>
          <a:prstGeom prst="roundRect">
            <a:avLst/>
          </a:prstGeom>
          <a:solidFill>
            <a:srgbClr val="ADC32B">
              <a:alpha val="44000"/>
            </a:srgbClr>
          </a:solidFill>
          <a:ln w="3175" cap="flat" cmpd="sng" algn="ctr">
            <a:solidFill>
              <a:schemeClr val="bg1">
                <a:lumMod val="75000"/>
              </a:schemeClr>
            </a:soli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r>
              <a:rPr lang="en-US" sz="900" b="1"/>
              <a:t>Filtering </a:t>
            </a:r>
          </a:p>
          <a:p>
            <a:pPr algn="ctr">
              <a:lnSpc>
                <a:spcPct val="90000"/>
              </a:lnSpc>
            </a:pPr>
            <a:r>
              <a:rPr lang="en-US" sz="900" b="1"/>
              <a:t>&amp;</a:t>
            </a:r>
            <a:endParaRPr lang="en-US" sz="1013"/>
          </a:p>
          <a:p>
            <a:pPr algn="ctr">
              <a:lnSpc>
                <a:spcPct val="90000"/>
              </a:lnSpc>
            </a:pPr>
            <a:r>
              <a:rPr lang="en-US" sz="900" b="1"/>
              <a:t> Prioritization</a:t>
            </a:r>
            <a:endParaRPr lang="en-US" sz="1013"/>
          </a:p>
        </p:txBody>
      </p:sp>
      <p:sp>
        <p:nvSpPr>
          <p:cNvPr id="23" name="Rectangle: Rounded Corners 22">
            <a:extLst>
              <a:ext uri="{FF2B5EF4-FFF2-40B4-BE49-F238E27FC236}">
                <a16:creationId xmlns:a16="http://schemas.microsoft.com/office/drawing/2014/main" id="{107901C3-E304-49DE-8508-87257D97751D}"/>
              </a:ext>
            </a:extLst>
          </p:cNvPr>
          <p:cNvSpPr/>
          <p:nvPr/>
        </p:nvSpPr>
        <p:spPr bwMode="auto">
          <a:xfrm>
            <a:off x="6569134" y="981778"/>
            <a:ext cx="1043228" cy="429116"/>
          </a:xfrm>
          <a:prstGeom prst="roundRect">
            <a:avLst/>
          </a:prstGeom>
          <a:solidFill>
            <a:schemeClr val="accent6">
              <a:alpha val="44000"/>
            </a:schemeClr>
          </a:solidFill>
          <a:ln w="3175" cap="flat" cmpd="sng" algn="ctr">
            <a:solidFill>
              <a:schemeClr val="bg1">
                <a:lumMod val="75000"/>
              </a:schemeClr>
            </a:soli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r>
              <a:rPr lang="en-US" sz="900" b="1">
                <a:solidFill>
                  <a:schemeClr val="bg1"/>
                </a:solidFill>
              </a:rPr>
              <a:t>Auto-Support </a:t>
            </a:r>
          </a:p>
          <a:p>
            <a:pPr algn="ctr">
              <a:lnSpc>
                <a:spcPct val="90000"/>
              </a:lnSpc>
            </a:pPr>
            <a:r>
              <a:rPr lang="en-US" sz="900" b="1">
                <a:solidFill>
                  <a:schemeClr val="bg1"/>
                </a:solidFill>
              </a:rPr>
              <a:t>UI</a:t>
            </a:r>
          </a:p>
        </p:txBody>
      </p:sp>
      <p:sp>
        <p:nvSpPr>
          <p:cNvPr id="29" name="Rectangle: Rounded Corners 28">
            <a:extLst>
              <a:ext uri="{FF2B5EF4-FFF2-40B4-BE49-F238E27FC236}">
                <a16:creationId xmlns:a16="http://schemas.microsoft.com/office/drawing/2014/main" id="{3F574673-D0EA-4756-BCB9-D1F7A3300D84}"/>
              </a:ext>
            </a:extLst>
          </p:cNvPr>
          <p:cNvSpPr/>
          <p:nvPr/>
        </p:nvSpPr>
        <p:spPr bwMode="auto">
          <a:xfrm rot="16200000">
            <a:off x="-939992" y="2471247"/>
            <a:ext cx="2792287" cy="662134"/>
          </a:xfrm>
          <a:prstGeom prst="roundRect">
            <a:avLst/>
          </a:prstGeom>
          <a:noFill/>
          <a:ln w="3175" cap="flat" cmpd="sng" algn="ctr">
            <a:no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r>
              <a:rPr lang="en-US" sz="1050" b="1"/>
              <a:t>Recommendation</a:t>
            </a:r>
          </a:p>
          <a:p>
            <a:pPr algn="ctr">
              <a:lnSpc>
                <a:spcPct val="90000"/>
              </a:lnSpc>
            </a:pPr>
            <a:r>
              <a:rPr lang="en-US" sz="1050" b="1"/>
              <a:t>Advisors</a:t>
            </a:r>
          </a:p>
        </p:txBody>
      </p:sp>
      <p:sp>
        <p:nvSpPr>
          <p:cNvPr id="31" name="Cylinder 30">
            <a:extLst>
              <a:ext uri="{FF2B5EF4-FFF2-40B4-BE49-F238E27FC236}">
                <a16:creationId xmlns:a16="http://schemas.microsoft.com/office/drawing/2014/main" id="{4C916494-3F29-4639-8EE4-E3F24A928542}"/>
              </a:ext>
            </a:extLst>
          </p:cNvPr>
          <p:cNvSpPr/>
          <p:nvPr/>
        </p:nvSpPr>
        <p:spPr bwMode="auto">
          <a:xfrm>
            <a:off x="2733626" y="2233704"/>
            <a:ext cx="1081759" cy="644745"/>
          </a:xfrm>
          <a:prstGeom prst="can">
            <a:avLst/>
          </a:prstGeom>
          <a:solidFill>
            <a:schemeClr val="accent2">
              <a:alpha val="44000"/>
            </a:schemeClr>
          </a:solidFill>
          <a:ln w="3175" cap="flat" cmpd="sng" algn="ctr">
            <a:solidFill>
              <a:schemeClr val="accent2"/>
            </a:soli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r>
              <a:rPr lang="en-US" sz="900" b="1"/>
              <a:t>Suggested</a:t>
            </a:r>
          </a:p>
          <a:p>
            <a:pPr algn="ctr">
              <a:lnSpc>
                <a:spcPct val="90000"/>
              </a:lnSpc>
            </a:pPr>
            <a:r>
              <a:rPr lang="en-US" sz="900" b="1"/>
              <a:t>Recommendations</a:t>
            </a:r>
          </a:p>
        </p:txBody>
      </p:sp>
      <p:sp>
        <p:nvSpPr>
          <p:cNvPr id="32" name="Cylinder 31">
            <a:extLst>
              <a:ext uri="{FF2B5EF4-FFF2-40B4-BE49-F238E27FC236}">
                <a16:creationId xmlns:a16="http://schemas.microsoft.com/office/drawing/2014/main" id="{643A660F-82F4-400F-BE3F-744591C2C35C}"/>
              </a:ext>
            </a:extLst>
          </p:cNvPr>
          <p:cNvSpPr/>
          <p:nvPr/>
        </p:nvSpPr>
        <p:spPr bwMode="auto">
          <a:xfrm>
            <a:off x="4643843" y="2640397"/>
            <a:ext cx="1064727" cy="920003"/>
          </a:xfrm>
          <a:prstGeom prst="can">
            <a:avLst/>
          </a:prstGeom>
          <a:solidFill>
            <a:srgbClr val="ADC32B">
              <a:alpha val="44000"/>
            </a:srgbClr>
          </a:solidFill>
          <a:ln w="3175" cap="flat" cmpd="sng" algn="ctr">
            <a:solidFill>
              <a:schemeClr val="bg1">
                <a:lumMod val="75000"/>
              </a:schemeClr>
            </a:soli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r>
              <a:rPr lang="en-US" sz="900" b="1"/>
              <a:t>Appliance</a:t>
            </a:r>
          </a:p>
          <a:p>
            <a:pPr algn="ctr"/>
            <a:r>
              <a:rPr lang="en-US" sz="900" b="1"/>
              <a:t>Specific</a:t>
            </a:r>
          </a:p>
          <a:p>
            <a:pPr algn="ctr"/>
            <a:r>
              <a:rPr lang="en-US" sz="900" b="1"/>
              <a:t>Recommendations</a:t>
            </a:r>
          </a:p>
        </p:txBody>
      </p:sp>
      <p:sp>
        <p:nvSpPr>
          <p:cNvPr id="34" name="Arrow: Right 33">
            <a:extLst>
              <a:ext uri="{FF2B5EF4-FFF2-40B4-BE49-F238E27FC236}">
                <a16:creationId xmlns:a16="http://schemas.microsoft.com/office/drawing/2014/main" id="{3BA72404-9D35-49CA-93B9-E0F358D0AE1A}"/>
              </a:ext>
            </a:extLst>
          </p:cNvPr>
          <p:cNvSpPr/>
          <p:nvPr/>
        </p:nvSpPr>
        <p:spPr bwMode="auto">
          <a:xfrm>
            <a:off x="2009052" y="2389907"/>
            <a:ext cx="668746" cy="333287"/>
          </a:xfrm>
          <a:prstGeom prst="rightArrow">
            <a:avLst/>
          </a:prstGeom>
          <a:solidFill>
            <a:srgbClr val="FFFFFF">
              <a:alpha val="44000"/>
            </a:srgbClr>
          </a:solidFill>
          <a:ln w="3175" cap="flat" cmpd="sng" algn="ctr">
            <a:solidFill>
              <a:schemeClr val="accent1"/>
            </a:soli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endParaRPr lang="en-US" sz="1200" b="1"/>
          </a:p>
        </p:txBody>
      </p:sp>
      <p:grpSp>
        <p:nvGrpSpPr>
          <p:cNvPr id="14" name="Group 13">
            <a:extLst>
              <a:ext uri="{FF2B5EF4-FFF2-40B4-BE49-F238E27FC236}">
                <a16:creationId xmlns:a16="http://schemas.microsoft.com/office/drawing/2014/main" id="{A1E44EC3-61DF-C94D-A6E4-C7CB8BD363A4}"/>
              </a:ext>
            </a:extLst>
          </p:cNvPr>
          <p:cNvGrpSpPr/>
          <p:nvPr/>
        </p:nvGrpSpPr>
        <p:grpSpPr>
          <a:xfrm>
            <a:off x="688729" y="1162311"/>
            <a:ext cx="1260485" cy="3299608"/>
            <a:chOff x="461914" y="1202670"/>
            <a:chExt cx="1680647" cy="4399477"/>
          </a:xfrm>
        </p:grpSpPr>
        <p:sp>
          <p:nvSpPr>
            <p:cNvPr id="30" name="Rectangle: Rounded Corners 7">
              <a:hlinkClick r:id="rId3"/>
              <a:extLst>
                <a:ext uri="{FF2B5EF4-FFF2-40B4-BE49-F238E27FC236}">
                  <a16:creationId xmlns:a16="http://schemas.microsoft.com/office/drawing/2014/main" id="{6E68D166-4CFC-3E4E-960D-52D2E34D598E}"/>
                </a:ext>
              </a:extLst>
            </p:cNvPr>
            <p:cNvSpPr/>
            <p:nvPr/>
          </p:nvSpPr>
          <p:spPr bwMode="auto">
            <a:xfrm>
              <a:off x="609441" y="1448953"/>
              <a:ext cx="1387547" cy="656117"/>
            </a:xfrm>
            <a:prstGeom prst="roundRect">
              <a:avLst/>
            </a:prstGeom>
            <a:solidFill>
              <a:schemeClr val="accent3"/>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a:lnSpc>
                  <a:spcPct val="90000"/>
                </a:lnSpc>
              </a:pPr>
              <a:r>
                <a:rPr lang="en-US" sz="900" b="1">
                  <a:solidFill>
                    <a:srgbClr val="FFFFFF"/>
                  </a:solidFill>
                </a:rPr>
                <a:t>Storage </a:t>
              </a:r>
            </a:p>
            <a:p>
              <a:pPr algn="ctr">
                <a:lnSpc>
                  <a:spcPct val="90000"/>
                </a:lnSpc>
              </a:pPr>
              <a:r>
                <a:rPr lang="en-US" sz="900" b="1">
                  <a:solidFill>
                    <a:srgbClr val="FFFFFF"/>
                  </a:solidFill>
                </a:rPr>
                <a:t>Forecast</a:t>
              </a:r>
            </a:p>
          </p:txBody>
        </p:sp>
        <p:sp>
          <p:nvSpPr>
            <p:cNvPr id="40" name="Rectangle: Rounded Corners 7">
              <a:hlinkClick r:id="rId4"/>
              <a:extLst>
                <a:ext uri="{FF2B5EF4-FFF2-40B4-BE49-F238E27FC236}">
                  <a16:creationId xmlns:a16="http://schemas.microsoft.com/office/drawing/2014/main" id="{D6E2952A-7F2E-DA4A-BB80-F768B374D34F}"/>
                </a:ext>
              </a:extLst>
            </p:cNvPr>
            <p:cNvSpPr/>
            <p:nvPr/>
          </p:nvSpPr>
          <p:spPr bwMode="auto">
            <a:xfrm>
              <a:off x="609441" y="2254000"/>
              <a:ext cx="1387547" cy="656117"/>
            </a:xfrm>
            <a:prstGeom prst="roundRect">
              <a:avLst/>
            </a:prstGeom>
            <a:solidFill>
              <a:schemeClr val="accent3"/>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a:lnSpc>
                  <a:spcPct val="90000"/>
                </a:lnSpc>
              </a:pPr>
              <a:r>
                <a:rPr lang="en-US" sz="900" b="1">
                  <a:solidFill>
                    <a:srgbClr val="FFFFFF"/>
                  </a:solidFill>
                </a:rPr>
                <a:t>Thermal Anomaly</a:t>
              </a:r>
            </a:p>
          </p:txBody>
        </p:sp>
        <p:sp>
          <p:nvSpPr>
            <p:cNvPr id="41" name="Rectangle: Rounded Corners 7">
              <a:hlinkClick r:id="rId5"/>
              <a:extLst>
                <a:ext uri="{FF2B5EF4-FFF2-40B4-BE49-F238E27FC236}">
                  <a16:creationId xmlns:a16="http://schemas.microsoft.com/office/drawing/2014/main" id="{58986105-1754-8241-9CB8-AA9E835D1879}"/>
                </a:ext>
              </a:extLst>
            </p:cNvPr>
            <p:cNvSpPr/>
            <p:nvPr/>
          </p:nvSpPr>
          <p:spPr bwMode="auto">
            <a:xfrm>
              <a:off x="608466" y="3094109"/>
              <a:ext cx="1387547" cy="656117"/>
            </a:xfrm>
            <a:prstGeom prst="roundRect">
              <a:avLst/>
            </a:prstGeom>
            <a:solidFill>
              <a:schemeClr val="accent3"/>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a:lnSpc>
                  <a:spcPct val="90000"/>
                </a:lnSpc>
              </a:pPr>
              <a:r>
                <a:rPr lang="en-US" sz="900" b="1">
                  <a:solidFill>
                    <a:srgbClr val="FFFFFF"/>
                  </a:solidFill>
                </a:rPr>
                <a:t>Survival </a:t>
              </a:r>
            </a:p>
            <a:p>
              <a:pPr algn="ctr">
                <a:lnSpc>
                  <a:spcPct val="90000"/>
                </a:lnSpc>
              </a:pPr>
              <a:r>
                <a:rPr lang="en-US" sz="900" b="1">
                  <a:solidFill>
                    <a:srgbClr val="FFFFFF"/>
                  </a:solidFill>
                </a:rPr>
                <a:t>Analysis</a:t>
              </a:r>
            </a:p>
          </p:txBody>
        </p:sp>
        <p:sp>
          <p:nvSpPr>
            <p:cNvPr id="44" name="Rectangle: Rounded Corners 7">
              <a:hlinkClick r:id="rId6"/>
              <a:extLst>
                <a:ext uri="{FF2B5EF4-FFF2-40B4-BE49-F238E27FC236}">
                  <a16:creationId xmlns:a16="http://schemas.microsoft.com/office/drawing/2014/main" id="{27722B53-9D3C-9341-84FB-F5D21E36A53F}"/>
                </a:ext>
              </a:extLst>
            </p:cNvPr>
            <p:cNvSpPr/>
            <p:nvPr/>
          </p:nvSpPr>
          <p:spPr bwMode="auto">
            <a:xfrm>
              <a:off x="608465" y="3917756"/>
              <a:ext cx="1387547" cy="656117"/>
            </a:xfrm>
            <a:prstGeom prst="roundRect">
              <a:avLst/>
            </a:prstGeom>
            <a:solidFill>
              <a:schemeClr val="accent3"/>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a:lnSpc>
                  <a:spcPct val="90000"/>
                </a:lnSpc>
              </a:pPr>
              <a:r>
                <a:rPr lang="en-US" sz="900" b="1">
                  <a:solidFill>
                    <a:srgbClr val="FFFFFF"/>
                  </a:solidFill>
                </a:rPr>
                <a:t>Configuration</a:t>
              </a:r>
            </a:p>
            <a:p>
              <a:pPr algn="ctr">
                <a:lnSpc>
                  <a:spcPct val="90000"/>
                </a:lnSpc>
              </a:pPr>
              <a:r>
                <a:rPr lang="en-US" sz="900" b="1">
                  <a:solidFill>
                    <a:srgbClr val="FFFFFF"/>
                  </a:solidFill>
                </a:rPr>
                <a:t>Drift</a:t>
              </a:r>
            </a:p>
          </p:txBody>
        </p:sp>
        <p:sp>
          <p:nvSpPr>
            <p:cNvPr id="45" name="Rectangle: Rounded Corners 7">
              <a:hlinkClick r:id="rId7"/>
              <a:extLst>
                <a:ext uri="{FF2B5EF4-FFF2-40B4-BE49-F238E27FC236}">
                  <a16:creationId xmlns:a16="http://schemas.microsoft.com/office/drawing/2014/main" id="{8B3858DE-7324-DD44-9CE6-4F55DEEB8F30}"/>
                </a:ext>
              </a:extLst>
            </p:cNvPr>
            <p:cNvSpPr/>
            <p:nvPr/>
          </p:nvSpPr>
          <p:spPr bwMode="auto">
            <a:xfrm>
              <a:off x="568371" y="4741403"/>
              <a:ext cx="1387547" cy="656117"/>
            </a:xfrm>
            <a:prstGeom prst="roundRect">
              <a:avLst/>
            </a:prstGeom>
            <a:solidFill>
              <a:schemeClr val="accent3"/>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a:lnSpc>
                  <a:spcPct val="90000"/>
                </a:lnSpc>
              </a:pPr>
              <a:r>
                <a:rPr lang="en-US" sz="900" b="1">
                  <a:solidFill>
                    <a:srgbClr val="FFFFFF"/>
                  </a:solidFill>
                </a:rPr>
                <a:t>Naïve</a:t>
              </a:r>
            </a:p>
            <a:p>
              <a:pPr algn="ctr">
                <a:lnSpc>
                  <a:spcPct val="90000"/>
                </a:lnSpc>
              </a:pPr>
              <a:r>
                <a:rPr lang="en-US" sz="900" b="1">
                  <a:solidFill>
                    <a:srgbClr val="FFFFFF"/>
                  </a:solidFill>
                </a:rPr>
                <a:t>Probability</a:t>
              </a:r>
            </a:p>
          </p:txBody>
        </p:sp>
        <p:sp>
          <p:nvSpPr>
            <p:cNvPr id="13" name="Rounded Rectangle 12">
              <a:extLst>
                <a:ext uri="{FF2B5EF4-FFF2-40B4-BE49-F238E27FC236}">
                  <a16:creationId xmlns:a16="http://schemas.microsoft.com/office/drawing/2014/main" id="{B1F93BC8-455D-C746-90DE-C67099FFBC62}"/>
                </a:ext>
              </a:extLst>
            </p:cNvPr>
            <p:cNvSpPr/>
            <p:nvPr/>
          </p:nvSpPr>
          <p:spPr bwMode="auto">
            <a:xfrm>
              <a:off x="461914" y="1202670"/>
              <a:ext cx="1680647" cy="4399477"/>
            </a:xfrm>
            <a:prstGeom prst="roundRect">
              <a:avLst/>
            </a:prstGeom>
            <a:noFill/>
            <a:ln w="3175" cap="flat" cmpd="sng" algn="ctr">
              <a:solidFill>
                <a:schemeClr val="bg1">
                  <a:lumMod val="75000"/>
                </a:schemeClr>
              </a:soli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endParaRPr lang="en-US" sz="1200" b="1"/>
            </a:p>
          </p:txBody>
        </p:sp>
      </p:grpSp>
      <p:sp>
        <p:nvSpPr>
          <p:cNvPr id="46" name="Rounded Rectangle 45">
            <a:extLst>
              <a:ext uri="{FF2B5EF4-FFF2-40B4-BE49-F238E27FC236}">
                <a16:creationId xmlns:a16="http://schemas.microsoft.com/office/drawing/2014/main" id="{1915293F-4D78-FA43-8949-B2D99BA8E463}"/>
              </a:ext>
            </a:extLst>
          </p:cNvPr>
          <p:cNvSpPr/>
          <p:nvPr/>
        </p:nvSpPr>
        <p:spPr bwMode="auto">
          <a:xfrm>
            <a:off x="6569134" y="2294849"/>
            <a:ext cx="1043228" cy="486935"/>
          </a:xfrm>
          <a:prstGeom prst="roundRect">
            <a:avLst/>
          </a:prstGeom>
          <a:solidFill>
            <a:schemeClr val="accent6">
              <a:alpha val="90000"/>
            </a:schemeClr>
          </a:solidFill>
          <a:ln w="19050" cap="flat" cmpd="sng" algn="ctr">
            <a:no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r>
              <a:rPr lang="en-US" sz="900" i="1">
                <a:solidFill>
                  <a:schemeClr val="bg1"/>
                </a:solidFill>
              </a:rPr>
              <a:t>Management Services Layer</a:t>
            </a:r>
          </a:p>
        </p:txBody>
      </p:sp>
      <p:sp>
        <p:nvSpPr>
          <p:cNvPr id="47" name="Rounded Rectangle 46">
            <a:extLst>
              <a:ext uri="{FF2B5EF4-FFF2-40B4-BE49-F238E27FC236}">
                <a16:creationId xmlns:a16="http://schemas.microsoft.com/office/drawing/2014/main" id="{38076E7E-F1E0-1C45-BCB2-FB0D7ADEAFAA}"/>
              </a:ext>
            </a:extLst>
          </p:cNvPr>
          <p:cNvSpPr/>
          <p:nvPr/>
        </p:nvSpPr>
        <p:spPr bwMode="auto">
          <a:xfrm rot="10800000">
            <a:off x="4507852" y="1730758"/>
            <a:ext cx="1336708" cy="1988482"/>
          </a:xfrm>
          <a:prstGeom prst="roundRect">
            <a:avLst/>
          </a:prstGeom>
          <a:noFill/>
          <a:ln w="3175" cap="flat" cmpd="sng" algn="ctr">
            <a:solidFill>
              <a:schemeClr val="bg1">
                <a:lumMod val="75000"/>
              </a:schemeClr>
            </a:soli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endParaRPr lang="en-US" sz="1200" b="1"/>
          </a:p>
        </p:txBody>
      </p:sp>
      <p:sp>
        <p:nvSpPr>
          <p:cNvPr id="48" name="Arrow: Right 33">
            <a:extLst>
              <a:ext uri="{FF2B5EF4-FFF2-40B4-BE49-F238E27FC236}">
                <a16:creationId xmlns:a16="http://schemas.microsoft.com/office/drawing/2014/main" id="{7AD05E34-03A0-B743-ADF1-D75FFDDF4A1A}"/>
              </a:ext>
            </a:extLst>
          </p:cNvPr>
          <p:cNvSpPr/>
          <p:nvPr/>
        </p:nvSpPr>
        <p:spPr bwMode="auto">
          <a:xfrm>
            <a:off x="3847202" y="2392280"/>
            <a:ext cx="641517" cy="333287"/>
          </a:xfrm>
          <a:prstGeom prst="rightArrow">
            <a:avLst/>
          </a:prstGeom>
          <a:solidFill>
            <a:srgbClr val="FFFFFF">
              <a:alpha val="44000"/>
            </a:srgbClr>
          </a:solidFill>
          <a:ln w="3175" cap="flat" cmpd="sng" algn="ctr">
            <a:solidFill>
              <a:schemeClr val="accent1"/>
            </a:soli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endParaRPr lang="en-US" sz="1200" b="1"/>
          </a:p>
        </p:txBody>
      </p:sp>
      <p:sp>
        <p:nvSpPr>
          <p:cNvPr id="49" name="Rectangle: Rounded Corners 28">
            <a:extLst>
              <a:ext uri="{FF2B5EF4-FFF2-40B4-BE49-F238E27FC236}">
                <a16:creationId xmlns:a16="http://schemas.microsoft.com/office/drawing/2014/main" id="{E56C113F-56AE-1D41-80B6-3FDC3A5042F3}"/>
              </a:ext>
            </a:extLst>
          </p:cNvPr>
          <p:cNvSpPr/>
          <p:nvPr/>
        </p:nvSpPr>
        <p:spPr bwMode="auto">
          <a:xfrm>
            <a:off x="4549746" y="1231040"/>
            <a:ext cx="1252921" cy="500136"/>
          </a:xfrm>
          <a:prstGeom prst="roundRect">
            <a:avLst/>
          </a:prstGeom>
          <a:noFill/>
          <a:ln w="3175" cap="flat" cmpd="sng" algn="ctr">
            <a:no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r>
              <a:rPr lang="en-US" sz="1050" b="1"/>
              <a:t>Cleansing, filtering, learning</a:t>
            </a:r>
          </a:p>
        </p:txBody>
      </p:sp>
      <p:sp>
        <p:nvSpPr>
          <p:cNvPr id="19" name="Right Arrow 18">
            <a:extLst>
              <a:ext uri="{FF2B5EF4-FFF2-40B4-BE49-F238E27FC236}">
                <a16:creationId xmlns:a16="http://schemas.microsoft.com/office/drawing/2014/main" id="{87362ACB-BD3E-8742-BF87-453B515C098D}"/>
              </a:ext>
            </a:extLst>
          </p:cNvPr>
          <p:cNvSpPr/>
          <p:nvPr/>
        </p:nvSpPr>
        <p:spPr bwMode="auto">
          <a:xfrm rot="16200000">
            <a:off x="6703396" y="1654279"/>
            <a:ext cx="721898" cy="406443"/>
          </a:xfrm>
          <a:prstGeom prst="rightArrow">
            <a:avLst>
              <a:gd name="adj1" fmla="val 44784"/>
              <a:gd name="adj2" fmla="val 50000"/>
            </a:avLst>
          </a:prstGeom>
          <a:solidFill>
            <a:srgbClr val="FFFFFF">
              <a:alpha val="44000"/>
            </a:srgbClr>
          </a:solidFill>
          <a:ln w="3175" cap="flat" cmpd="sng" algn="ctr">
            <a:solidFill>
              <a:schemeClr val="bg1">
                <a:lumMod val="75000"/>
              </a:schemeClr>
            </a:soli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endParaRPr lang="en-US" sz="1200" b="1"/>
          </a:p>
        </p:txBody>
      </p:sp>
      <p:sp>
        <p:nvSpPr>
          <p:cNvPr id="50" name="Rectangle: Rounded Corners 7">
            <a:extLst>
              <a:ext uri="{FF2B5EF4-FFF2-40B4-BE49-F238E27FC236}">
                <a16:creationId xmlns:a16="http://schemas.microsoft.com/office/drawing/2014/main" id="{5CCC507F-9273-9244-92B7-010A63B4AF3F}"/>
              </a:ext>
            </a:extLst>
          </p:cNvPr>
          <p:cNvSpPr/>
          <p:nvPr/>
        </p:nvSpPr>
        <p:spPr bwMode="auto">
          <a:xfrm>
            <a:off x="6238503" y="4006341"/>
            <a:ext cx="1040660" cy="492088"/>
          </a:xfrm>
          <a:prstGeom prst="roundRect">
            <a:avLst/>
          </a:prstGeom>
          <a:solidFill>
            <a:schemeClr val="accent3"/>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algn="ctr">
              <a:lnSpc>
                <a:spcPct val="90000"/>
              </a:lnSpc>
            </a:pPr>
            <a:r>
              <a:rPr lang="en-US" sz="900" b="1">
                <a:solidFill>
                  <a:srgbClr val="FFFFFF"/>
                </a:solidFill>
              </a:rPr>
              <a:t>Feedback</a:t>
            </a:r>
          </a:p>
        </p:txBody>
      </p:sp>
      <p:sp>
        <p:nvSpPr>
          <p:cNvPr id="22" name="Curved Left Arrow 21">
            <a:extLst>
              <a:ext uri="{FF2B5EF4-FFF2-40B4-BE49-F238E27FC236}">
                <a16:creationId xmlns:a16="http://schemas.microsoft.com/office/drawing/2014/main" id="{0C9C6683-4515-C041-BB00-444EB96D6DDF}"/>
              </a:ext>
            </a:extLst>
          </p:cNvPr>
          <p:cNvSpPr/>
          <p:nvPr/>
        </p:nvSpPr>
        <p:spPr bwMode="auto">
          <a:xfrm>
            <a:off x="7724227" y="1246129"/>
            <a:ext cx="714849" cy="1409357"/>
          </a:xfrm>
          <a:prstGeom prst="curvedLeftArrow">
            <a:avLst/>
          </a:prstGeom>
          <a:solidFill>
            <a:srgbClr val="FFFFFF">
              <a:alpha val="44000"/>
            </a:srgbClr>
          </a:solidFill>
          <a:ln w="3175" cap="flat" cmpd="sng" algn="ctr">
            <a:solidFill>
              <a:schemeClr val="bg1">
                <a:lumMod val="75000"/>
              </a:schemeClr>
            </a:soli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endParaRPr lang="en-US" sz="1200" b="1"/>
          </a:p>
        </p:txBody>
      </p:sp>
      <p:sp>
        <p:nvSpPr>
          <p:cNvPr id="51" name="Curved Left Arrow 50">
            <a:extLst>
              <a:ext uri="{FF2B5EF4-FFF2-40B4-BE49-F238E27FC236}">
                <a16:creationId xmlns:a16="http://schemas.microsoft.com/office/drawing/2014/main" id="{F37E1CB5-C62E-F848-BA18-CF88509F6A07}"/>
              </a:ext>
            </a:extLst>
          </p:cNvPr>
          <p:cNvSpPr/>
          <p:nvPr/>
        </p:nvSpPr>
        <p:spPr bwMode="auto">
          <a:xfrm rot="735350">
            <a:off x="7398432" y="2869843"/>
            <a:ext cx="770822" cy="1315721"/>
          </a:xfrm>
          <a:prstGeom prst="curvedLeftArrow">
            <a:avLst/>
          </a:prstGeom>
          <a:solidFill>
            <a:srgbClr val="FFFFFF">
              <a:alpha val="44000"/>
            </a:srgbClr>
          </a:solidFill>
          <a:ln w="3175" cap="flat" cmpd="sng" algn="ctr">
            <a:solidFill>
              <a:schemeClr val="bg1">
                <a:lumMod val="75000"/>
              </a:schemeClr>
            </a:soli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endParaRPr lang="en-US" sz="1200" b="1"/>
          </a:p>
        </p:txBody>
      </p:sp>
      <p:sp>
        <p:nvSpPr>
          <p:cNvPr id="52" name="Arrow: Right 33">
            <a:extLst>
              <a:ext uri="{FF2B5EF4-FFF2-40B4-BE49-F238E27FC236}">
                <a16:creationId xmlns:a16="http://schemas.microsoft.com/office/drawing/2014/main" id="{7F797E10-9AE7-2442-B192-621ACF41D0D1}"/>
              </a:ext>
            </a:extLst>
          </p:cNvPr>
          <p:cNvSpPr/>
          <p:nvPr/>
        </p:nvSpPr>
        <p:spPr bwMode="auto">
          <a:xfrm rot="13488901">
            <a:off x="5644974" y="3790077"/>
            <a:ext cx="584783" cy="333287"/>
          </a:xfrm>
          <a:prstGeom prst="rightArrow">
            <a:avLst/>
          </a:prstGeom>
          <a:solidFill>
            <a:srgbClr val="FFFFFF">
              <a:alpha val="44000"/>
            </a:srgbClr>
          </a:solidFill>
          <a:ln w="3175" cap="flat" cmpd="sng" algn="ctr">
            <a:solidFill>
              <a:schemeClr val="accent1"/>
            </a:soli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endParaRPr lang="en-US" sz="1200" b="1"/>
          </a:p>
        </p:txBody>
      </p:sp>
      <p:sp>
        <p:nvSpPr>
          <p:cNvPr id="53" name="Arrow: Right 33">
            <a:extLst>
              <a:ext uri="{FF2B5EF4-FFF2-40B4-BE49-F238E27FC236}">
                <a16:creationId xmlns:a16="http://schemas.microsoft.com/office/drawing/2014/main" id="{E138B67A-FCFE-4149-9947-BE73A8E6F519}"/>
              </a:ext>
            </a:extLst>
          </p:cNvPr>
          <p:cNvSpPr/>
          <p:nvPr/>
        </p:nvSpPr>
        <p:spPr bwMode="auto">
          <a:xfrm>
            <a:off x="5902641" y="2398499"/>
            <a:ext cx="625705" cy="333287"/>
          </a:xfrm>
          <a:prstGeom prst="rightArrow">
            <a:avLst/>
          </a:prstGeom>
          <a:solidFill>
            <a:srgbClr val="FFFFFF">
              <a:alpha val="44000"/>
            </a:srgbClr>
          </a:solidFill>
          <a:ln w="3175" cap="flat" cmpd="sng" algn="ctr">
            <a:solidFill>
              <a:schemeClr val="accent1"/>
            </a:soli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endParaRPr lang="en-US" sz="1200" b="1"/>
          </a:p>
        </p:txBody>
      </p:sp>
      <p:sp>
        <p:nvSpPr>
          <p:cNvPr id="54" name="Rectangle: Rounded Corners 11">
            <a:extLst>
              <a:ext uri="{FF2B5EF4-FFF2-40B4-BE49-F238E27FC236}">
                <a16:creationId xmlns:a16="http://schemas.microsoft.com/office/drawing/2014/main" id="{F2B6CF85-D7CD-D143-BC88-4D3EA93D3CDC}"/>
              </a:ext>
            </a:extLst>
          </p:cNvPr>
          <p:cNvSpPr/>
          <p:nvPr/>
        </p:nvSpPr>
        <p:spPr bwMode="auto">
          <a:xfrm>
            <a:off x="7489929" y="3909409"/>
            <a:ext cx="1255524" cy="520136"/>
          </a:xfrm>
          <a:prstGeom prst="roundRect">
            <a:avLst/>
          </a:prstGeom>
          <a:solidFill>
            <a:srgbClr val="FFFFFF">
              <a:alpha val="44000"/>
            </a:srgbClr>
          </a:solidFill>
          <a:ln w="3175" cap="flat" cmpd="sng" algn="ctr">
            <a:no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r>
              <a:rPr lang="en-US" sz="900" b="1"/>
              <a:t>Capture Tribal Knowledge</a:t>
            </a:r>
          </a:p>
        </p:txBody>
      </p:sp>
      <p:sp>
        <p:nvSpPr>
          <p:cNvPr id="55" name="Rectangle: Rounded Corners 28">
            <a:extLst>
              <a:ext uri="{FF2B5EF4-FFF2-40B4-BE49-F238E27FC236}">
                <a16:creationId xmlns:a16="http://schemas.microsoft.com/office/drawing/2014/main" id="{3CDA0E16-A6EC-844B-AB06-B0C3E2B80E04}"/>
              </a:ext>
            </a:extLst>
          </p:cNvPr>
          <p:cNvSpPr/>
          <p:nvPr/>
        </p:nvSpPr>
        <p:spPr bwMode="auto">
          <a:xfrm>
            <a:off x="5620687" y="4498116"/>
            <a:ext cx="2366216" cy="303579"/>
          </a:xfrm>
          <a:prstGeom prst="roundRect">
            <a:avLst/>
          </a:prstGeom>
          <a:noFill/>
          <a:ln w="3175" cap="flat" cmpd="sng" algn="ctr">
            <a:no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r>
              <a:rPr lang="en-US" sz="1050" b="1"/>
              <a:t>Learn, Correct, Adjust on feedback</a:t>
            </a:r>
          </a:p>
        </p:txBody>
      </p:sp>
      <p:sp>
        <p:nvSpPr>
          <p:cNvPr id="5" name="TextBox 4">
            <a:extLst>
              <a:ext uri="{FF2B5EF4-FFF2-40B4-BE49-F238E27FC236}">
                <a16:creationId xmlns:a16="http://schemas.microsoft.com/office/drawing/2014/main" id="{884B5C28-08A0-4A49-BF5C-D844A84E5E3E}"/>
              </a:ext>
            </a:extLst>
          </p:cNvPr>
          <p:cNvSpPr txBox="1"/>
          <p:nvPr/>
        </p:nvSpPr>
        <p:spPr>
          <a:xfrm>
            <a:off x="412671" y="39188"/>
            <a:ext cx="0" cy="0"/>
          </a:xfrm>
          <a:prstGeom prst="rect">
            <a:avLst/>
          </a:prstGeom>
        </p:spPr>
        <p:txBody>
          <a:bodyPr vert="horz" wrap="none" lIns="0" tIns="0" rIns="0" bIns="0" rtlCol="0" anchor="b">
            <a:noAutofit/>
          </a:bodyPr>
          <a:lstStyle/>
          <a:p>
            <a:endParaRPr lang="en-US" sz="1013" dirty="0"/>
          </a:p>
        </p:txBody>
      </p:sp>
    </p:spTree>
    <p:extLst>
      <p:ext uri="{BB962C8B-B14F-4D97-AF65-F5344CB8AC3E}">
        <p14:creationId xmlns:p14="http://schemas.microsoft.com/office/powerpoint/2010/main" val="351761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3000-D446-4251-B7DC-6F49B97833CA}"/>
              </a:ext>
            </a:extLst>
          </p:cNvPr>
          <p:cNvSpPr>
            <a:spLocks noGrp="1"/>
          </p:cNvSpPr>
          <p:nvPr>
            <p:ph type="title"/>
          </p:nvPr>
        </p:nvSpPr>
        <p:spPr/>
        <p:txBody>
          <a:bodyPr/>
          <a:lstStyle/>
          <a:p>
            <a:r>
              <a:rPr lang="en-US"/>
              <a:t>Storage Usage Forecast</a:t>
            </a:r>
          </a:p>
        </p:txBody>
      </p:sp>
      <p:sp>
        <p:nvSpPr>
          <p:cNvPr id="4" name="Footer Placeholder 3">
            <a:extLst>
              <a:ext uri="{FF2B5EF4-FFF2-40B4-BE49-F238E27FC236}">
                <a16:creationId xmlns:a16="http://schemas.microsoft.com/office/drawing/2014/main" id="{AB941EE0-68B4-42F0-95DB-33BC52E8C95D}"/>
              </a:ext>
            </a:extLst>
          </p:cNvPr>
          <p:cNvSpPr>
            <a:spLocks noGrp="1"/>
          </p:cNvSpPr>
          <p:nvPr>
            <p:ph type="ftr" sz="quarter" idx="3"/>
          </p:nvPr>
        </p:nvSpPr>
        <p:spPr/>
        <p:txBody>
          <a:bodyPr/>
          <a:lstStyle/>
          <a:p>
            <a:r>
              <a:rPr lang="en-US" dirty="0">
                <a:latin typeface="Corbel"/>
              </a:rPr>
              <a:t> </a:t>
            </a:r>
          </a:p>
        </p:txBody>
      </p:sp>
      <p:graphicFrame>
        <p:nvGraphicFramePr>
          <p:cNvPr id="7" name="Table 7">
            <a:extLst>
              <a:ext uri="{FF2B5EF4-FFF2-40B4-BE49-F238E27FC236}">
                <a16:creationId xmlns:a16="http://schemas.microsoft.com/office/drawing/2014/main" id="{47C39225-FB87-4798-8780-03F330288959}"/>
              </a:ext>
            </a:extLst>
          </p:cNvPr>
          <p:cNvGraphicFramePr>
            <a:graphicFrameLocks noGrp="1"/>
          </p:cNvGraphicFramePr>
          <p:nvPr>
            <p:extLst/>
          </p:nvPr>
        </p:nvGraphicFramePr>
        <p:xfrm>
          <a:off x="411228" y="1058962"/>
          <a:ext cx="8343524" cy="1367790"/>
        </p:xfrm>
        <a:graphic>
          <a:graphicData uri="http://schemas.openxmlformats.org/drawingml/2006/table">
            <a:tbl>
              <a:tblPr firstRow="1" bandRow="1">
                <a:tableStyleId>{5A111915-BE36-4E01-A7E5-04B1672EAD32}</a:tableStyleId>
              </a:tblPr>
              <a:tblGrid>
                <a:gridCol w="2107405">
                  <a:extLst>
                    <a:ext uri="{9D8B030D-6E8A-4147-A177-3AD203B41FA5}">
                      <a16:colId xmlns:a16="http://schemas.microsoft.com/office/drawing/2014/main" val="3627532175"/>
                    </a:ext>
                  </a:extLst>
                </a:gridCol>
                <a:gridCol w="707231">
                  <a:extLst>
                    <a:ext uri="{9D8B030D-6E8A-4147-A177-3AD203B41FA5}">
                      <a16:colId xmlns:a16="http://schemas.microsoft.com/office/drawing/2014/main" val="2892511346"/>
                    </a:ext>
                  </a:extLst>
                </a:gridCol>
                <a:gridCol w="785813">
                  <a:extLst>
                    <a:ext uri="{9D8B030D-6E8A-4147-A177-3AD203B41FA5}">
                      <a16:colId xmlns:a16="http://schemas.microsoft.com/office/drawing/2014/main" val="1543059003"/>
                    </a:ext>
                  </a:extLst>
                </a:gridCol>
                <a:gridCol w="628649">
                  <a:extLst>
                    <a:ext uri="{9D8B030D-6E8A-4147-A177-3AD203B41FA5}">
                      <a16:colId xmlns:a16="http://schemas.microsoft.com/office/drawing/2014/main" val="3550533892"/>
                    </a:ext>
                  </a:extLst>
                </a:gridCol>
                <a:gridCol w="1014411">
                  <a:extLst>
                    <a:ext uri="{9D8B030D-6E8A-4147-A177-3AD203B41FA5}">
                      <a16:colId xmlns:a16="http://schemas.microsoft.com/office/drawing/2014/main" val="2322149194"/>
                    </a:ext>
                  </a:extLst>
                </a:gridCol>
                <a:gridCol w="750725">
                  <a:extLst>
                    <a:ext uri="{9D8B030D-6E8A-4147-A177-3AD203B41FA5}">
                      <a16:colId xmlns:a16="http://schemas.microsoft.com/office/drawing/2014/main" val="4191947671"/>
                    </a:ext>
                  </a:extLst>
                </a:gridCol>
                <a:gridCol w="785810">
                  <a:extLst>
                    <a:ext uri="{9D8B030D-6E8A-4147-A177-3AD203B41FA5}">
                      <a16:colId xmlns:a16="http://schemas.microsoft.com/office/drawing/2014/main" val="3535353584"/>
                    </a:ext>
                  </a:extLst>
                </a:gridCol>
                <a:gridCol w="773780">
                  <a:extLst>
                    <a:ext uri="{9D8B030D-6E8A-4147-A177-3AD203B41FA5}">
                      <a16:colId xmlns:a16="http://schemas.microsoft.com/office/drawing/2014/main" val="623090961"/>
                    </a:ext>
                  </a:extLst>
                </a:gridCol>
                <a:gridCol w="789700">
                  <a:extLst>
                    <a:ext uri="{9D8B030D-6E8A-4147-A177-3AD203B41FA5}">
                      <a16:colId xmlns:a16="http://schemas.microsoft.com/office/drawing/2014/main" val="3864079779"/>
                    </a:ext>
                  </a:extLst>
                </a:gridCol>
              </a:tblGrid>
              <a:tr h="377190">
                <a:tc>
                  <a:txBody>
                    <a:bodyPr/>
                    <a:lstStyle/>
                    <a:p>
                      <a:pPr algn="ctr">
                        <a:buNone/>
                      </a:pPr>
                      <a:r>
                        <a:rPr lang="en-US" sz="1000"/>
                        <a:t>Time</a:t>
                      </a:r>
                    </a:p>
                  </a:txBody>
                  <a:tcPr marL="68580" marR="68580" marT="34290" marB="34290"/>
                </a:tc>
                <a:tc>
                  <a:txBody>
                    <a:bodyPr/>
                    <a:lstStyle/>
                    <a:p>
                      <a:pPr algn="ctr">
                        <a:buNone/>
                      </a:pPr>
                      <a:r>
                        <a:rPr lang="en-US" sz="1000"/>
                        <a:t>System</a:t>
                      </a:r>
                    </a:p>
                  </a:txBody>
                  <a:tcPr marL="68580" marR="68580" marT="34290" marB="34290"/>
                </a:tc>
                <a:tc>
                  <a:txBody>
                    <a:bodyPr/>
                    <a:lstStyle/>
                    <a:p>
                      <a:pPr algn="ctr">
                        <a:buNone/>
                      </a:pPr>
                      <a:r>
                        <a:rPr lang="en-US" sz="1000"/>
                        <a:t>Log</a:t>
                      </a:r>
                    </a:p>
                  </a:txBody>
                  <a:tcPr marL="68580" marR="68580" marT="34290" marB="34290"/>
                </a:tc>
                <a:tc>
                  <a:txBody>
                    <a:bodyPr/>
                    <a:lstStyle/>
                    <a:p>
                      <a:pPr algn="ctr">
                        <a:buNone/>
                      </a:pPr>
                      <a:r>
                        <a:rPr lang="en-US" sz="1000"/>
                        <a:t>Share</a:t>
                      </a:r>
                    </a:p>
                  </a:txBody>
                  <a:tcPr marL="68580" marR="68580" marT="34290" marB="34290"/>
                </a:tc>
                <a:tc>
                  <a:txBody>
                    <a:bodyPr/>
                    <a:lstStyle/>
                    <a:p>
                      <a:pPr algn="ctr">
                        <a:buNone/>
                      </a:pPr>
                      <a:r>
                        <a:rPr lang="en-US" sz="1000"/>
                        <a:t>Advanced Disk</a:t>
                      </a:r>
                    </a:p>
                  </a:txBody>
                  <a:tcPr marL="68580" marR="68580" marT="34290" marB="34290"/>
                </a:tc>
                <a:tc>
                  <a:txBody>
                    <a:bodyPr/>
                    <a:lstStyle/>
                    <a:p>
                      <a:pPr algn="ctr">
                        <a:buNone/>
                      </a:pPr>
                      <a:r>
                        <a:rPr lang="en-US" sz="1000"/>
                        <a:t>MSDP</a:t>
                      </a:r>
                    </a:p>
                  </a:txBody>
                  <a:tcPr marL="68580" marR="68580" marT="34290" marB="34290"/>
                </a:tc>
                <a:tc>
                  <a:txBody>
                    <a:bodyPr/>
                    <a:lstStyle/>
                    <a:p>
                      <a:pPr algn="ctr">
                        <a:buNone/>
                      </a:pPr>
                      <a:r>
                        <a:rPr lang="en-US" sz="1000"/>
                        <a:t>MSDP Catalog</a:t>
                      </a:r>
                    </a:p>
                  </a:txBody>
                  <a:tcPr marL="68580" marR="68580" marT="34290" marB="34290"/>
                </a:tc>
                <a:tc>
                  <a:txBody>
                    <a:bodyPr/>
                    <a:lstStyle/>
                    <a:p>
                      <a:pPr algn="ctr">
                        <a:buNone/>
                      </a:pPr>
                      <a:r>
                        <a:rPr lang="en-US" sz="1000"/>
                        <a:t>NBU Catalog</a:t>
                      </a:r>
                    </a:p>
                  </a:txBody>
                  <a:tcPr marL="68580" marR="68580" marT="34290" marB="34290"/>
                </a:tc>
                <a:tc>
                  <a:txBody>
                    <a:bodyPr/>
                    <a:lstStyle/>
                    <a:p>
                      <a:pPr algn="ctr">
                        <a:buNone/>
                      </a:pPr>
                      <a:r>
                        <a:rPr lang="en-US" sz="1000"/>
                        <a:t>Config</a:t>
                      </a:r>
                    </a:p>
                  </a:txBody>
                  <a:tcPr marL="68580" marR="68580" marT="34290" marB="34290"/>
                </a:tc>
                <a:extLst>
                  <a:ext uri="{0D108BD9-81ED-4DB2-BD59-A6C34878D82A}">
                    <a16:rowId xmlns:a16="http://schemas.microsoft.com/office/drawing/2014/main" val="1116428074"/>
                  </a:ext>
                </a:extLst>
              </a:tr>
              <a:tr h="278130">
                <a:tc>
                  <a:txBody>
                    <a:bodyPr/>
                    <a:lstStyle/>
                    <a:p>
                      <a:pPr lvl="0" algn="l">
                        <a:buNone/>
                      </a:pPr>
                      <a:r>
                        <a:rPr lang="en-US" sz="1400" u="none" strike="noStrike" noProof="0"/>
                        <a:t>2016-04-11T17:34:55.37602</a:t>
                      </a:r>
                      <a:endParaRPr lang="en-US" sz="1000"/>
                    </a:p>
                  </a:txBody>
                  <a:tcPr marL="68580" marR="68580" marT="34290" marB="34290"/>
                </a:tc>
                <a:tc>
                  <a:txBody>
                    <a:bodyPr/>
                    <a:lstStyle/>
                    <a:p>
                      <a:pPr lvl="0" algn="ctr">
                        <a:buNone/>
                      </a:pPr>
                      <a:r>
                        <a:rPr lang="en-US" sz="1400" u="none" strike="noStrike" noProof="0"/>
                        <a:t>14.0</a:t>
                      </a:r>
                      <a:endParaRPr lang="en-US" sz="1000"/>
                    </a:p>
                  </a:txBody>
                  <a:tcPr marL="68580" marR="68580" marT="34290" marB="34290"/>
                </a:tc>
                <a:tc>
                  <a:txBody>
                    <a:bodyPr/>
                    <a:lstStyle/>
                    <a:p>
                      <a:pPr lvl="0" algn="ctr">
                        <a:buNone/>
                      </a:pPr>
                      <a:r>
                        <a:rPr lang="en-US" sz="1400" u="none" strike="noStrike" noProof="0"/>
                        <a:t>15.00415</a:t>
                      </a:r>
                      <a:endParaRPr lang="en-US" sz="1000"/>
                    </a:p>
                  </a:txBody>
                  <a:tcPr marL="68580" marR="68580" marT="34290" marB="34290"/>
                </a:tc>
                <a:tc>
                  <a:txBody>
                    <a:bodyPr/>
                    <a:lstStyle/>
                    <a:p>
                      <a:pPr algn="ctr">
                        <a:buNone/>
                      </a:pPr>
                      <a:r>
                        <a:rPr lang="en-US" sz="1000"/>
                        <a:t>0.0</a:t>
                      </a:r>
                    </a:p>
                  </a:txBody>
                  <a:tcPr marL="68580" marR="68580" marT="34290" marB="34290"/>
                </a:tc>
                <a:tc>
                  <a:txBody>
                    <a:bodyPr/>
                    <a:lstStyle/>
                    <a:p>
                      <a:pPr lvl="0" algn="ctr">
                        <a:buNone/>
                      </a:pPr>
                      <a:r>
                        <a:rPr lang="en-US" sz="1400" u="none" strike="noStrike" noProof="0"/>
                        <a:t>947.537800</a:t>
                      </a:r>
                      <a:endParaRPr lang="en-US" sz="1000"/>
                    </a:p>
                  </a:txBody>
                  <a:tcPr marL="68580" marR="68580" marT="34290" marB="34290"/>
                </a:tc>
                <a:tc>
                  <a:txBody>
                    <a:bodyPr/>
                    <a:lstStyle/>
                    <a:p>
                      <a:pPr lvl="0" algn="ctr">
                        <a:buNone/>
                      </a:pPr>
                      <a:r>
                        <a:rPr lang="en-US" sz="1400" u="none" strike="noStrike" noProof="0"/>
                        <a:t>6312.08</a:t>
                      </a:r>
                      <a:endParaRPr lang="en-US" sz="1000"/>
                    </a:p>
                  </a:txBody>
                  <a:tcPr marL="68580" marR="68580" marT="34290" marB="34290"/>
                </a:tc>
                <a:tc>
                  <a:txBody>
                    <a:bodyPr/>
                    <a:lstStyle/>
                    <a:p>
                      <a:pPr lvl="0" algn="ctr">
                        <a:buNone/>
                      </a:pPr>
                      <a:r>
                        <a:rPr lang="en-US" sz="1400" u="none" strike="noStrike" noProof="0"/>
                        <a:t>1.66180</a:t>
                      </a:r>
                      <a:endParaRPr lang="en-US" sz="1000"/>
                    </a:p>
                  </a:txBody>
                  <a:tcPr marL="68580" marR="68580" marT="34290" marB="34290"/>
                </a:tc>
                <a:tc>
                  <a:txBody>
                    <a:bodyPr/>
                    <a:lstStyle/>
                    <a:p>
                      <a:pPr algn="ctr">
                        <a:buNone/>
                      </a:pPr>
                      <a:r>
                        <a:rPr lang="en-US" sz="1000"/>
                        <a:t>0.0</a:t>
                      </a:r>
                    </a:p>
                  </a:txBody>
                  <a:tcPr marL="68580" marR="68580" marT="34290" marB="34290"/>
                </a:tc>
                <a:tc>
                  <a:txBody>
                    <a:bodyPr/>
                    <a:lstStyle/>
                    <a:p>
                      <a:pPr lvl="0" algn="ctr">
                        <a:buNone/>
                      </a:pPr>
                      <a:r>
                        <a:rPr lang="en-US" sz="1400" u="none" strike="noStrike" noProof="0"/>
                        <a:t>21.13150</a:t>
                      </a:r>
                      <a:endParaRPr lang="en-US" sz="1000"/>
                    </a:p>
                  </a:txBody>
                  <a:tcPr marL="68580" marR="68580" marT="34290" marB="34290"/>
                </a:tc>
                <a:extLst>
                  <a:ext uri="{0D108BD9-81ED-4DB2-BD59-A6C34878D82A}">
                    <a16:rowId xmlns:a16="http://schemas.microsoft.com/office/drawing/2014/main" val="649247531"/>
                  </a:ext>
                </a:extLst>
              </a:tr>
              <a:tr h="278130">
                <a:tc>
                  <a:txBody>
                    <a:bodyPr/>
                    <a:lstStyle/>
                    <a:p>
                      <a:pPr lvl="0" algn="l">
                        <a:buNone/>
                      </a:pPr>
                      <a:r>
                        <a:rPr lang="en-US" sz="1400" u="none" strike="noStrike" noProof="0"/>
                        <a:t>2016-04-11T17:49:51.58820</a:t>
                      </a:r>
                      <a:endParaRPr lang="en-US" sz="1000"/>
                    </a:p>
                  </a:txBody>
                  <a:tcPr marL="68580" marR="68580" marT="34290" marB="34290"/>
                </a:tc>
                <a:tc>
                  <a:txBody>
                    <a:bodyPr/>
                    <a:lstStyle/>
                    <a:p>
                      <a:pPr algn="ctr">
                        <a:buNone/>
                      </a:pPr>
                      <a:r>
                        <a:rPr lang="en-US" sz="1000"/>
                        <a:t>18.0</a:t>
                      </a:r>
                    </a:p>
                  </a:txBody>
                  <a:tcPr marL="68580" marR="68580" marT="34290" marB="34290"/>
                </a:tc>
                <a:tc>
                  <a:txBody>
                    <a:bodyPr/>
                    <a:lstStyle/>
                    <a:p>
                      <a:pPr lvl="0" algn="ctr">
                        <a:buNone/>
                      </a:pPr>
                      <a:r>
                        <a:rPr lang="en-US" sz="1400" u="none" strike="noStrike" noProof="0"/>
                        <a:t>15.01245</a:t>
                      </a:r>
                      <a:endParaRPr lang="en-US" sz="1000"/>
                    </a:p>
                  </a:txBody>
                  <a:tcPr marL="68580" marR="68580" marT="34290" marB="34290"/>
                </a:tc>
                <a:tc>
                  <a:txBody>
                    <a:bodyPr/>
                    <a:lstStyle/>
                    <a:p>
                      <a:pPr algn="ctr">
                        <a:buNone/>
                      </a:pPr>
                      <a:r>
                        <a:rPr lang="en-US" sz="1000"/>
                        <a:t>0.0</a:t>
                      </a:r>
                    </a:p>
                  </a:txBody>
                  <a:tcPr marL="68580" marR="68580" marT="34290" marB="34290"/>
                </a:tc>
                <a:tc>
                  <a:txBody>
                    <a:bodyPr/>
                    <a:lstStyle/>
                    <a:p>
                      <a:pPr lvl="0" algn="ctr">
                        <a:buNone/>
                      </a:pPr>
                      <a:r>
                        <a:rPr lang="en-US" sz="1400" u="none" strike="noStrike" noProof="0"/>
                        <a:t>947.542024</a:t>
                      </a:r>
                      <a:endParaRPr lang="en-US" sz="1000"/>
                    </a:p>
                  </a:txBody>
                  <a:tcPr marL="68580" marR="68580" marT="34290" marB="34290"/>
                </a:tc>
                <a:tc>
                  <a:txBody>
                    <a:bodyPr/>
                    <a:lstStyle/>
                    <a:p>
                      <a:pPr lvl="0" algn="ctr">
                        <a:buNone/>
                      </a:pPr>
                      <a:r>
                        <a:rPr lang="en-US" sz="1400" u="none" strike="noStrike" noProof="0"/>
                        <a:t>6312.14</a:t>
                      </a:r>
                      <a:endParaRPr lang="en-US" sz="1000"/>
                    </a:p>
                  </a:txBody>
                  <a:tcPr marL="68580" marR="68580" marT="34290" marB="34290"/>
                </a:tc>
                <a:tc>
                  <a:txBody>
                    <a:bodyPr/>
                    <a:lstStyle/>
                    <a:p>
                      <a:pPr lvl="0" algn="ctr">
                        <a:buNone/>
                      </a:pPr>
                      <a:r>
                        <a:rPr lang="en-US" sz="1400" u="none" strike="noStrike" noProof="0"/>
                        <a:t>1.66230</a:t>
                      </a:r>
                      <a:endParaRPr lang="en-US" sz="1000"/>
                    </a:p>
                  </a:txBody>
                  <a:tcPr marL="68580" marR="68580" marT="34290" marB="34290"/>
                </a:tc>
                <a:tc>
                  <a:txBody>
                    <a:bodyPr/>
                    <a:lstStyle/>
                    <a:p>
                      <a:pPr algn="ctr">
                        <a:buNone/>
                      </a:pPr>
                      <a:r>
                        <a:rPr lang="en-US" sz="1000"/>
                        <a:t>0.0</a:t>
                      </a:r>
                    </a:p>
                  </a:txBody>
                  <a:tcPr marL="68580" marR="68580" marT="34290" marB="34290"/>
                </a:tc>
                <a:tc>
                  <a:txBody>
                    <a:bodyPr/>
                    <a:lstStyle/>
                    <a:p>
                      <a:pPr lvl="0" algn="ctr">
                        <a:buNone/>
                      </a:pPr>
                      <a:r>
                        <a:rPr lang="en-US" sz="1400" u="none" strike="noStrike" noProof="0" dirty="0"/>
                        <a:t>21.36500</a:t>
                      </a:r>
                      <a:endParaRPr lang="en-US" sz="1000" dirty="0"/>
                    </a:p>
                  </a:txBody>
                  <a:tcPr marL="68580" marR="68580" marT="34290" marB="34290"/>
                </a:tc>
                <a:extLst>
                  <a:ext uri="{0D108BD9-81ED-4DB2-BD59-A6C34878D82A}">
                    <a16:rowId xmlns:a16="http://schemas.microsoft.com/office/drawing/2014/main" val="1267620701"/>
                  </a:ext>
                </a:extLst>
              </a:tr>
            </a:tbl>
          </a:graphicData>
        </a:graphic>
      </p:graphicFrame>
      <p:sp>
        <p:nvSpPr>
          <p:cNvPr id="18" name="Arrow: Down 17">
            <a:extLst>
              <a:ext uri="{FF2B5EF4-FFF2-40B4-BE49-F238E27FC236}">
                <a16:creationId xmlns:a16="http://schemas.microsoft.com/office/drawing/2014/main" id="{70F22EB9-A96F-4D87-A384-35394F130242}"/>
              </a:ext>
            </a:extLst>
          </p:cNvPr>
          <p:cNvSpPr/>
          <p:nvPr/>
        </p:nvSpPr>
        <p:spPr bwMode="auto">
          <a:xfrm>
            <a:off x="2133076" y="2173880"/>
            <a:ext cx="517496" cy="469148"/>
          </a:xfrm>
          <a:prstGeom prst="downArrow">
            <a:avLst/>
          </a:prstGeom>
          <a:noFill/>
          <a:ln>
            <a:solidFill>
              <a:schemeClr val="bg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a:lnSpc>
                <a:spcPct val="90000"/>
              </a:lnSpc>
            </a:pPr>
            <a:endParaRPr lang="en-US" err="1">
              <a:solidFill>
                <a:srgbClr val="FFFFFF"/>
              </a:solidFill>
            </a:endParaRPr>
          </a:p>
        </p:txBody>
      </p:sp>
      <p:grpSp>
        <p:nvGrpSpPr>
          <p:cNvPr id="12" name="Group 11">
            <a:extLst>
              <a:ext uri="{FF2B5EF4-FFF2-40B4-BE49-F238E27FC236}">
                <a16:creationId xmlns:a16="http://schemas.microsoft.com/office/drawing/2014/main" id="{F2F17A69-8608-2D41-BB63-97C681D60C07}"/>
              </a:ext>
            </a:extLst>
          </p:cNvPr>
          <p:cNvGrpSpPr/>
          <p:nvPr/>
        </p:nvGrpSpPr>
        <p:grpSpPr>
          <a:xfrm>
            <a:off x="326091" y="2571750"/>
            <a:ext cx="8491818" cy="653788"/>
            <a:chOff x="512535" y="4025935"/>
            <a:chExt cx="11322424" cy="871717"/>
          </a:xfrm>
        </p:grpSpPr>
        <p:sp>
          <p:nvSpPr>
            <p:cNvPr id="13" name="Rectangle: Rounded Corners 12">
              <a:extLst>
                <a:ext uri="{FF2B5EF4-FFF2-40B4-BE49-F238E27FC236}">
                  <a16:creationId xmlns:a16="http://schemas.microsoft.com/office/drawing/2014/main" id="{59EA0B5C-7136-471A-A433-A8EC8A45300C}"/>
                </a:ext>
              </a:extLst>
            </p:cNvPr>
            <p:cNvSpPr/>
            <p:nvPr/>
          </p:nvSpPr>
          <p:spPr bwMode="auto">
            <a:xfrm>
              <a:off x="512535" y="4035226"/>
              <a:ext cx="1418897" cy="85116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vert="horz" wrap="square" lIns="68580" tIns="34290" rIns="68580" bIns="34290" numCol="1" rtlCol="0" anchor="ctr" anchorCtr="0" compatLnSpc="1">
              <a:prstTxWarp prst="textNoShape">
                <a:avLst/>
              </a:prstTxWarp>
            </a:bodyPr>
            <a:lstStyle/>
            <a:p>
              <a:pPr>
                <a:lnSpc>
                  <a:spcPct val="90000"/>
                </a:lnSpc>
              </a:pPr>
              <a:r>
                <a:rPr lang="en-US" sz="788" b="1" err="1">
                  <a:solidFill>
                    <a:schemeClr val="bg1"/>
                  </a:solidFill>
                </a:rPr>
                <a:t>Params</a:t>
              </a:r>
              <a:r>
                <a:rPr lang="en-US" sz="788" b="1">
                  <a:solidFill>
                    <a:schemeClr val="bg1"/>
                  </a:solidFill>
                </a:rPr>
                <a:t>: {</a:t>
              </a:r>
            </a:p>
            <a:p>
              <a:pPr>
                <a:lnSpc>
                  <a:spcPct val="90000"/>
                </a:lnSpc>
              </a:pPr>
              <a:r>
                <a:rPr lang="en-US" sz="788" b="1">
                  <a:solidFill>
                    <a:schemeClr val="bg1"/>
                  </a:solidFill>
                </a:rPr>
                <a:t>   Appliance ID,</a:t>
              </a:r>
            </a:p>
            <a:p>
              <a:pPr>
                <a:lnSpc>
                  <a:spcPct val="90000"/>
                </a:lnSpc>
              </a:pPr>
              <a:r>
                <a:rPr lang="en-US" sz="788" b="1">
                  <a:solidFill>
                    <a:schemeClr val="bg1"/>
                  </a:solidFill>
                </a:rPr>
                <a:t>   Storage Pools,</a:t>
              </a:r>
            </a:p>
            <a:p>
              <a:pPr>
                <a:lnSpc>
                  <a:spcPct val="90000"/>
                </a:lnSpc>
              </a:pPr>
              <a:r>
                <a:rPr lang="en-US" sz="788" b="1">
                  <a:solidFill>
                    <a:schemeClr val="bg1"/>
                  </a:solidFill>
                </a:rPr>
                <a:t>   ...</a:t>
              </a:r>
            </a:p>
            <a:p>
              <a:pPr>
                <a:lnSpc>
                  <a:spcPct val="90000"/>
                </a:lnSpc>
              </a:pPr>
              <a:r>
                <a:rPr lang="en-US" sz="788" b="1">
                  <a:solidFill>
                    <a:schemeClr val="bg1"/>
                  </a:solidFill>
                </a:rPr>
                <a:t>}</a:t>
              </a:r>
            </a:p>
          </p:txBody>
        </p:sp>
        <p:sp>
          <p:nvSpPr>
            <p:cNvPr id="14" name="Rectangle: Rounded Corners 13">
              <a:extLst>
                <a:ext uri="{FF2B5EF4-FFF2-40B4-BE49-F238E27FC236}">
                  <a16:creationId xmlns:a16="http://schemas.microsoft.com/office/drawing/2014/main" id="{79AC8059-4DB6-4EC2-A040-0094AF55B315}"/>
                </a:ext>
              </a:extLst>
            </p:cNvPr>
            <p:cNvSpPr/>
            <p:nvPr/>
          </p:nvSpPr>
          <p:spPr bwMode="auto">
            <a:xfrm>
              <a:off x="6733810" y="4046491"/>
              <a:ext cx="2339014" cy="851161"/>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68580" tIns="34290" rIns="68580" bIns="34290" numCol="1" rtlCol="0" anchor="t" anchorCtr="0" compatLnSpc="1">
              <a:prstTxWarp prst="textNoShape">
                <a:avLst/>
              </a:prstTxWarp>
            </a:bodyPr>
            <a:lstStyle/>
            <a:p>
              <a:pPr algn="ctr">
                <a:lnSpc>
                  <a:spcPct val="90000"/>
                </a:lnSpc>
              </a:pPr>
              <a:r>
                <a:rPr lang="en-US" sz="900" b="1" dirty="0">
                  <a:solidFill>
                    <a:schemeClr val="tx1"/>
                  </a:solidFill>
                </a:rPr>
                <a:t>Storage Usage Reliability Score</a:t>
              </a:r>
            </a:p>
          </p:txBody>
        </p:sp>
        <p:sp>
          <p:nvSpPr>
            <p:cNvPr id="16" name="Arrow: Down 15">
              <a:extLst>
                <a:ext uri="{FF2B5EF4-FFF2-40B4-BE49-F238E27FC236}">
                  <a16:creationId xmlns:a16="http://schemas.microsoft.com/office/drawing/2014/main" id="{F7D70151-E601-4D8B-9D37-7451465AFF5B}"/>
                </a:ext>
              </a:extLst>
            </p:cNvPr>
            <p:cNvSpPr/>
            <p:nvPr/>
          </p:nvSpPr>
          <p:spPr bwMode="auto">
            <a:xfrm rot="16140000">
              <a:off x="2040067" y="4255923"/>
              <a:ext cx="484632" cy="460824"/>
            </a:xfrm>
            <a:prstGeom prst="downArrow">
              <a:avLst/>
            </a:prstGeom>
            <a:noFill/>
            <a:ln>
              <a:solidFill>
                <a:schemeClr val="bg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a:lnSpc>
                  <a:spcPct val="90000"/>
                </a:lnSpc>
              </a:pPr>
              <a:endParaRPr lang="en-US" err="1">
                <a:solidFill>
                  <a:srgbClr val="FFFFFF"/>
                </a:solidFill>
              </a:endParaRPr>
            </a:p>
          </p:txBody>
        </p:sp>
        <p:sp>
          <p:nvSpPr>
            <p:cNvPr id="19" name="Arrow: Down 18">
              <a:extLst>
                <a:ext uri="{FF2B5EF4-FFF2-40B4-BE49-F238E27FC236}">
                  <a16:creationId xmlns:a16="http://schemas.microsoft.com/office/drawing/2014/main" id="{DED6E7FE-D975-47E8-8C17-D30F1223574F}"/>
                </a:ext>
              </a:extLst>
            </p:cNvPr>
            <p:cNvSpPr/>
            <p:nvPr/>
          </p:nvSpPr>
          <p:spPr bwMode="auto">
            <a:xfrm rot="16140000">
              <a:off x="9266476" y="4137438"/>
              <a:ext cx="484632" cy="628156"/>
            </a:xfrm>
            <a:prstGeom prst="downArrow">
              <a:avLst/>
            </a:prstGeom>
            <a:noFill/>
            <a:ln>
              <a:solidFill>
                <a:schemeClr val="bg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a:lnSpc>
                  <a:spcPct val="90000"/>
                </a:lnSpc>
              </a:pPr>
              <a:endParaRPr lang="en-US" err="1">
                <a:solidFill>
                  <a:srgbClr val="FFFFFF"/>
                </a:solidFill>
              </a:endParaRPr>
            </a:p>
          </p:txBody>
        </p:sp>
        <p:sp>
          <p:nvSpPr>
            <p:cNvPr id="22" name="Rectangle: Rounded Corners 21">
              <a:extLst>
                <a:ext uri="{FF2B5EF4-FFF2-40B4-BE49-F238E27FC236}">
                  <a16:creationId xmlns:a16="http://schemas.microsoft.com/office/drawing/2014/main" id="{F8C60D4A-37B7-4BD0-AB48-E41873C02CE3}"/>
                </a:ext>
              </a:extLst>
            </p:cNvPr>
            <p:cNvSpPr/>
            <p:nvPr/>
          </p:nvSpPr>
          <p:spPr bwMode="auto">
            <a:xfrm>
              <a:off x="9944760" y="4025935"/>
              <a:ext cx="1890199" cy="851161"/>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vert="horz" wrap="square" lIns="68580" tIns="34290" rIns="68580" bIns="34290" numCol="1" rtlCol="0" anchor="ctr" anchorCtr="0" compatLnSpc="1">
              <a:prstTxWarp prst="textNoShape">
                <a:avLst/>
              </a:prstTxWarp>
            </a:bodyPr>
            <a:lstStyle/>
            <a:p>
              <a:pPr algn="ctr"/>
              <a:r>
                <a:rPr lang="en-US" sz="900" b="1">
                  <a:solidFill>
                    <a:schemeClr val="bg1"/>
                  </a:solidFill>
                </a:rPr>
                <a:t>Reliability Score [0-100] </a:t>
              </a:r>
            </a:p>
            <a:p>
              <a:pPr algn="ctr"/>
              <a:r>
                <a:rPr lang="en-US" sz="900" b="1">
                  <a:solidFill>
                    <a:schemeClr val="bg1"/>
                  </a:solidFill>
                </a:rPr>
                <a:t>+ </a:t>
              </a:r>
            </a:p>
            <a:p>
              <a:pPr algn="ctr"/>
              <a:r>
                <a:rPr lang="en-US" sz="900" b="1">
                  <a:solidFill>
                    <a:schemeClr val="bg1"/>
                  </a:solidFill>
                </a:rPr>
                <a:t>Evidence</a:t>
              </a:r>
            </a:p>
          </p:txBody>
        </p:sp>
        <p:sp>
          <p:nvSpPr>
            <p:cNvPr id="5" name="Rectangle: Rounded Corners 4">
              <a:extLst>
                <a:ext uri="{FF2B5EF4-FFF2-40B4-BE49-F238E27FC236}">
                  <a16:creationId xmlns:a16="http://schemas.microsoft.com/office/drawing/2014/main" id="{A49D15C5-2930-4BCA-8905-FA96C82AD827}"/>
                </a:ext>
              </a:extLst>
            </p:cNvPr>
            <p:cNvSpPr/>
            <p:nvPr/>
          </p:nvSpPr>
          <p:spPr bwMode="auto">
            <a:xfrm>
              <a:off x="2639730" y="4216879"/>
              <a:ext cx="1340576" cy="515757"/>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68580" tIns="34290" rIns="68580" bIns="34290" numCol="1" rtlCol="0" anchor="ctr" anchorCtr="0" compatLnSpc="1">
              <a:prstTxWarp prst="textNoShape">
                <a:avLst/>
              </a:prstTxWarp>
            </a:bodyPr>
            <a:lstStyle/>
            <a:p>
              <a:pPr algn="ctr">
                <a:lnSpc>
                  <a:spcPct val="90000"/>
                </a:lnSpc>
              </a:pPr>
              <a:r>
                <a:rPr lang="en-US" sz="825" b="1">
                  <a:solidFill>
                    <a:schemeClr val="tx1"/>
                  </a:solidFill>
                </a:rPr>
                <a:t>Storage Forecast Algorithm</a:t>
              </a:r>
            </a:p>
          </p:txBody>
        </p:sp>
        <p:sp>
          <p:nvSpPr>
            <p:cNvPr id="6" name="Rectangle: Rounded Corners 5">
              <a:extLst>
                <a:ext uri="{FF2B5EF4-FFF2-40B4-BE49-F238E27FC236}">
                  <a16:creationId xmlns:a16="http://schemas.microsoft.com/office/drawing/2014/main" id="{9971F1E9-EF5F-4FF8-BC98-82737C022814}"/>
                </a:ext>
              </a:extLst>
            </p:cNvPr>
            <p:cNvSpPr/>
            <p:nvPr/>
          </p:nvSpPr>
          <p:spPr bwMode="auto">
            <a:xfrm>
              <a:off x="4688604" y="4209794"/>
              <a:ext cx="1340576" cy="507439"/>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vert="horz" wrap="square" lIns="68580" tIns="34290" rIns="68580" bIns="34290" numCol="1" rtlCol="0" anchor="ctr" anchorCtr="0" compatLnSpc="1">
              <a:prstTxWarp prst="textNoShape">
                <a:avLst/>
              </a:prstTxWarp>
            </a:bodyPr>
            <a:lstStyle/>
            <a:p>
              <a:pPr algn="ctr">
                <a:lnSpc>
                  <a:spcPct val="90000"/>
                </a:lnSpc>
              </a:pPr>
              <a:r>
                <a:rPr lang="en-US" sz="900" b="1">
                  <a:solidFill>
                    <a:schemeClr val="bg1"/>
                  </a:solidFill>
                </a:rPr>
                <a:t>Forecast Data</a:t>
              </a:r>
            </a:p>
          </p:txBody>
        </p:sp>
        <p:sp>
          <p:nvSpPr>
            <p:cNvPr id="21" name="Arrow: Down 20">
              <a:extLst>
                <a:ext uri="{FF2B5EF4-FFF2-40B4-BE49-F238E27FC236}">
                  <a16:creationId xmlns:a16="http://schemas.microsoft.com/office/drawing/2014/main" id="{FC21AF14-0D0E-493A-AD0B-9C4A8E93B012}"/>
                </a:ext>
              </a:extLst>
            </p:cNvPr>
            <p:cNvSpPr/>
            <p:nvPr/>
          </p:nvSpPr>
          <p:spPr bwMode="auto">
            <a:xfrm rot="16140000">
              <a:off x="6139179" y="4222564"/>
              <a:ext cx="484632" cy="460824"/>
            </a:xfrm>
            <a:prstGeom prst="downArrow">
              <a:avLst/>
            </a:prstGeom>
            <a:noFill/>
            <a:ln>
              <a:solidFill>
                <a:schemeClr val="bg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a:lnSpc>
                  <a:spcPct val="90000"/>
                </a:lnSpc>
              </a:pPr>
              <a:endParaRPr lang="en-US" err="1">
                <a:solidFill>
                  <a:srgbClr val="FFFFFF"/>
                </a:solidFill>
              </a:endParaRPr>
            </a:p>
          </p:txBody>
        </p:sp>
        <p:sp>
          <p:nvSpPr>
            <p:cNvPr id="23" name="Arrow: Down 22">
              <a:extLst>
                <a:ext uri="{FF2B5EF4-FFF2-40B4-BE49-F238E27FC236}">
                  <a16:creationId xmlns:a16="http://schemas.microsoft.com/office/drawing/2014/main" id="{D906055D-D954-4149-B27E-401EF36D10A2}"/>
                </a:ext>
              </a:extLst>
            </p:cNvPr>
            <p:cNvSpPr/>
            <p:nvPr/>
          </p:nvSpPr>
          <p:spPr bwMode="auto">
            <a:xfrm rot="16140000">
              <a:off x="4093956" y="4255923"/>
              <a:ext cx="484632" cy="460824"/>
            </a:xfrm>
            <a:prstGeom prst="downArrow">
              <a:avLst/>
            </a:prstGeom>
            <a:noFill/>
            <a:ln>
              <a:solidFill>
                <a:schemeClr val="bg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a:lnSpc>
                  <a:spcPct val="90000"/>
                </a:lnSpc>
              </a:pPr>
              <a:endParaRPr lang="en-US" err="1">
                <a:solidFill>
                  <a:srgbClr val="FFFFFF"/>
                </a:solidFill>
              </a:endParaRPr>
            </a:p>
          </p:txBody>
        </p:sp>
        <p:grpSp>
          <p:nvGrpSpPr>
            <p:cNvPr id="10" name="Group 9">
              <a:extLst>
                <a:ext uri="{FF2B5EF4-FFF2-40B4-BE49-F238E27FC236}">
                  <a16:creationId xmlns:a16="http://schemas.microsoft.com/office/drawing/2014/main" id="{F39AFCFB-F989-424F-8D2E-3351B17CFA4C}"/>
                </a:ext>
              </a:extLst>
            </p:cNvPr>
            <p:cNvGrpSpPr/>
            <p:nvPr/>
          </p:nvGrpSpPr>
          <p:grpSpPr>
            <a:xfrm>
              <a:off x="6860553" y="4414122"/>
              <a:ext cx="2031819" cy="276060"/>
              <a:chOff x="6754874" y="4389899"/>
              <a:chExt cx="2031819" cy="276060"/>
            </a:xfrm>
          </p:grpSpPr>
          <p:sp>
            <p:nvSpPr>
              <p:cNvPr id="8" name="Rectangle: Rounded Corners 7">
                <a:extLst>
                  <a:ext uri="{FF2B5EF4-FFF2-40B4-BE49-F238E27FC236}">
                    <a16:creationId xmlns:a16="http://schemas.microsoft.com/office/drawing/2014/main" id="{9A935A6F-E086-473E-B7A2-B6CDD26B5582}"/>
                  </a:ext>
                </a:extLst>
              </p:cNvPr>
              <p:cNvSpPr/>
              <p:nvPr/>
            </p:nvSpPr>
            <p:spPr bwMode="auto">
              <a:xfrm>
                <a:off x="7777415" y="4389899"/>
                <a:ext cx="1009278" cy="276060"/>
              </a:xfrm>
              <a:prstGeom prst="roundRect">
                <a:avLst/>
              </a:prstGeom>
              <a:solidFill>
                <a:schemeClr val="accent4"/>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80" tIns="34290" rIns="68580" bIns="34290" numCol="1" rtlCol="0" anchor="ctr" anchorCtr="0" compatLnSpc="1">
                <a:prstTxWarp prst="textNoShape">
                  <a:avLst/>
                </a:prstTxWarp>
              </a:bodyPr>
              <a:lstStyle/>
              <a:p>
                <a:pPr algn="ctr">
                  <a:lnSpc>
                    <a:spcPct val="90000"/>
                  </a:lnSpc>
                </a:pPr>
                <a:r>
                  <a:rPr lang="en-US" sz="788">
                    <a:solidFill>
                      <a:schemeClr val="tx2"/>
                    </a:solidFill>
                  </a:rPr>
                  <a:t>Constraints</a:t>
                </a:r>
              </a:p>
            </p:txBody>
          </p:sp>
          <p:sp>
            <p:nvSpPr>
              <p:cNvPr id="24" name="Rectangle: Rounded Corners 23">
                <a:extLst>
                  <a:ext uri="{FF2B5EF4-FFF2-40B4-BE49-F238E27FC236}">
                    <a16:creationId xmlns:a16="http://schemas.microsoft.com/office/drawing/2014/main" id="{D9A318BF-4688-4DD0-87CF-0A449C65C0A7}"/>
                  </a:ext>
                </a:extLst>
              </p:cNvPr>
              <p:cNvSpPr/>
              <p:nvPr/>
            </p:nvSpPr>
            <p:spPr bwMode="auto">
              <a:xfrm>
                <a:off x="6754874" y="4392191"/>
                <a:ext cx="940186" cy="272899"/>
              </a:xfrm>
              <a:prstGeom prst="roundRect">
                <a:avLst/>
              </a:prstGeom>
              <a:solidFill>
                <a:schemeClr val="accent4"/>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80" tIns="34290" rIns="68580" bIns="34290" numCol="1" rtlCol="0" anchor="ctr" anchorCtr="0" compatLnSpc="1">
                <a:prstTxWarp prst="textNoShape">
                  <a:avLst/>
                </a:prstTxWarp>
              </a:bodyPr>
              <a:lstStyle/>
              <a:p>
                <a:pPr algn="ctr">
                  <a:lnSpc>
                    <a:spcPct val="90000"/>
                  </a:lnSpc>
                </a:pPr>
                <a:r>
                  <a:rPr lang="en-US" sz="788">
                    <a:solidFill>
                      <a:schemeClr val="tx2"/>
                    </a:solidFill>
                  </a:rPr>
                  <a:t>Weighting</a:t>
                </a:r>
              </a:p>
            </p:txBody>
          </p:sp>
        </p:grpSp>
      </p:grpSp>
      <p:sp>
        <p:nvSpPr>
          <p:cNvPr id="15" name="TextBox 14">
            <a:extLst>
              <a:ext uri="{FF2B5EF4-FFF2-40B4-BE49-F238E27FC236}">
                <a16:creationId xmlns:a16="http://schemas.microsoft.com/office/drawing/2014/main" id="{ACCAF6C7-B2BD-1A49-9D56-18A52D17D111}"/>
              </a:ext>
            </a:extLst>
          </p:cNvPr>
          <p:cNvSpPr txBox="1"/>
          <p:nvPr/>
        </p:nvSpPr>
        <p:spPr>
          <a:xfrm>
            <a:off x="9132348" y="261991"/>
            <a:ext cx="0" cy="0"/>
          </a:xfrm>
          <a:prstGeom prst="rect">
            <a:avLst/>
          </a:prstGeom>
        </p:spPr>
        <p:txBody>
          <a:bodyPr vert="horz" wrap="none" lIns="0" tIns="0" rIns="0" bIns="0" rtlCol="0" anchor="b">
            <a:noAutofit/>
          </a:bodyPr>
          <a:lstStyle/>
          <a:p>
            <a:endParaRPr lang="en-US" sz="1013"/>
          </a:p>
        </p:txBody>
      </p:sp>
      <p:sp>
        <p:nvSpPr>
          <p:cNvPr id="9" name="TextBox 8">
            <a:extLst>
              <a:ext uri="{FF2B5EF4-FFF2-40B4-BE49-F238E27FC236}">
                <a16:creationId xmlns:a16="http://schemas.microsoft.com/office/drawing/2014/main" id="{EE77241B-2B72-F14D-824A-F14D823C84FA}"/>
              </a:ext>
            </a:extLst>
          </p:cNvPr>
          <p:cNvSpPr txBox="1"/>
          <p:nvPr/>
        </p:nvSpPr>
        <p:spPr>
          <a:xfrm>
            <a:off x="340238" y="161818"/>
            <a:ext cx="0" cy="0"/>
          </a:xfrm>
          <a:prstGeom prst="rect">
            <a:avLst/>
          </a:prstGeom>
        </p:spPr>
        <p:txBody>
          <a:bodyPr vert="horz" wrap="none" lIns="0" tIns="0" rIns="0" bIns="0" rtlCol="0" anchor="b">
            <a:noAutofit/>
          </a:bodyPr>
          <a:lstStyle/>
          <a:p>
            <a:endParaRPr lang="en-US" sz="1013" dirty="0"/>
          </a:p>
        </p:txBody>
      </p:sp>
      <p:sp>
        <p:nvSpPr>
          <p:cNvPr id="25" name="Arrow: Down 17">
            <a:extLst>
              <a:ext uri="{FF2B5EF4-FFF2-40B4-BE49-F238E27FC236}">
                <a16:creationId xmlns:a16="http://schemas.microsoft.com/office/drawing/2014/main" id="{D97021B9-564C-D74F-AA16-4C447E33B2A8}"/>
              </a:ext>
            </a:extLst>
          </p:cNvPr>
          <p:cNvSpPr/>
          <p:nvPr/>
        </p:nvSpPr>
        <p:spPr bwMode="auto">
          <a:xfrm>
            <a:off x="3728170" y="3146083"/>
            <a:ext cx="517496" cy="469148"/>
          </a:xfrm>
          <a:prstGeom prst="downArrow">
            <a:avLst/>
          </a:prstGeom>
          <a:noFill/>
          <a:ln>
            <a:solidFill>
              <a:schemeClr val="bg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a:lnSpc>
                <a:spcPct val="90000"/>
              </a:lnSpc>
            </a:pPr>
            <a:endParaRPr lang="en-US" err="1">
              <a:solidFill>
                <a:srgbClr val="FFFFFF"/>
              </a:solidFill>
            </a:endParaRPr>
          </a:p>
        </p:txBody>
      </p:sp>
      <p:graphicFrame>
        <p:nvGraphicFramePr>
          <p:cNvPr id="26" name="Table 7">
            <a:extLst>
              <a:ext uri="{FF2B5EF4-FFF2-40B4-BE49-F238E27FC236}">
                <a16:creationId xmlns:a16="http://schemas.microsoft.com/office/drawing/2014/main" id="{00EEDBE8-203D-3E42-97F1-9714998AB85A}"/>
              </a:ext>
            </a:extLst>
          </p:cNvPr>
          <p:cNvGraphicFramePr>
            <a:graphicFrameLocks noGrp="1"/>
          </p:cNvGraphicFramePr>
          <p:nvPr>
            <p:extLst/>
          </p:nvPr>
        </p:nvGraphicFramePr>
        <p:xfrm>
          <a:off x="291813" y="3678398"/>
          <a:ext cx="8343524" cy="1154430"/>
        </p:xfrm>
        <a:graphic>
          <a:graphicData uri="http://schemas.openxmlformats.org/drawingml/2006/table">
            <a:tbl>
              <a:tblPr firstRow="1" bandRow="1">
                <a:tableStyleId>{5A111915-BE36-4E01-A7E5-04B1672EAD32}</a:tableStyleId>
              </a:tblPr>
              <a:tblGrid>
                <a:gridCol w="2107405">
                  <a:extLst>
                    <a:ext uri="{9D8B030D-6E8A-4147-A177-3AD203B41FA5}">
                      <a16:colId xmlns:a16="http://schemas.microsoft.com/office/drawing/2014/main" val="3627532175"/>
                    </a:ext>
                  </a:extLst>
                </a:gridCol>
                <a:gridCol w="707231">
                  <a:extLst>
                    <a:ext uri="{9D8B030D-6E8A-4147-A177-3AD203B41FA5}">
                      <a16:colId xmlns:a16="http://schemas.microsoft.com/office/drawing/2014/main" val="2892511346"/>
                    </a:ext>
                  </a:extLst>
                </a:gridCol>
                <a:gridCol w="785813">
                  <a:extLst>
                    <a:ext uri="{9D8B030D-6E8A-4147-A177-3AD203B41FA5}">
                      <a16:colId xmlns:a16="http://schemas.microsoft.com/office/drawing/2014/main" val="1543059003"/>
                    </a:ext>
                  </a:extLst>
                </a:gridCol>
                <a:gridCol w="628649">
                  <a:extLst>
                    <a:ext uri="{9D8B030D-6E8A-4147-A177-3AD203B41FA5}">
                      <a16:colId xmlns:a16="http://schemas.microsoft.com/office/drawing/2014/main" val="3550533892"/>
                    </a:ext>
                  </a:extLst>
                </a:gridCol>
                <a:gridCol w="1014411">
                  <a:extLst>
                    <a:ext uri="{9D8B030D-6E8A-4147-A177-3AD203B41FA5}">
                      <a16:colId xmlns:a16="http://schemas.microsoft.com/office/drawing/2014/main" val="2322149194"/>
                    </a:ext>
                  </a:extLst>
                </a:gridCol>
                <a:gridCol w="750725">
                  <a:extLst>
                    <a:ext uri="{9D8B030D-6E8A-4147-A177-3AD203B41FA5}">
                      <a16:colId xmlns:a16="http://schemas.microsoft.com/office/drawing/2014/main" val="4191947671"/>
                    </a:ext>
                  </a:extLst>
                </a:gridCol>
                <a:gridCol w="785810">
                  <a:extLst>
                    <a:ext uri="{9D8B030D-6E8A-4147-A177-3AD203B41FA5}">
                      <a16:colId xmlns:a16="http://schemas.microsoft.com/office/drawing/2014/main" val="3535353584"/>
                    </a:ext>
                  </a:extLst>
                </a:gridCol>
                <a:gridCol w="773780">
                  <a:extLst>
                    <a:ext uri="{9D8B030D-6E8A-4147-A177-3AD203B41FA5}">
                      <a16:colId xmlns:a16="http://schemas.microsoft.com/office/drawing/2014/main" val="623090961"/>
                    </a:ext>
                  </a:extLst>
                </a:gridCol>
                <a:gridCol w="789700">
                  <a:extLst>
                    <a:ext uri="{9D8B030D-6E8A-4147-A177-3AD203B41FA5}">
                      <a16:colId xmlns:a16="http://schemas.microsoft.com/office/drawing/2014/main" val="3864079779"/>
                    </a:ext>
                  </a:extLst>
                </a:gridCol>
              </a:tblGrid>
              <a:tr h="377190">
                <a:tc>
                  <a:txBody>
                    <a:bodyPr/>
                    <a:lstStyle/>
                    <a:p>
                      <a:pPr algn="ctr">
                        <a:buNone/>
                      </a:pPr>
                      <a:r>
                        <a:rPr lang="en-US" sz="1000"/>
                        <a:t>Time</a:t>
                      </a:r>
                    </a:p>
                  </a:txBody>
                  <a:tcPr marL="68580" marR="68580" marT="34290" marB="34290"/>
                </a:tc>
                <a:tc>
                  <a:txBody>
                    <a:bodyPr/>
                    <a:lstStyle/>
                    <a:p>
                      <a:pPr algn="ctr">
                        <a:buNone/>
                      </a:pPr>
                      <a:r>
                        <a:rPr lang="en-US" sz="1000"/>
                        <a:t>System</a:t>
                      </a:r>
                    </a:p>
                  </a:txBody>
                  <a:tcPr marL="68580" marR="68580" marT="34290" marB="34290"/>
                </a:tc>
                <a:tc>
                  <a:txBody>
                    <a:bodyPr/>
                    <a:lstStyle/>
                    <a:p>
                      <a:pPr algn="ctr">
                        <a:buNone/>
                      </a:pPr>
                      <a:r>
                        <a:rPr lang="en-US" sz="1000"/>
                        <a:t>Log</a:t>
                      </a:r>
                    </a:p>
                  </a:txBody>
                  <a:tcPr marL="68580" marR="68580" marT="34290" marB="34290"/>
                </a:tc>
                <a:tc>
                  <a:txBody>
                    <a:bodyPr/>
                    <a:lstStyle/>
                    <a:p>
                      <a:pPr algn="ctr">
                        <a:buNone/>
                      </a:pPr>
                      <a:r>
                        <a:rPr lang="en-US" sz="1000" dirty="0"/>
                        <a:t>Share</a:t>
                      </a:r>
                    </a:p>
                  </a:txBody>
                  <a:tcPr marL="68580" marR="68580" marT="34290" marB="34290"/>
                </a:tc>
                <a:tc>
                  <a:txBody>
                    <a:bodyPr/>
                    <a:lstStyle/>
                    <a:p>
                      <a:pPr algn="ctr">
                        <a:buNone/>
                      </a:pPr>
                      <a:r>
                        <a:rPr lang="en-US" sz="1000"/>
                        <a:t>Advanced Disk</a:t>
                      </a:r>
                    </a:p>
                  </a:txBody>
                  <a:tcPr marL="68580" marR="68580" marT="34290" marB="34290"/>
                </a:tc>
                <a:tc>
                  <a:txBody>
                    <a:bodyPr/>
                    <a:lstStyle/>
                    <a:p>
                      <a:pPr algn="ctr">
                        <a:buNone/>
                      </a:pPr>
                      <a:r>
                        <a:rPr lang="en-US" sz="1000"/>
                        <a:t>MSDP</a:t>
                      </a:r>
                    </a:p>
                  </a:txBody>
                  <a:tcPr marL="68580" marR="68580" marT="34290" marB="34290"/>
                </a:tc>
                <a:tc>
                  <a:txBody>
                    <a:bodyPr/>
                    <a:lstStyle/>
                    <a:p>
                      <a:pPr algn="ctr">
                        <a:buNone/>
                      </a:pPr>
                      <a:r>
                        <a:rPr lang="en-US" sz="1000"/>
                        <a:t>MSDP Catalog</a:t>
                      </a:r>
                    </a:p>
                  </a:txBody>
                  <a:tcPr marL="68580" marR="68580" marT="34290" marB="34290"/>
                </a:tc>
                <a:tc>
                  <a:txBody>
                    <a:bodyPr/>
                    <a:lstStyle/>
                    <a:p>
                      <a:pPr algn="ctr">
                        <a:buNone/>
                      </a:pPr>
                      <a:r>
                        <a:rPr lang="en-US" sz="1000"/>
                        <a:t>NBU Catalog</a:t>
                      </a:r>
                    </a:p>
                  </a:txBody>
                  <a:tcPr marL="68580" marR="68580" marT="34290" marB="34290"/>
                </a:tc>
                <a:tc>
                  <a:txBody>
                    <a:bodyPr/>
                    <a:lstStyle/>
                    <a:p>
                      <a:pPr algn="ctr">
                        <a:buNone/>
                      </a:pPr>
                      <a:r>
                        <a:rPr lang="en-US" sz="1000" dirty="0"/>
                        <a:t>Config</a:t>
                      </a:r>
                    </a:p>
                  </a:txBody>
                  <a:tcPr marL="68580" marR="68580" marT="34290" marB="34290"/>
                </a:tc>
                <a:extLst>
                  <a:ext uri="{0D108BD9-81ED-4DB2-BD59-A6C34878D82A}">
                    <a16:rowId xmlns:a16="http://schemas.microsoft.com/office/drawing/2014/main" val="1116428074"/>
                  </a:ext>
                </a:extLst>
              </a:tr>
              <a:tr h="278130">
                <a:tc>
                  <a:txBody>
                    <a:bodyPr/>
                    <a:lstStyle/>
                    <a:p>
                      <a:pPr lvl="0" algn="l">
                        <a:buNone/>
                      </a:pPr>
                      <a:r>
                        <a:rPr lang="en-US" sz="1400" u="none" strike="noStrike" noProof="0" dirty="0"/>
                        <a:t>2016-04-12</a:t>
                      </a:r>
                      <a:endParaRPr lang="en-US" sz="1000" dirty="0"/>
                    </a:p>
                  </a:txBody>
                  <a:tcPr marL="68580" marR="68580" marT="34290" marB="34290"/>
                </a:tc>
                <a:tc>
                  <a:txBody>
                    <a:bodyPr/>
                    <a:lstStyle/>
                    <a:p>
                      <a:pPr lvl="0" algn="ctr">
                        <a:buNone/>
                      </a:pPr>
                      <a:r>
                        <a:rPr lang="en-US" sz="1400" u="none" strike="noStrike" noProof="0" dirty="0"/>
                        <a:t>19.0</a:t>
                      </a:r>
                      <a:endParaRPr lang="en-US" sz="1000" dirty="0"/>
                    </a:p>
                  </a:txBody>
                  <a:tcPr marL="68580" marR="68580" marT="34290" marB="34290"/>
                </a:tc>
                <a:tc>
                  <a:txBody>
                    <a:bodyPr/>
                    <a:lstStyle/>
                    <a:p>
                      <a:pPr lvl="0" algn="ctr">
                        <a:buNone/>
                      </a:pPr>
                      <a:r>
                        <a:rPr lang="en-US" sz="1400" u="none" strike="noStrike" noProof="0" dirty="0"/>
                        <a:t>15.01345</a:t>
                      </a:r>
                      <a:endParaRPr lang="en-US" sz="1000" dirty="0"/>
                    </a:p>
                  </a:txBody>
                  <a:tcPr marL="68580" marR="68580" marT="34290" marB="34290"/>
                </a:tc>
                <a:tc>
                  <a:txBody>
                    <a:bodyPr/>
                    <a:lstStyle/>
                    <a:p>
                      <a:pPr algn="ctr">
                        <a:buNone/>
                      </a:pPr>
                      <a:r>
                        <a:rPr lang="en-US" sz="1000"/>
                        <a:t>0.0</a:t>
                      </a:r>
                    </a:p>
                  </a:txBody>
                  <a:tcPr marL="68580" marR="68580" marT="34290" marB="34290"/>
                </a:tc>
                <a:tc>
                  <a:txBody>
                    <a:bodyPr/>
                    <a:lstStyle/>
                    <a:p>
                      <a:pPr lvl="0" algn="ctr">
                        <a:buNone/>
                      </a:pPr>
                      <a:r>
                        <a:rPr lang="en-US" sz="1400" u="none" strike="noStrike" noProof="0" dirty="0"/>
                        <a:t>947.5300</a:t>
                      </a:r>
                      <a:endParaRPr lang="en-US" sz="1000" dirty="0"/>
                    </a:p>
                  </a:txBody>
                  <a:tcPr marL="68580" marR="68580" marT="34290" marB="34290"/>
                </a:tc>
                <a:tc>
                  <a:txBody>
                    <a:bodyPr/>
                    <a:lstStyle/>
                    <a:p>
                      <a:pPr lvl="0" algn="ctr">
                        <a:buNone/>
                      </a:pPr>
                      <a:r>
                        <a:rPr lang="en-US" sz="1400" u="none" strike="noStrike" noProof="0" dirty="0"/>
                        <a:t>6312.16</a:t>
                      </a:r>
                      <a:endParaRPr lang="en-US" sz="1000" dirty="0"/>
                    </a:p>
                  </a:txBody>
                  <a:tcPr marL="68580" marR="68580" marT="34290" marB="34290"/>
                </a:tc>
                <a:tc>
                  <a:txBody>
                    <a:bodyPr/>
                    <a:lstStyle/>
                    <a:p>
                      <a:pPr lvl="0" algn="ctr">
                        <a:buNone/>
                      </a:pPr>
                      <a:r>
                        <a:rPr lang="en-US" sz="1400" u="none" strike="noStrike" noProof="0" dirty="0"/>
                        <a:t>1.66380</a:t>
                      </a:r>
                      <a:endParaRPr lang="en-US" sz="1000" dirty="0"/>
                    </a:p>
                  </a:txBody>
                  <a:tcPr marL="68580" marR="68580" marT="34290" marB="34290"/>
                </a:tc>
                <a:tc>
                  <a:txBody>
                    <a:bodyPr/>
                    <a:lstStyle/>
                    <a:p>
                      <a:pPr algn="ctr">
                        <a:buNone/>
                      </a:pPr>
                      <a:r>
                        <a:rPr lang="en-US" sz="1000"/>
                        <a:t>0.0</a:t>
                      </a:r>
                    </a:p>
                  </a:txBody>
                  <a:tcPr marL="68580" marR="68580" marT="34290" marB="34290"/>
                </a:tc>
                <a:tc>
                  <a:txBody>
                    <a:bodyPr/>
                    <a:lstStyle/>
                    <a:p>
                      <a:pPr lvl="0" algn="ctr">
                        <a:buNone/>
                      </a:pPr>
                      <a:r>
                        <a:rPr lang="en-US" sz="1400" u="none" strike="noStrike" noProof="0" dirty="0"/>
                        <a:t>21.456</a:t>
                      </a:r>
                      <a:endParaRPr lang="en-US" sz="1000" dirty="0"/>
                    </a:p>
                  </a:txBody>
                  <a:tcPr marL="68580" marR="68580" marT="34290" marB="34290"/>
                </a:tc>
                <a:extLst>
                  <a:ext uri="{0D108BD9-81ED-4DB2-BD59-A6C34878D82A}">
                    <a16:rowId xmlns:a16="http://schemas.microsoft.com/office/drawing/2014/main" val="649247531"/>
                  </a:ext>
                </a:extLst>
              </a:tr>
              <a:tr h="278130">
                <a:tc>
                  <a:txBody>
                    <a:bodyPr/>
                    <a:lstStyle/>
                    <a:p>
                      <a:pPr lvl="0" algn="l">
                        <a:buNone/>
                      </a:pPr>
                      <a:r>
                        <a:rPr lang="en-US" sz="1400" u="none" strike="noStrike" noProof="0" dirty="0"/>
                        <a:t>2016-04-13</a:t>
                      </a:r>
                      <a:endParaRPr lang="en-US" sz="1000" dirty="0"/>
                    </a:p>
                  </a:txBody>
                  <a:tcPr marL="68580" marR="68580" marT="34290" marB="34290"/>
                </a:tc>
                <a:tc>
                  <a:txBody>
                    <a:bodyPr/>
                    <a:lstStyle/>
                    <a:p>
                      <a:pPr algn="ctr">
                        <a:buNone/>
                      </a:pPr>
                      <a:r>
                        <a:rPr lang="en-US" sz="1000" dirty="0"/>
                        <a:t>20.5</a:t>
                      </a:r>
                    </a:p>
                  </a:txBody>
                  <a:tcPr marL="68580" marR="68580" marT="34290" marB="34290"/>
                </a:tc>
                <a:tc>
                  <a:txBody>
                    <a:bodyPr/>
                    <a:lstStyle/>
                    <a:p>
                      <a:pPr lvl="0" algn="ctr">
                        <a:buNone/>
                      </a:pPr>
                      <a:r>
                        <a:rPr lang="en-US" sz="1400" u="none" strike="noStrike" noProof="0" dirty="0"/>
                        <a:t>15.01456</a:t>
                      </a:r>
                      <a:endParaRPr lang="en-US" sz="1000" dirty="0"/>
                    </a:p>
                  </a:txBody>
                  <a:tcPr marL="68580" marR="68580" marT="34290" marB="34290"/>
                </a:tc>
                <a:tc>
                  <a:txBody>
                    <a:bodyPr/>
                    <a:lstStyle/>
                    <a:p>
                      <a:pPr algn="ctr">
                        <a:buNone/>
                      </a:pPr>
                      <a:r>
                        <a:rPr lang="en-US" sz="1000"/>
                        <a:t>0.0</a:t>
                      </a:r>
                    </a:p>
                  </a:txBody>
                  <a:tcPr marL="68580" marR="68580" marT="34290" marB="34290"/>
                </a:tc>
                <a:tc>
                  <a:txBody>
                    <a:bodyPr/>
                    <a:lstStyle/>
                    <a:p>
                      <a:pPr lvl="0" algn="ctr">
                        <a:buNone/>
                      </a:pPr>
                      <a:r>
                        <a:rPr lang="en-US" sz="1400" u="none" strike="noStrike" noProof="0" dirty="0"/>
                        <a:t>947.5424</a:t>
                      </a:r>
                      <a:endParaRPr lang="en-US" sz="1000" dirty="0"/>
                    </a:p>
                  </a:txBody>
                  <a:tcPr marL="68580" marR="68580" marT="34290" marB="34290"/>
                </a:tc>
                <a:tc>
                  <a:txBody>
                    <a:bodyPr/>
                    <a:lstStyle/>
                    <a:p>
                      <a:pPr lvl="0" algn="ctr">
                        <a:buNone/>
                      </a:pPr>
                      <a:r>
                        <a:rPr lang="en-US" sz="1400" u="none" strike="noStrike" noProof="0" dirty="0"/>
                        <a:t>6312.18</a:t>
                      </a:r>
                      <a:endParaRPr lang="en-US" sz="1000" dirty="0"/>
                    </a:p>
                  </a:txBody>
                  <a:tcPr marL="68580" marR="68580" marT="34290" marB="34290"/>
                </a:tc>
                <a:tc>
                  <a:txBody>
                    <a:bodyPr/>
                    <a:lstStyle/>
                    <a:p>
                      <a:pPr lvl="0" algn="ctr">
                        <a:buNone/>
                      </a:pPr>
                      <a:r>
                        <a:rPr lang="en-US" sz="1400" u="none" strike="noStrike" noProof="0" dirty="0"/>
                        <a:t>1.66430</a:t>
                      </a:r>
                      <a:endParaRPr lang="en-US" sz="1000" dirty="0"/>
                    </a:p>
                  </a:txBody>
                  <a:tcPr marL="68580" marR="68580" marT="34290" marB="34290"/>
                </a:tc>
                <a:tc>
                  <a:txBody>
                    <a:bodyPr/>
                    <a:lstStyle/>
                    <a:p>
                      <a:pPr algn="ctr">
                        <a:buNone/>
                      </a:pPr>
                      <a:r>
                        <a:rPr lang="en-US" sz="1000"/>
                        <a:t>0.0</a:t>
                      </a:r>
                    </a:p>
                  </a:txBody>
                  <a:tcPr marL="68580" marR="68580" marT="34290" marB="34290"/>
                </a:tc>
                <a:tc>
                  <a:txBody>
                    <a:bodyPr/>
                    <a:lstStyle/>
                    <a:p>
                      <a:pPr lvl="0" algn="ctr">
                        <a:buNone/>
                      </a:pPr>
                      <a:r>
                        <a:rPr lang="en-US" sz="1400" u="none" strike="noStrike" noProof="0" dirty="0"/>
                        <a:t>21.635</a:t>
                      </a:r>
                      <a:endParaRPr lang="en-US" sz="1000" dirty="0"/>
                    </a:p>
                  </a:txBody>
                  <a:tcPr marL="68580" marR="68580" marT="34290" marB="34290"/>
                </a:tc>
                <a:extLst>
                  <a:ext uri="{0D108BD9-81ED-4DB2-BD59-A6C34878D82A}">
                    <a16:rowId xmlns:a16="http://schemas.microsoft.com/office/drawing/2014/main" val="1267620701"/>
                  </a:ext>
                </a:extLst>
              </a:tr>
            </a:tbl>
          </a:graphicData>
        </a:graphic>
      </p:graphicFrame>
    </p:spTree>
    <p:extLst>
      <p:ext uri="{BB962C8B-B14F-4D97-AF65-F5344CB8AC3E}">
        <p14:creationId xmlns:p14="http://schemas.microsoft.com/office/powerpoint/2010/main" val="171443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778FF31-88BA-D648-AE8D-7A29BE6EC30A}"/>
              </a:ext>
            </a:extLst>
          </p:cNvPr>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endParaRPr lang="en-US" dirty="0">
              <a:latin typeface="Corbel"/>
            </a:endParaRPr>
          </a:p>
        </p:txBody>
      </p:sp>
      <p:sp>
        <p:nvSpPr>
          <p:cNvPr id="3" name="Slide Number Placeholder 2">
            <a:extLst>
              <a:ext uri="{FF2B5EF4-FFF2-40B4-BE49-F238E27FC236}">
                <a16:creationId xmlns:a16="http://schemas.microsoft.com/office/drawing/2014/main" id="{3A63E575-EA63-9C45-ACA5-615A61C5DB1B}"/>
              </a:ext>
            </a:extLst>
          </p:cNvPr>
          <p:cNvSpPr>
            <a:spLocks noGrp="1"/>
          </p:cNvSpPr>
          <p:nvPr>
            <p:ph type="sldNum" sz="quarter" idx="12"/>
          </p:nvPr>
        </p:nvSpPr>
        <p:spPr/>
        <p:txBody>
          <a:bodyPr/>
          <a:lstStyle/>
          <a:p>
            <a:pPr algn="l"/>
            <a:fld id="{C1960183-D323-4677-9D78-78D1D39B0029}" type="slidenum">
              <a:rPr lang="en-US" smtClean="0"/>
              <a:pPr algn="l"/>
              <a:t>34</a:t>
            </a:fld>
            <a:endParaRPr lang="en-US"/>
          </a:p>
        </p:txBody>
      </p:sp>
      <p:pic>
        <p:nvPicPr>
          <p:cNvPr id="5" name="Picture 4">
            <a:extLst>
              <a:ext uri="{FF2B5EF4-FFF2-40B4-BE49-F238E27FC236}">
                <a16:creationId xmlns:a16="http://schemas.microsoft.com/office/drawing/2014/main" id="{F614B8C6-7968-584E-8896-20F4893417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 y="28593"/>
            <a:ext cx="9141619" cy="5086314"/>
          </a:xfrm>
          <a:prstGeom prst="rect">
            <a:avLst/>
          </a:prstGeom>
        </p:spPr>
      </p:pic>
    </p:spTree>
    <p:extLst>
      <p:ext uri="{BB962C8B-B14F-4D97-AF65-F5344CB8AC3E}">
        <p14:creationId xmlns:p14="http://schemas.microsoft.com/office/powerpoint/2010/main" val="137388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ED114B1-84BB-2141-8C60-E8F3367014C8}"/>
              </a:ext>
            </a:extLst>
          </p:cNvPr>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endParaRPr lang="en-US" dirty="0">
              <a:latin typeface="Corbel"/>
            </a:endParaRPr>
          </a:p>
        </p:txBody>
      </p:sp>
      <p:sp>
        <p:nvSpPr>
          <p:cNvPr id="3" name="Slide Number Placeholder 2">
            <a:extLst>
              <a:ext uri="{FF2B5EF4-FFF2-40B4-BE49-F238E27FC236}">
                <a16:creationId xmlns:a16="http://schemas.microsoft.com/office/drawing/2014/main" id="{814E4301-DFBA-C043-AFEC-B4463066AD92}"/>
              </a:ext>
            </a:extLst>
          </p:cNvPr>
          <p:cNvSpPr>
            <a:spLocks noGrp="1"/>
          </p:cNvSpPr>
          <p:nvPr>
            <p:ph type="sldNum" sz="quarter" idx="12"/>
          </p:nvPr>
        </p:nvSpPr>
        <p:spPr/>
        <p:txBody>
          <a:bodyPr/>
          <a:lstStyle/>
          <a:p>
            <a:pPr algn="l"/>
            <a:fld id="{C1960183-D323-4677-9D78-78D1D39B0029}" type="slidenum">
              <a:rPr lang="en-US" smtClean="0"/>
              <a:pPr algn="l"/>
              <a:t>35</a:t>
            </a:fld>
            <a:endParaRPr lang="en-US"/>
          </a:p>
        </p:txBody>
      </p:sp>
      <p:pic>
        <p:nvPicPr>
          <p:cNvPr id="5" name="Picture 4">
            <a:extLst>
              <a:ext uri="{FF2B5EF4-FFF2-40B4-BE49-F238E27FC236}">
                <a16:creationId xmlns:a16="http://schemas.microsoft.com/office/drawing/2014/main" id="{E9BC7B6D-091F-E940-BBEB-5AEB04F99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 y="133985"/>
            <a:ext cx="9141619" cy="4875530"/>
          </a:xfrm>
          <a:prstGeom prst="rect">
            <a:avLst/>
          </a:prstGeom>
        </p:spPr>
      </p:pic>
    </p:spTree>
    <p:extLst>
      <p:ext uri="{BB962C8B-B14F-4D97-AF65-F5344CB8AC3E}">
        <p14:creationId xmlns:p14="http://schemas.microsoft.com/office/powerpoint/2010/main" val="128603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B31C65-46E0-5C4A-8F5E-5121BE1A1149}"/>
              </a:ext>
            </a:extLst>
          </p:cNvPr>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endParaRPr lang="en-US" dirty="0">
              <a:latin typeface="Corbel"/>
            </a:endParaRPr>
          </a:p>
        </p:txBody>
      </p:sp>
      <p:sp>
        <p:nvSpPr>
          <p:cNvPr id="3" name="Slide Number Placeholder 2">
            <a:extLst>
              <a:ext uri="{FF2B5EF4-FFF2-40B4-BE49-F238E27FC236}">
                <a16:creationId xmlns:a16="http://schemas.microsoft.com/office/drawing/2014/main" id="{6BFC721D-AFA5-124B-9D08-177AC23B6379}"/>
              </a:ext>
            </a:extLst>
          </p:cNvPr>
          <p:cNvSpPr>
            <a:spLocks noGrp="1"/>
          </p:cNvSpPr>
          <p:nvPr>
            <p:ph type="sldNum" sz="quarter" idx="12"/>
          </p:nvPr>
        </p:nvSpPr>
        <p:spPr/>
        <p:txBody>
          <a:bodyPr/>
          <a:lstStyle/>
          <a:p>
            <a:pPr algn="l"/>
            <a:fld id="{C1960183-D323-4677-9D78-78D1D39B0029}" type="slidenum">
              <a:rPr lang="en-US" smtClean="0"/>
              <a:pPr algn="l"/>
              <a:t>36</a:t>
            </a:fld>
            <a:endParaRPr lang="en-US"/>
          </a:p>
        </p:txBody>
      </p:sp>
      <p:pic>
        <p:nvPicPr>
          <p:cNvPr id="7" name="Picture 6">
            <a:extLst>
              <a:ext uri="{FF2B5EF4-FFF2-40B4-BE49-F238E27FC236}">
                <a16:creationId xmlns:a16="http://schemas.microsoft.com/office/drawing/2014/main" id="{57084122-B4C1-294E-AAA6-18FC5ECC1609}"/>
              </a:ext>
            </a:extLst>
          </p:cNvPr>
          <p:cNvPicPr>
            <a:picLocks noChangeAspect="1"/>
          </p:cNvPicPr>
          <p:nvPr/>
        </p:nvPicPr>
        <p:blipFill rotWithShape="1">
          <a:blip r:embed="rId2">
            <a:extLst>
              <a:ext uri="{28A0092B-C50C-407E-A947-70E740481C1C}">
                <a14:useLocalDpi xmlns:a14="http://schemas.microsoft.com/office/drawing/2010/main" val="0"/>
              </a:ext>
            </a:extLst>
          </a:blip>
          <a:srcRect l="2635" t="1026" r="2770" b="822"/>
          <a:stretch/>
        </p:blipFill>
        <p:spPr>
          <a:xfrm>
            <a:off x="1210179" y="49492"/>
            <a:ext cx="6278252" cy="4736969"/>
          </a:xfrm>
          <a:prstGeom prst="rect">
            <a:avLst/>
          </a:prstGeom>
          <a:ln>
            <a:solidFill>
              <a:schemeClr val="bg2"/>
            </a:solidFill>
          </a:ln>
          <a:effectLst>
            <a:outerShdw blurRad="165100" dist="139700" dir="2700000" sx="99000" sy="99000" algn="tl" rotWithShape="0">
              <a:srgbClr val="333333">
                <a:alpha val="65000"/>
              </a:srgbClr>
            </a:outerShdw>
          </a:effectLst>
        </p:spPr>
      </p:pic>
    </p:spTree>
    <p:extLst>
      <p:ext uri="{BB962C8B-B14F-4D97-AF65-F5344CB8AC3E}">
        <p14:creationId xmlns:p14="http://schemas.microsoft.com/office/powerpoint/2010/main" val="105462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29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0E9B1C-8577-8D4F-9A14-50AD03879DB0}"/>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191" y="1971"/>
            <a:ext cx="9141619" cy="5142161"/>
          </a:xfrm>
          <a:prstGeom prst="rect">
            <a:avLst/>
          </a:prstGeom>
        </p:spPr>
      </p:pic>
      <p:sp>
        <p:nvSpPr>
          <p:cNvPr id="40" name="Rectangle 39">
            <a:extLst>
              <a:ext uri="{FF2B5EF4-FFF2-40B4-BE49-F238E27FC236}">
                <a16:creationId xmlns:a16="http://schemas.microsoft.com/office/drawing/2014/main" id="{12499AFF-42DF-6E4C-BB87-EC1E0DC2217C}"/>
              </a:ext>
            </a:extLst>
          </p:cNvPr>
          <p:cNvSpPr/>
          <p:nvPr/>
        </p:nvSpPr>
        <p:spPr bwMode="auto">
          <a:xfrm>
            <a:off x="4613290" y="1093232"/>
            <a:ext cx="1994987" cy="2620736"/>
          </a:xfrm>
          <a:prstGeom prst="rect">
            <a:avLst/>
          </a:prstGeom>
          <a:gradFill>
            <a:gsLst>
              <a:gs pos="0">
                <a:schemeClr val="bg1"/>
              </a:gs>
              <a:gs pos="49000">
                <a:schemeClr val="bg1">
                  <a:alpha val="78000"/>
                </a:schemeClr>
              </a:gs>
              <a:gs pos="70000">
                <a:schemeClr val="bg1">
                  <a:alpha val="75000"/>
                </a:schemeClr>
              </a:gs>
              <a:gs pos="100000">
                <a:schemeClr val="bg1">
                  <a:alpha val="21000"/>
                </a:schemeClr>
              </a:gs>
            </a:gsLst>
            <a:lin ang="5400000" scaled="1"/>
          </a:gradFill>
          <a:ln w="19050" cap="flat" cmpd="sng" algn="ctr">
            <a:no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endParaRPr lang="en-US" err="1">
              <a:solidFill>
                <a:srgbClr val="FFFFFF"/>
              </a:solidFill>
            </a:endParaRPr>
          </a:p>
        </p:txBody>
      </p:sp>
      <p:pic>
        <p:nvPicPr>
          <p:cNvPr id="41" name="Graphic 40">
            <a:extLst>
              <a:ext uri="{FF2B5EF4-FFF2-40B4-BE49-F238E27FC236}">
                <a16:creationId xmlns:a16="http://schemas.microsoft.com/office/drawing/2014/main" id="{FE2C2DF2-2B8C-B548-84E0-47821DBEAD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17919" y="1241966"/>
            <a:ext cx="1185809" cy="1185809"/>
          </a:xfrm>
          <a:prstGeom prst="rect">
            <a:avLst/>
          </a:prstGeom>
        </p:spPr>
      </p:pic>
      <p:sp>
        <p:nvSpPr>
          <p:cNvPr id="25" name="Rectangle 24">
            <a:extLst>
              <a:ext uri="{FF2B5EF4-FFF2-40B4-BE49-F238E27FC236}">
                <a16:creationId xmlns:a16="http://schemas.microsoft.com/office/drawing/2014/main" id="{2DE099D8-1197-EA43-9967-373048CF0791}"/>
              </a:ext>
            </a:extLst>
          </p:cNvPr>
          <p:cNvSpPr/>
          <p:nvPr/>
        </p:nvSpPr>
        <p:spPr bwMode="auto">
          <a:xfrm>
            <a:off x="458391" y="1085851"/>
            <a:ext cx="1994987" cy="2620736"/>
          </a:xfrm>
          <a:prstGeom prst="rect">
            <a:avLst/>
          </a:prstGeom>
          <a:gradFill>
            <a:gsLst>
              <a:gs pos="0">
                <a:schemeClr val="bg1"/>
              </a:gs>
              <a:gs pos="49000">
                <a:schemeClr val="bg1">
                  <a:alpha val="78000"/>
                </a:schemeClr>
              </a:gs>
              <a:gs pos="70000">
                <a:schemeClr val="bg1">
                  <a:alpha val="75000"/>
                </a:schemeClr>
              </a:gs>
              <a:gs pos="100000">
                <a:schemeClr val="bg1">
                  <a:alpha val="21000"/>
                </a:schemeClr>
              </a:gs>
            </a:gsLst>
            <a:lin ang="5400000" scaled="1"/>
          </a:gradFill>
          <a:ln w="19050" cap="flat" cmpd="sng" algn="ctr">
            <a:gradFill>
              <a:gsLst>
                <a:gs pos="0">
                  <a:schemeClr val="bg1">
                    <a:lumMod val="75000"/>
                  </a:schemeClr>
                </a:gs>
                <a:gs pos="49000">
                  <a:schemeClr val="bg2">
                    <a:alpha val="54000"/>
                  </a:schemeClr>
                </a:gs>
                <a:gs pos="70000">
                  <a:schemeClr val="bg2">
                    <a:alpha val="20000"/>
                  </a:schemeClr>
                </a:gs>
                <a:gs pos="100000">
                  <a:schemeClr val="bg2">
                    <a:alpha val="0"/>
                  </a:schemeClr>
                </a:gs>
              </a:gsLst>
              <a:lin ang="5400000" scaled="1"/>
            </a:gra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endParaRPr lang="en-US" err="1">
              <a:solidFill>
                <a:srgbClr val="FFFFFF"/>
              </a:solidFill>
            </a:endParaRPr>
          </a:p>
        </p:txBody>
      </p:sp>
      <p:sp>
        <p:nvSpPr>
          <p:cNvPr id="27" name="Rectangle 26">
            <a:extLst>
              <a:ext uri="{FF2B5EF4-FFF2-40B4-BE49-F238E27FC236}">
                <a16:creationId xmlns:a16="http://schemas.microsoft.com/office/drawing/2014/main" id="{7DF97317-4C9F-2544-9FC3-01D638CAF58D}"/>
              </a:ext>
            </a:extLst>
          </p:cNvPr>
          <p:cNvSpPr/>
          <p:nvPr/>
        </p:nvSpPr>
        <p:spPr bwMode="auto">
          <a:xfrm>
            <a:off x="4613290" y="1085851"/>
            <a:ext cx="1994987" cy="2620736"/>
          </a:xfrm>
          <a:prstGeom prst="rect">
            <a:avLst/>
          </a:prstGeom>
          <a:noFill/>
          <a:ln w="19050" cap="flat" cmpd="sng" algn="ctr">
            <a:gradFill>
              <a:gsLst>
                <a:gs pos="0">
                  <a:schemeClr val="bg1">
                    <a:lumMod val="75000"/>
                  </a:schemeClr>
                </a:gs>
                <a:gs pos="49000">
                  <a:schemeClr val="bg2">
                    <a:alpha val="54000"/>
                  </a:schemeClr>
                </a:gs>
                <a:gs pos="70000">
                  <a:schemeClr val="bg2">
                    <a:alpha val="20000"/>
                  </a:schemeClr>
                </a:gs>
                <a:gs pos="100000">
                  <a:schemeClr val="bg2">
                    <a:alpha val="0"/>
                  </a:schemeClr>
                </a:gs>
              </a:gsLst>
              <a:lin ang="5400000" scaled="1"/>
            </a:gra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endParaRPr lang="en-US" err="1">
              <a:solidFill>
                <a:srgbClr val="FFFFFF"/>
              </a:solidFill>
            </a:endParaRPr>
          </a:p>
        </p:txBody>
      </p:sp>
      <p:sp>
        <p:nvSpPr>
          <p:cNvPr id="28" name="Rectangle 27">
            <a:extLst>
              <a:ext uri="{FF2B5EF4-FFF2-40B4-BE49-F238E27FC236}">
                <a16:creationId xmlns:a16="http://schemas.microsoft.com/office/drawing/2014/main" id="{F3C420FF-C193-9044-A707-051F2DE1EF35}"/>
              </a:ext>
            </a:extLst>
          </p:cNvPr>
          <p:cNvSpPr/>
          <p:nvPr/>
        </p:nvSpPr>
        <p:spPr bwMode="auto">
          <a:xfrm>
            <a:off x="6690742" y="1085851"/>
            <a:ext cx="1994987" cy="2620736"/>
          </a:xfrm>
          <a:prstGeom prst="rect">
            <a:avLst/>
          </a:prstGeom>
          <a:gradFill>
            <a:gsLst>
              <a:gs pos="0">
                <a:schemeClr val="bg1"/>
              </a:gs>
              <a:gs pos="49000">
                <a:schemeClr val="bg1">
                  <a:alpha val="78000"/>
                </a:schemeClr>
              </a:gs>
              <a:gs pos="70000">
                <a:schemeClr val="bg1">
                  <a:alpha val="75000"/>
                </a:schemeClr>
              </a:gs>
              <a:gs pos="100000">
                <a:schemeClr val="bg1">
                  <a:alpha val="21000"/>
                </a:schemeClr>
              </a:gs>
            </a:gsLst>
            <a:lin ang="5400000" scaled="1"/>
          </a:gradFill>
          <a:ln w="19050" cap="flat" cmpd="sng" algn="ctr">
            <a:gradFill>
              <a:gsLst>
                <a:gs pos="0">
                  <a:schemeClr val="bg1">
                    <a:lumMod val="75000"/>
                  </a:schemeClr>
                </a:gs>
                <a:gs pos="49000">
                  <a:schemeClr val="bg2">
                    <a:alpha val="54000"/>
                  </a:schemeClr>
                </a:gs>
                <a:gs pos="70000">
                  <a:schemeClr val="bg2">
                    <a:alpha val="20000"/>
                  </a:schemeClr>
                </a:gs>
                <a:gs pos="100000">
                  <a:schemeClr val="bg2">
                    <a:alpha val="0"/>
                  </a:schemeClr>
                </a:gs>
              </a:gsLst>
              <a:lin ang="5400000" scaled="1"/>
            </a:gra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endParaRPr lang="en-US" err="1">
              <a:solidFill>
                <a:srgbClr val="FFFFFF"/>
              </a:solidFill>
            </a:endParaRPr>
          </a:p>
        </p:txBody>
      </p:sp>
      <p:sp>
        <p:nvSpPr>
          <p:cNvPr id="4" name="Footer Placeholder 3"/>
          <p:cNvSpPr>
            <a:spLocks noGrp="1"/>
          </p:cNvSpPr>
          <p:nvPr>
            <p:ph type="ftr" sz="quarter" idx="11"/>
          </p:nvPr>
        </p:nvSpPr>
        <p:spPr/>
        <p:txBody>
          <a:bodyPr/>
          <a:lstStyle/>
          <a:p>
            <a:r>
              <a:rPr lang="en-US"/>
              <a:t>Copyright © 2018 Veritas Technologies</a:t>
            </a:r>
          </a:p>
        </p:txBody>
      </p:sp>
      <p:sp>
        <p:nvSpPr>
          <p:cNvPr id="5" name="Slide Number Placeholder 4"/>
          <p:cNvSpPr>
            <a:spLocks noGrp="1"/>
          </p:cNvSpPr>
          <p:nvPr>
            <p:ph type="sldNum" sz="quarter" idx="12"/>
          </p:nvPr>
        </p:nvSpPr>
        <p:spPr/>
        <p:txBody>
          <a:bodyPr/>
          <a:lstStyle/>
          <a:p>
            <a:pPr algn="l"/>
            <a:fld id="{C1960183-D323-4677-9D78-78D1D39B0029}" type="slidenum">
              <a:rPr lang="en-US" smtClean="0"/>
              <a:pPr algn="l"/>
              <a:t>4</a:t>
            </a:fld>
            <a:endParaRPr lang="en-US"/>
          </a:p>
        </p:txBody>
      </p:sp>
      <p:sp>
        <p:nvSpPr>
          <p:cNvPr id="6" name="Title 5"/>
          <p:cNvSpPr>
            <a:spLocks noGrp="1"/>
          </p:cNvSpPr>
          <p:nvPr>
            <p:ph type="title"/>
          </p:nvPr>
        </p:nvSpPr>
        <p:spPr/>
        <p:txBody>
          <a:bodyPr/>
          <a:lstStyle/>
          <a:p>
            <a:pPr algn="ctr"/>
            <a:r>
              <a:rPr lang="en-US" sz="3600" dirty="0"/>
              <a:t>Veritas #1 in Data Protection</a:t>
            </a:r>
          </a:p>
        </p:txBody>
      </p:sp>
      <p:sp>
        <p:nvSpPr>
          <p:cNvPr id="8" name="Rectangle 7">
            <a:extLst>
              <a:ext uri="{FF2B5EF4-FFF2-40B4-BE49-F238E27FC236}">
                <a16:creationId xmlns:a16="http://schemas.microsoft.com/office/drawing/2014/main" id="{8B686FC3-5BCD-7B4A-BA8F-2744254AC599}"/>
              </a:ext>
            </a:extLst>
          </p:cNvPr>
          <p:cNvSpPr/>
          <p:nvPr/>
        </p:nvSpPr>
        <p:spPr>
          <a:xfrm>
            <a:off x="387576" y="4334254"/>
            <a:ext cx="4071316" cy="213585"/>
          </a:xfrm>
          <a:prstGeom prst="rect">
            <a:avLst/>
          </a:prstGeom>
        </p:spPr>
        <p:txBody>
          <a:bodyPr wrap="square">
            <a:spAutoFit/>
          </a:bodyPr>
          <a:lstStyle/>
          <a:p>
            <a:r>
              <a:rPr lang="en-US" sz="788">
                <a:solidFill>
                  <a:schemeClr val="bg2"/>
                </a:solidFill>
                <a:latin typeface="Corbel" panose="020B0503020204020204" pitchFamily="34" charset="0"/>
              </a:rPr>
              <a:t>Gartner, Inc., Market Share: Enterprise Infrastructure Software, Worldwide, 2017, May 2018</a:t>
            </a:r>
            <a:endParaRPr lang="en-US" sz="788">
              <a:solidFill>
                <a:schemeClr val="bg2"/>
              </a:solidFill>
              <a:latin typeface="Corbel" panose="020B0503020204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0201634-BFE6-5F4D-B5AB-8EBD09D7F0F6}"/>
              </a:ext>
            </a:extLst>
          </p:cNvPr>
          <p:cNvSpPr/>
          <p:nvPr/>
        </p:nvSpPr>
        <p:spPr bwMode="auto">
          <a:xfrm>
            <a:off x="6690742" y="1085851"/>
            <a:ext cx="1994987" cy="2620736"/>
          </a:xfrm>
          <a:prstGeom prst="rect">
            <a:avLst/>
          </a:prstGeom>
          <a:noFill/>
          <a:ln w="19050" cap="flat" cmpd="sng" algn="ctr">
            <a:noFill/>
            <a:prstDash val="solid"/>
            <a:miter lim="800000"/>
            <a:headEnd type="none" w="med" len="med"/>
            <a:tailEnd type="none" w="med" len="med"/>
          </a:ln>
          <a:effectLst/>
        </p:spPr>
        <p:txBody>
          <a:bodyPr vert="horz" wrap="square" lIns="68580" tIns="1371600" rIns="68580" bIns="34290" numCol="1" rtlCol="0" anchor="t" anchorCtr="0" compatLnSpc="1">
            <a:prstTxWarp prst="textNoShape">
              <a:avLst/>
            </a:prstTxWarp>
          </a:bodyPr>
          <a:lstStyle/>
          <a:p>
            <a:pPr algn="ctr">
              <a:lnSpc>
                <a:spcPct val="90000"/>
              </a:lnSpc>
            </a:pPr>
            <a:r>
              <a:rPr lang="en-US" sz="4500">
                <a:solidFill>
                  <a:schemeClr val="accent1"/>
                </a:solidFill>
              </a:rPr>
              <a:t>15 </a:t>
            </a:r>
            <a:br>
              <a:rPr lang="en-US" sz="4500">
                <a:solidFill>
                  <a:schemeClr val="accent1"/>
                </a:solidFill>
              </a:rPr>
            </a:br>
            <a:r>
              <a:rPr lang="en-US" sz="1200" b="1">
                <a:solidFill>
                  <a:schemeClr val="bg2"/>
                </a:solidFill>
              </a:rPr>
              <a:t>Years Of Data </a:t>
            </a:r>
            <a:br>
              <a:rPr lang="en-US" sz="1200" b="1">
                <a:solidFill>
                  <a:schemeClr val="bg2"/>
                </a:solidFill>
              </a:rPr>
            </a:br>
            <a:r>
              <a:rPr lang="en-US" sz="1200" b="1">
                <a:solidFill>
                  <a:schemeClr val="bg2"/>
                </a:solidFill>
              </a:rPr>
              <a:t>Protection Magic Quadrant Leadership</a:t>
            </a:r>
            <a:endParaRPr lang="en-US" b="1">
              <a:solidFill>
                <a:schemeClr val="bg2"/>
              </a:solidFill>
            </a:endParaRPr>
          </a:p>
        </p:txBody>
      </p:sp>
      <p:sp>
        <p:nvSpPr>
          <p:cNvPr id="13" name="TextBox 12">
            <a:extLst>
              <a:ext uri="{FF2B5EF4-FFF2-40B4-BE49-F238E27FC236}">
                <a16:creationId xmlns:a16="http://schemas.microsoft.com/office/drawing/2014/main" id="{2AD00BFC-77D2-1341-AAA4-9DA2684466E5}"/>
              </a:ext>
            </a:extLst>
          </p:cNvPr>
          <p:cNvSpPr txBox="1"/>
          <p:nvPr/>
        </p:nvSpPr>
        <p:spPr>
          <a:xfrm>
            <a:off x="133075" y="1813414"/>
            <a:ext cx="325316" cy="257175"/>
          </a:xfrm>
          <a:prstGeom prst="rect">
            <a:avLst/>
          </a:prstGeom>
        </p:spPr>
        <p:txBody>
          <a:bodyPr vert="horz" wrap="square" lIns="0" tIns="0" rIns="0" bIns="0" rtlCol="0" anchor="b">
            <a:noAutofit/>
          </a:bodyPr>
          <a:lstStyle/>
          <a:p>
            <a:endParaRPr lang="en-US" sz="1013"/>
          </a:p>
        </p:txBody>
      </p:sp>
      <p:pic>
        <p:nvPicPr>
          <p:cNvPr id="15" name="Graphic 14">
            <a:extLst>
              <a:ext uri="{FF2B5EF4-FFF2-40B4-BE49-F238E27FC236}">
                <a16:creationId xmlns:a16="http://schemas.microsoft.com/office/drawing/2014/main" id="{E66FAB8A-9072-A946-B518-FD690378DA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5463" y="1314450"/>
            <a:ext cx="1040842" cy="1040842"/>
          </a:xfrm>
          <a:prstGeom prst="rect">
            <a:avLst/>
          </a:prstGeom>
        </p:spPr>
      </p:pic>
      <p:pic>
        <p:nvPicPr>
          <p:cNvPr id="21" name="Graphic 20">
            <a:extLst>
              <a:ext uri="{FF2B5EF4-FFF2-40B4-BE49-F238E27FC236}">
                <a16:creationId xmlns:a16="http://schemas.microsoft.com/office/drawing/2014/main" id="{3CACEF72-3D03-8D4A-9DC5-113F946215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69208" y="1317236"/>
            <a:ext cx="1038056" cy="1038056"/>
          </a:xfrm>
          <a:prstGeom prst="rect">
            <a:avLst/>
          </a:prstGeom>
        </p:spPr>
      </p:pic>
      <p:sp>
        <p:nvSpPr>
          <p:cNvPr id="22" name="Rectangle 21">
            <a:extLst>
              <a:ext uri="{FF2B5EF4-FFF2-40B4-BE49-F238E27FC236}">
                <a16:creationId xmlns:a16="http://schemas.microsoft.com/office/drawing/2014/main" id="{937B063B-C9C2-BD4C-97A2-A670EFE01AA8}"/>
              </a:ext>
            </a:extLst>
          </p:cNvPr>
          <p:cNvSpPr/>
          <p:nvPr/>
        </p:nvSpPr>
        <p:spPr bwMode="auto">
          <a:xfrm>
            <a:off x="458391" y="3804559"/>
            <a:ext cx="8227338" cy="448172"/>
          </a:xfrm>
          <a:prstGeom prst="rect">
            <a:avLst/>
          </a:prstGeom>
          <a:gradFill>
            <a:gsLst>
              <a:gs pos="0">
                <a:schemeClr val="bg1">
                  <a:alpha val="65000"/>
                </a:schemeClr>
              </a:gs>
              <a:gs pos="48000">
                <a:schemeClr val="accent1">
                  <a:alpha val="12000"/>
                </a:schemeClr>
              </a:gs>
              <a:gs pos="99000">
                <a:schemeClr val="bg1">
                  <a:alpha val="65000"/>
                </a:schemeClr>
              </a:gs>
            </a:gsLst>
            <a:lin ang="0" scaled="0"/>
          </a:gradFill>
          <a:ln w="19050" cap="flat" cmpd="sng" algn="ctr">
            <a:gradFill>
              <a:gsLst>
                <a:gs pos="39000">
                  <a:schemeClr val="accent1">
                    <a:lumMod val="5000"/>
                    <a:lumOff val="95000"/>
                    <a:alpha val="0"/>
                  </a:schemeClr>
                </a:gs>
                <a:gs pos="98000">
                  <a:schemeClr val="bg2">
                    <a:alpha val="76000"/>
                  </a:schemeClr>
                </a:gs>
              </a:gsLst>
              <a:lin ang="16200000" scaled="0"/>
            </a:gra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r>
              <a:rPr lang="en-US" sz="2100">
                <a:solidFill>
                  <a:schemeClr val="tx2"/>
                </a:solidFill>
              </a:rPr>
              <a:t>Recognized Leadership</a:t>
            </a:r>
          </a:p>
        </p:txBody>
      </p:sp>
      <p:pic>
        <p:nvPicPr>
          <p:cNvPr id="23" name="Picture 22" descr="gartner-Logo.png">
            <a:extLst>
              <a:ext uri="{FF2B5EF4-FFF2-40B4-BE49-F238E27FC236}">
                <a16:creationId xmlns:a16="http://schemas.microsoft.com/office/drawing/2014/main" id="{81D43E99-00A4-C343-922E-47FF44B530CC}"/>
              </a:ext>
            </a:extLst>
          </p:cNvPr>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contrast="-40000"/>
                    </a14:imgEffect>
                  </a14:imgLayer>
                </a14:imgProps>
              </a:ext>
              <a:ext uri="{28A0092B-C50C-407E-A947-70E740481C1C}">
                <a14:useLocalDpi xmlns:a14="http://schemas.microsoft.com/office/drawing/2010/main"/>
              </a:ext>
            </a:extLst>
          </a:blip>
          <a:stretch>
            <a:fillRect/>
          </a:stretch>
        </p:blipFill>
        <p:spPr>
          <a:xfrm>
            <a:off x="1131902" y="3750976"/>
            <a:ext cx="903935" cy="501854"/>
          </a:xfrm>
          <a:prstGeom prst="rect">
            <a:avLst/>
          </a:prstGeom>
          <a:noFill/>
          <a:ln>
            <a:noFill/>
          </a:ln>
          <a:effectLst/>
        </p:spPr>
      </p:pic>
      <p:sp>
        <p:nvSpPr>
          <p:cNvPr id="20" name="Rectangle 19">
            <a:extLst>
              <a:ext uri="{FF2B5EF4-FFF2-40B4-BE49-F238E27FC236}">
                <a16:creationId xmlns:a16="http://schemas.microsoft.com/office/drawing/2014/main" id="{543BF13A-C292-924B-BE3D-FD7AF8A1F788}"/>
              </a:ext>
            </a:extLst>
          </p:cNvPr>
          <p:cNvSpPr/>
          <p:nvPr/>
        </p:nvSpPr>
        <p:spPr>
          <a:xfrm>
            <a:off x="4596051" y="4320636"/>
            <a:ext cx="1768793" cy="334835"/>
          </a:xfrm>
          <a:prstGeom prst="rect">
            <a:avLst/>
          </a:prstGeom>
        </p:spPr>
        <p:txBody>
          <a:bodyPr wrap="square">
            <a:spAutoFit/>
          </a:bodyPr>
          <a:lstStyle/>
          <a:p>
            <a:r>
              <a:rPr lang="en-US" sz="788">
                <a:solidFill>
                  <a:schemeClr val="bg2"/>
                </a:solidFill>
                <a:latin typeface="Corbel" panose="020B0503020204020204" pitchFamily="34" charset="0"/>
              </a:rPr>
              <a:t>IDC Quarterly Purpose Built Backup Appliance Tracker, June 28, 2018</a:t>
            </a:r>
            <a:endParaRPr lang="en-US" sz="788">
              <a:solidFill>
                <a:schemeClr val="bg2"/>
              </a:solidFill>
              <a:latin typeface="Corbel" panose="020B0503020204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8D5E185-0081-1640-B078-F0B30A35B616}"/>
              </a:ext>
            </a:extLst>
          </p:cNvPr>
          <p:cNvSpPr/>
          <p:nvPr/>
        </p:nvSpPr>
        <p:spPr>
          <a:xfrm>
            <a:off x="6629638" y="4308493"/>
            <a:ext cx="2184083" cy="334835"/>
          </a:xfrm>
          <a:prstGeom prst="rect">
            <a:avLst/>
          </a:prstGeom>
        </p:spPr>
        <p:txBody>
          <a:bodyPr wrap="square">
            <a:spAutoFit/>
          </a:bodyPr>
          <a:lstStyle/>
          <a:p>
            <a:r>
              <a:rPr lang="en-US" sz="788">
                <a:solidFill>
                  <a:schemeClr val="bg2"/>
                </a:solidFill>
                <a:latin typeface="Corbel" panose="020B0503020204020204" pitchFamily="34" charset="0"/>
              </a:rPr>
              <a:t>Gartner, Inc., Magic Quadrant for Data Center Backup and Recovery Solutions, July 31, 2017</a:t>
            </a:r>
          </a:p>
        </p:txBody>
      </p:sp>
      <p:cxnSp>
        <p:nvCxnSpPr>
          <p:cNvPr id="38" name="Straight Connector 37">
            <a:extLst>
              <a:ext uri="{FF2B5EF4-FFF2-40B4-BE49-F238E27FC236}">
                <a16:creationId xmlns:a16="http://schemas.microsoft.com/office/drawing/2014/main" id="{C6F215A4-EAA5-404C-9B10-31D68C4E519E}"/>
              </a:ext>
            </a:extLst>
          </p:cNvPr>
          <p:cNvCxnSpPr/>
          <p:nvPr/>
        </p:nvCxnSpPr>
        <p:spPr bwMode="auto">
          <a:xfrm flipH="1">
            <a:off x="-9162" y="4851749"/>
            <a:ext cx="7964246" cy="0"/>
          </a:xfrm>
          <a:prstGeom prst="line">
            <a:avLst/>
          </a:prstGeom>
          <a:solidFill>
            <a:schemeClr val="accent1"/>
          </a:solidFill>
          <a:ln w="19050" cap="flat" cmpd="sng" algn="ctr">
            <a:solidFill>
              <a:srgbClr val="B1181E"/>
            </a:solidFill>
            <a:prstDash val="solid"/>
            <a:miter lim="800000"/>
            <a:headEnd type="none" w="med" len="med"/>
            <a:tailEnd type="none" w="lg" len="lg"/>
          </a:ln>
          <a:effectLst/>
        </p:spPr>
      </p:cxnSp>
      <p:sp>
        <p:nvSpPr>
          <p:cNvPr id="48" name="Rectangle 47">
            <a:extLst>
              <a:ext uri="{FF2B5EF4-FFF2-40B4-BE49-F238E27FC236}">
                <a16:creationId xmlns:a16="http://schemas.microsoft.com/office/drawing/2014/main" id="{9DF6B143-6B3D-A248-9439-F5569DD8331B}"/>
              </a:ext>
            </a:extLst>
          </p:cNvPr>
          <p:cNvSpPr/>
          <p:nvPr/>
        </p:nvSpPr>
        <p:spPr bwMode="auto">
          <a:xfrm>
            <a:off x="2535841" y="1099347"/>
            <a:ext cx="1994987" cy="2620736"/>
          </a:xfrm>
          <a:prstGeom prst="rect">
            <a:avLst/>
          </a:prstGeom>
          <a:gradFill>
            <a:gsLst>
              <a:gs pos="0">
                <a:schemeClr val="bg1"/>
              </a:gs>
              <a:gs pos="49000">
                <a:schemeClr val="bg1">
                  <a:alpha val="78000"/>
                </a:schemeClr>
              </a:gs>
              <a:gs pos="70000">
                <a:schemeClr val="bg1">
                  <a:alpha val="75000"/>
                </a:schemeClr>
              </a:gs>
              <a:gs pos="100000">
                <a:schemeClr val="bg1">
                  <a:alpha val="21000"/>
                </a:schemeClr>
              </a:gs>
            </a:gsLst>
            <a:lin ang="5400000" scaled="1"/>
          </a:gradFill>
          <a:ln w="19050" cap="flat" cmpd="sng" algn="ctr">
            <a:no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endParaRPr lang="en-US" err="1">
              <a:solidFill>
                <a:srgbClr val="FFFFFF"/>
              </a:solidFill>
            </a:endParaRPr>
          </a:p>
        </p:txBody>
      </p:sp>
      <p:sp>
        <p:nvSpPr>
          <p:cNvPr id="50" name="Rectangle 49">
            <a:extLst>
              <a:ext uri="{FF2B5EF4-FFF2-40B4-BE49-F238E27FC236}">
                <a16:creationId xmlns:a16="http://schemas.microsoft.com/office/drawing/2014/main" id="{6A2FA1F2-2D57-4B45-A066-868782476C99}"/>
              </a:ext>
            </a:extLst>
          </p:cNvPr>
          <p:cNvSpPr/>
          <p:nvPr/>
        </p:nvSpPr>
        <p:spPr bwMode="auto">
          <a:xfrm>
            <a:off x="2535841" y="1091965"/>
            <a:ext cx="1994987" cy="2620736"/>
          </a:xfrm>
          <a:prstGeom prst="rect">
            <a:avLst/>
          </a:prstGeom>
          <a:noFill/>
          <a:ln w="19050" cap="flat" cmpd="sng" algn="ctr">
            <a:gradFill>
              <a:gsLst>
                <a:gs pos="0">
                  <a:schemeClr val="bg1">
                    <a:lumMod val="75000"/>
                  </a:schemeClr>
                </a:gs>
                <a:gs pos="49000">
                  <a:schemeClr val="bg2">
                    <a:alpha val="54000"/>
                  </a:schemeClr>
                </a:gs>
                <a:gs pos="70000">
                  <a:schemeClr val="bg2">
                    <a:alpha val="20000"/>
                  </a:schemeClr>
                </a:gs>
                <a:gs pos="100000">
                  <a:schemeClr val="bg2">
                    <a:alpha val="0"/>
                  </a:schemeClr>
                </a:gs>
              </a:gsLst>
              <a:lin ang="5400000" scaled="1"/>
            </a:grad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endParaRPr lang="en-US" err="1">
              <a:solidFill>
                <a:srgbClr val="FFFFFF"/>
              </a:solidFill>
            </a:endParaRPr>
          </a:p>
        </p:txBody>
      </p:sp>
      <p:sp>
        <p:nvSpPr>
          <p:cNvPr id="43" name="Rectangle 42">
            <a:extLst>
              <a:ext uri="{FF2B5EF4-FFF2-40B4-BE49-F238E27FC236}">
                <a16:creationId xmlns:a16="http://schemas.microsoft.com/office/drawing/2014/main" id="{2790F957-A5F8-5949-8E1F-9013CB1B94F9}"/>
              </a:ext>
            </a:extLst>
          </p:cNvPr>
          <p:cNvSpPr/>
          <p:nvPr/>
        </p:nvSpPr>
        <p:spPr>
          <a:xfrm>
            <a:off x="4635367" y="2424121"/>
            <a:ext cx="1963800" cy="1214179"/>
          </a:xfrm>
          <a:prstGeom prst="rect">
            <a:avLst/>
          </a:prstGeom>
        </p:spPr>
        <p:txBody>
          <a:bodyPr wrap="square">
            <a:spAutoFit/>
          </a:bodyPr>
          <a:lstStyle/>
          <a:p>
            <a:pPr algn="ctr">
              <a:lnSpc>
                <a:spcPct val="90000"/>
              </a:lnSpc>
            </a:pPr>
            <a:r>
              <a:rPr lang="en-US" sz="2400">
                <a:solidFill>
                  <a:schemeClr val="accent1"/>
                </a:solidFill>
              </a:rPr>
              <a:t>#</a:t>
            </a:r>
            <a:r>
              <a:rPr lang="en-US" sz="4500">
                <a:solidFill>
                  <a:schemeClr val="accent1"/>
                </a:solidFill>
              </a:rPr>
              <a:t>1</a:t>
            </a:r>
          </a:p>
          <a:p>
            <a:pPr algn="ctr">
              <a:lnSpc>
                <a:spcPct val="90000"/>
              </a:lnSpc>
            </a:pPr>
            <a:r>
              <a:rPr lang="en-US" sz="1200" b="1">
                <a:solidFill>
                  <a:schemeClr val="bg2"/>
                </a:solidFill>
              </a:rPr>
              <a:t>Integrated Backup</a:t>
            </a:r>
            <a:br>
              <a:rPr lang="en-US" sz="1200" b="1">
                <a:solidFill>
                  <a:schemeClr val="bg2"/>
                </a:solidFill>
              </a:rPr>
            </a:br>
            <a:r>
              <a:rPr lang="en-US" sz="1200" b="1">
                <a:solidFill>
                  <a:schemeClr val="bg2"/>
                </a:solidFill>
              </a:rPr>
              <a:t>Appliance </a:t>
            </a:r>
            <a:br>
              <a:rPr lang="en-US" sz="1200" b="1">
                <a:solidFill>
                  <a:schemeClr val="bg2"/>
                </a:solidFill>
              </a:rPr>
            </a:br>
            <a:r>
              <a:rPr lang="en-US" sz="1200" b="1">
                <a:solidFill>
                  <a:schemeClr val="bg2"/>
                </a:solidFill>
              </a:rPr>
              <a:t>Market Share</a:t>
            </a:r>
          </a:p>
        </p:txBody>
      </p:sp>
      <p:sp>
        <p:nvSpPr>
          <p:cNvPr id="51" name="Rectangle 50">
            <a:extLst>
              <a:ext uri="{FF2B5EF4-FFF2-40B4-BE49-F238E27FC236}">
                <a16:creationId xmlns:a16="http://schemas.microsoft.com/office/drawing/2014/main" id="{91CEEC20-A397-9843-BF5D-9E855EC83672}"/>
              </a:ext>
            </a:extLst>
          </p:cNvPr>
          <p:cNvSpPr/>
          <p:nvPr/>
        </p:nvSpPr>
        <p:spPr>
          <a:xfrm>
            <a:off x="2557917" y="2430236"/>
            <a:ext cx="1963800" cy="1214179"/>
          </a:xfrm>
          <a:prstGeom prst="rect">
            <a:avLst/>
          </a:prstGeom>
        </p:spPr>
        <p:txBody>
          <a:bodyPr wrap="square">
            <a:spAutoFit/>
          </a:bodyPr>
          <a:lstStyle/>
          <a:p>
            <a:pPr algn="ctr">
              <a:lnSpc>
                <a:spcPct val="90000"/>
              </a:lnSpc>
            </a:pPr>
            <a:r>
              <a:rPr lang="en-US" sz="2400">
                <a:solidFill>
                  <a:schemeClr val="accent1"/>
                </a:solidFill>
              </a:rPr>
              <a:t>#</a:t>
            </a:r>
            <a:r>
              <a:rPr lang="en-US" sz="4500">
                <a:solidFill>
                  <a:schemeClr val="accent1"/>
                </a:solidFill>
              </a:rPr>
              <a:t>1</a:t>
            </a:r>
          </a:p>
          <a:p>
            <a:pPr algn="ctr">
              <a:lnSpc>
                <a:spcPct val="90000"/>
              </a:lnSpc>
            </a:pPr>
            <a:r>
              <a:rPr lang="en-US" sz="1200" b="1">
                <a:solidFill>
                  <a:schemeClr val="bg2"/>
                </a:solidFill>
              </a:rPr>
              <a:t>Software Defined</a:t>
            </a:r>
            <a:br>
              <a:rPr lang="en-US" sz="1200" b="1">
                <a:solidFill>
                  <a:schemeClr val="bg2"/>
                </a:solidFill>
              </a:rPr>
            </a:br>
            <a:r>
              <a:rPr lang="en-US" sz="1200" b="1">
                <a:solidFill>
                  <a:schemeClr val="bg2"/>
                </a:solidFill>
              </a:rPr>
              <a:t>Storage Management Market Share</a:t>
            </a:r>
          </a:p>
        </p:txBody>
      </p:sp>
      <p:sp>
        <p:nvSpPr>
          <p:cNvPr id="2" name="Rectangle 1">
            <a:extLst>
              <a:ext uri="{FF2B5EF4-FFF2-40B4-BE49-F238E27FC236}">
                <a16:creationId xmlns:a16="http://schemas.microsoft.com/office/drawing/2014/main" id="{CBDD99B5-5C15-7B45-AAF0-0B7E49BC911B}"/>
              </a:ext>
            </a:extLst>
          </p:cNvPr>
          <p:cNvSpPr/>
          <p:nvPr/>
        </p:nvSpPr>
        <p:spPr bwMode="auto">
          <a:xfrm>
            <a:off x="458391" y="1085851"/>
            <a:ext cx="1994987" cy="2620736"/>
          </a:xfrm>
          <a:prstGeom prst="rect">
            <a:avLst/>
          </a:prstGeom>
          <a:noFill/>
          <a:ln w="19050" cap="flat" cmpd="sng" algn="ctr">
            <a:noFill/>
            <a:prstDash val="solid"/>
            <a:miter lim="800000"/>
            <a:headEnd type="none" w="med" len="med"/>
            <a:tailEnd type="none" w="med" len="med"/>
          </a:ln>
          <a:effectLst/>
        </p:spPr>
        <p:txBody>
          <a:bodyPr vert="horz" wrap="square" lIns="68580" tIns="1371600" rIns="68580" bIns="34290" numCol="1" rtlCol="0" anchor="t" anchorCtr="0" compatLnSpc="1">
            <a:prstTxWarp prst="textNoShape">
              <a:avLst/>
            </a:prstTxWarp>
          </a:bodyPr>
          <a:lstStyle/>
          <a:p>
            <a:pPr algn="ctr">
              <a:lnSpc>
                <a:spcPct val="90000"/>
              </a:lnSpc>
            </a:pPr>
            <a:r>
              <a:rPr lang="en-US" sz="2400" dirty="0">
                <a:solidFill>
                  <a:schemeClr val="accent1"/>
                </a:solidFill>
              </a:rPr>
              <a:t>#</a:t>
            </a:r>
            <a:r>
              <a:rPr lang="en-US" sz="4500" dirty="0">
                <a:solidFill>
                  <a:schemeClr val="accent1"/>
                </a:solidFill>
              </a:rPr>
              <a:t>1</a:t>
            </a:r>
            <a:r>
              <a:rPr lang="en-US" sz="3300" dirty="0">
                <a:solidFill>
                  <a:schemeClr val="accent1"/>
                </a:solidFill>
              </a:rPr>
              <a:t> </a:t>
            </a:r>
            <a:br>
              <a:rPr lang="en-US" dirty="0">
                <a:solidFill>
                  <a:schemeClr val="bg2"/>
                </a:solidFill>
              </a:rPr>
            </a:br>
            <a:r>
              <a:rPr lang="en-US" sz="1200" b="1" dirty="0">
                <a:solidFill>
                  <a:schemeClr val="bg2"/>
                </a:solidFill>
              </a:rPr>
              <a:t>Archive and Backup and Recovery Software</a:t>
            </a:r>
            <a:br>
              <a:rPr lang="en-US" sz="1200" b="1" dirty="0">
                <a:solidFill>
                  <a:schemeClr val="bg2"/>
                </a:solidFill>
              </a:rPr>
            </a:br>
            <a:r>
              <a:rPr lang="en-US" sz="1200" b="1" dirty="0">
                <a:solidFill>
                  <a:schemeClr val="bg2"/>
                </a:solidFill>
              </a:rPr>
              <a:t>Market Share</a:t>
            </a:r>
          </a:p>
        </p:txBody>
      </p:sp>
      <p:pic>
        <p:nvPicPr>
          <p:cNvPr id="68" name="Graphic 67">
            <a:extLst>
              <a:ext uri="{FF2B5EF4-FFF2-40B4-BE49-F238E27FC236}">
                <a16:creationId xmlns:a16="http://schemas.microsoft.com/office/drawing/2014/main" id="{13D9FCD2-0269-A544-B86C-6939AFF0BB2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034693" y="1372155"/>
            <a:ext cx="1010161" cy="1010161"/>
          </a:xfrm>
          <a:prstGeom prst="rect">
            <a:avLst/>
          </a:prstGeom>
        </p:spPr>
      </p:pic>
      <p:grpSp>
        <p:nvGrpSpPr>
          <p:cNvPr id="10" name="Group 9">
            <a:extLst>
              <a:ext uri="{FF2B5EF4-FFF2-40B4-BE49-F238E27FC236}">
                <a16:creationId xmlns:a16="http://schemas.microsoft.com/office/drawing/2014/main" id="{EEFCF19F-C9D1-5B46-A9F3-47CDABA80883}"/>
              </a:ext>
            </a:extLst>
          </p:cNvPr>
          <p:cNvGrpSpPr/>
          <p:nvPr/>
        </p:nvGrpSpPr>
        <p:grpSpPr>
          <a:xfrm>
            <a:off x="2535841" y="1091965"/>
            <a:ext cx="1994987" cy="2620736"/>
            <a:chOff x="3379533" y="1455953"/>
            <a:chExt cx="2659982" cy="3494315"/>
          </a:xfrm>
        </p:grpSpPr>
        <p:grpSp>
          <p:nvGrpSpPr>
            <p:cNvPr id="52" name="Group 51">
              <a:extLst>
                <a:ext uri="{FF2B5EF4-FFF2-40B4-BE49-F238E27FC236}">
                  <a16:creationId xmlns:a16="http://schemas.microsoft.com/office/drawing/2014/main" id="{50BEB3B4-D764-9948-AE8C-FA233E30E1B1}"/>
                </a:ext>
              </a:extLst>
            </p:cNvPr>
            <p:cNvGrpSpPr/>
            <p:nvPr/>
          </p:nvGrpSpPr>
          <p:grpSpPr>
            <a:xfrm>
              <a:off x="3379533" y="1455953"/>
              <a:ext cx="2659982" cy="3494315"/>
              <a:chOff x="6149466" y="1447800"/>
              <a:chExt cx="2659982" cy="3494315"/>
            </a:xfrm>
          </p:grpSpPr>
          <p:sp>
            <p:nvSpPr>
              <p:cNvPr id="55" name="Rectangle 54">
                <a:extLst>
                  <a:ext uri="{FF2B5EF4-FFF2-40B4-BE49-F238E27FC236}">
                    <a16:creationId xmlns:a16="http://schemas.microsoft.com/office/drawing/2014/main" id="{F9305BCA-C40C-3E4D-B74F-D5910FB1C7BC}"/>
                  </a:ext>
                </a:extLst>
              </p:cNvPr>
              <p:cNvSpPr/>
              <p:nvPr/>
            </p:nvSpPr>
            <p:spPr bwMode="auto">
              <a:xfrm>
                <a:off x="6149466" y="1447800"/>
                <a:ext cx="2659982" cy="3494315"/>
              </a:xfrm>
              <a:prstGeom prst="rect">
                <a:avLst/>
              </a:prstGeom>
              <a:solidFill>
                <a:schemeClr val="accent1"/>
              </a:solidFill>
              <a:ln w="19050" cap="flat" cmpd="sng" algn="ctr">
                <a:no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endParaRPr lang="en-US" err="1">
                  <a:solidFill>
                    <a:srgbClr val="FFFFFF"/>
                  </a:solidFill>
                </a:endParaRPr>
              </a:p>
            </p:txBody>
          </p:sp>
          <p:sp>
            <p:nvSpPr>
              <p:cNvPr id="54" name="Rectangle 53">
                <a:extLst>
                  <a:ext uri="{FF2B5EF4-FFF2-40B4-BE49-F238E27FC236}">
                    <a16:creationId xmlns:a16="http://schemas.microsoft.com/office/drawing/2014/main" id="{50F09410-00B4-A44E-8EE8-AC810D19390F}"/>
                  </a:ext>
                </a:extLst>
              </p:cNvPr>
              <p:cNvSpPr/>
              <p:nvPr/>
            </p:nvSpPr>
            <p:spPr>
              <a:xfrm>
                <a:off x="6178901" y="3232162"/>
                <a:ext cx="2618399" cy="1618905"/>
              </a:xfrm>
              <a:prstGeom prst="rect">
                <a:avLst/>
              </a:prstGeom>
            </p:spPr>
            <p:txBody>
              <a:bodyPr wrap="square">
                <a:spAutoFit/>
              </a:bodyPr>
              <a:lstStyle/>
              <a:p>
                <a:pPr algn="ctr">
                  <a:lnSpc>
                    <a:spcPct val="90000"/>
                  </a:lnSpc>
                </a:pPr>
                <a:r>
                  <a:rPr lang="en-US" sz="2400">
                    <a:solidFill>
                      <a:schemeClr val="bg1"/>
                    </a:solidFill>
                  </a:rPr>
                  <a:t>#</a:t>
                </a:r>
                <a:r>
                  <a:rPr lang="en-US" sz="4500">
                    <a:solidFill>
                      <a:schemeClr val="bg1"/>
                    </a:solidFill>
                  </a:rPr>
                  <a:t>1</a:t>
                </a:r>
              </a:p>
              <a:p>
                <a:pPr algn="ctr">
                  <a:lnSpc>
                    <a:spcPct val="90000"/>
                  </a:lnSpc>
                </a:pPr>
                <a:r>
                  <a:rPr lang="en-US" sz="1200" b="1">
                    <a:solidFill>
                      <a:schemeClr val="bg1"/>
                    </a:solidFill>
                  </a:rPr>
                  <a:t>Software Defined</a:t>
                </a:r>
                <a:br>
                  <a:rPr lang="en-US" sz="1200" b="1">
                    <a:solidFill>
                      <a:schemeClr val="bg1"/>
                    </a:solidFill>
                  </a:rPr>
                </a:br>
                <a:r>
                  <a:rPr lang="en-US" sz="1200" b="1">
                    <a:solidFill>
                      <a:schemeClr val="bg1"/>
                    </a:solidFill>
                  </a:rPr>
                  <a:t>Storage Management Market Share</a:t>
                </a:r>
              </a:p>
            </p:txBody>
          </p:sp>
        </p:grpSp>
        <p:pic>
          <p:nvPicPr>
            <p:cNvPr id="57" name="Graphic 56">
              <a:extLst>
                <a:ext uri="{FF2B5EF4-FFF2-40B4-BE49-F238E27FC236}">
                  <a16:creationId xmlns:a16="http://schemas.microsoft.com/office/drawing/2014/main" id="{474A75C2-A4DD-3A41-B7AD-B099AE11092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044727" y="1829540"/>
              <a:ext cx="1346881" cy="1346881"/>
            </a:xfrm>
            <a:prstGeom prst="rect">
              <a:avLst/>
            </a:prstGeom>
          </p:spPr>
        </p:pic>
      </p:grpSp>
      <p:pic>
        <p:nvPicPr>
          <p:cNvPr id="58" name="Picture 57" descr="idclogo-png_WHITE.png">
            <a:extLst>
              <a:ext uri="{FF2B5EF4-FFF2-40B4-BE49-F238E27FC236}">
                <a16:creationId xmlns:a16="http://schemas.microsoft.com/office/drawing/2014/main" id="{26454ECC-8158-9848-9288-8C8217AE8D25}"/>
              </a:ext>
            </a:extLst>
          </p:cNvPr>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contrast="-40000"/>
                    </a14:imgEffect>
                  </a14:imgLayer>
                </a14:imgProps>
              </a:ext>
              <a:ext uri="{28A0092B-C50C-407E-A947-70E740481C1C}">
                <a14:useLocalDpi xmlns:a14="http://schemas.microsoft.com/office/drawing/2010/main"/>
              </a:ext>
            </a:extLst>
          </a:blip>
          <a:stretch>
            <a:fillRect/>
          </a:stretch>
        </p:blipFill>
        <p:spPr>
          <a:xfrm>
            <a:off x="7169209" y="3872173"/>
            <a:ext cx="971969" cy="259457"/>
          </a:xfrm>
          <a:prstGeom prst="rect">
            <a:avLst/>
          </a:prstGeom>
          <a:noFill/>
          <a:ln>
            <a:noFill/>
          </a:ln>
          <a:effectLst/>
        </p:spPr>
      </p:pic>
      <p:grpSp>
        <p:nvGrpSpPr>
          <p:cNvPr id="59" name="Group 58">
            <a:extLst>
              <a:ext uri="{FF2B5EF4-FFF2-40B4-BE49-F238E27FC236}">
                <a16:creationId xmlns:a16="http://schemas.microsoft.com/office/drawing/2014/main" id="{C124E694-D9A8-B347-8875-9B0593EF6B6F}"/>
              </a:ext>
            </a:extLst>
          </p:cNvPr>
          <p:cNvGrpSpPr/>
          <p:nvPr/>
        </p:nvGrpSpPr>
        <p:grpSpPr>
          <a:xfrm>
            <a:off x="8088291" y="4763057"/>
            <a:ext cx="764380" cy="151271"/>
            <a:chOff x="10586684" y="6415777"/>
            <a:chExt cx="1019173" cy="201695"/>
          </a:xfrm>
        </p:grpSpPr>
        <p:sp>
          <p:nvSpPr>
            <p:cNvPr id="60" name="Freeform 5">
              <a:extLst>
                <a:ext uri="{FF2B5EF4-FFF2-40B4-BE49-F238E27FC236}">
                  <a16:creationId xmlns:a16="http://schemas.microsoft.com/office/drawing/2014/main" id="{2776201C-5A26-D547-9737-41AD21A29289}"/>
                </a:ext>
              </a:extLst>
            </p:cNvPr>
            <p:cNvSpPr>
              <a:spLocks/>
            </p:cNvSpPr>
            <p:nvPr/>
          </p:nvSpPr>
          <p:spPr bwMode="auto">
            <a:xfrm>
              <a:off x="10921593" y="6429152"/>
              <a:ext cx="157022" cy="188320"/>
            </a:xfrm>
            <a:custGeom>
              <a:avLst/>
              <a:gdLst>
                <a:gd name="T0" fmla="*/ 43 w 248"/>
                <a:gd name="T1" fmla="*/ 65 h 295"/>
                <a:gd name="T2" fmla="*/ 64 w 248"/>
                <a:gd name="T3" fmla="*/ 44 h 295"/>
                <a:gd name="T4" fmla="*/ 158 w 248"/>
                <a:gd name="T5" fmla="*/ 44 h 295"/>
                <a:gd name="T6" fmla="*/ 192 w 248"/>
                <a:gd name="T7" fmla="*/ 67 h 295"/>
                <a:gd name="T8" fmla="*/ 171 w 248"/>
                <a:gd name="T9" fmla="*/ 113 h 295"/>
                <a:gd name="T10" fmla="*/ 98 w 248"/>
                <a:gd name="T11" fmla="*/ 140 h 295"/>
                <a:gd name="T12" fmla="*/ 67 w 248"/>
                <a:gd name="T13" fmla="*/ 204 h 295"/>
                <a:gd name="T14" fmla="*/ 94 w 248"/>
                <a:gd name="T15" fmla="*/ 234 h 295"/>
                <a:gd name="T16" fmla="*/ 230 w 248"/>
                <a:gd name="T17" fmla="*/ 295 h 295"/>
                <a:gd name="T18" fmla="*/ 230 w 248"/>
                <a:gd name="T19" fmla="*/ 248 h 295"/>
                <a:gd name="T20" fmla="*/ 111 w 248"/>
                <a:gd name="T21" fmla="*/ 195 h 295"/>
                <a:gd name="T22" fmla="*/ 107 w 248"/>
                <a:gd name="T23" fmla="*/ 190 h 295"/>
                <a:gd name="T24" fmla="*/ 112 w 248"/>
                <a:gd name="T25" fmla="*/ 179 h 295"/>
                <a:gd name="T26" fmla="*/ 186 w 248"/>
                <a:gd name="T27" fmla="*/ 154 h 295"/>
                <a:gd name="T28" fmla="*/ 232 w 248"/>
                <a:gd name="T29" fmla="*/ 51 h 295"/>
                <a:gd name="T30" fmla="*/ 158 w 248"/>
                <a:gd name="T31" fmla="*/ 0 h 295"/>
                <a:gd name="T32" fmla="*/ 64 w 248"/>
                <a:gd name="T33" fmla="*/ 0 h 295"/>
                <a:gd name="T34" fmla="*/ 0 w 248"/>
                <a:gd name="T35" fmla="*/ 65 h 295"/>
                <a:gd name="T36" fmla="*/ 0 w 248"/>
                <a:gd name="T37" fmla="*/ 288 h 295"/>
                <a:gd name="T38" fmla="*/ 43 w 248"/>
                <a:gd name="T39" fmla="*/ 288 h 295"/>
                <a:gd name="T40" fmla="*/ 43 w 248"/>
                <a:gd name="T41" fmla="*/ 6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8" h="295">
                  <a:moveTo>
                    <a:pt x="43" y="65"/>
                  </a:moveTo>
                  <a:cubicBezTo>
                    <a:pt x="43" y="53"/>
                    <a:pt x="52" y="44"/>
                    <a:pt x="64" y="44"/>
                  </a:cubicBezTo>
                  <a:cubicBezTo>
                    <a:pt x="158" y="44"/>
                    <a:pt x="158" y="44"/>
                    <a:pt x="158" y="44"/>
                  </a:cubicBezTo>
                  <a:cubicBezTo>
                    <a:pt x="172" y="44"/>
                    <a:pt x="186" y="52"/>
                    <a:pt x="192" y="67"/>
                  </a:cubicBezTo>
                  <a:cubicBezTo>
                    <a:pt x="199" y="85"/>
                    <a:pt x="189" y="106"/>
                    <a:pt x="171" y="113"/>
                  </a:cubicBezTo>
                  <a:cubicBezTo>
                    <a:pt x="98" y="140"/>
                    <a:pt x="98" y="140"/>
                    <a:pt x="98" y="140"/>
                  </a:cubicBezTo>
                  <a:cubicBezTo>
                    <a:pt x="72" y="149"/>
                    <a:pt x="58" y="178"/>
                    <a:pt x="67" y="204"/>
                  </a:cubicBezTo>
                  <a:cubicBezTo>
                    <a:pt x="72" y="218"/>
                    <a:pt x="82" y="228"/>
                    <a:pt x="94" y="234"/>
                  </a:cubicBezTo>
                  <a:cubicBezTo>
                    <a:pt x="230" y="295"/>
                    <a:pt x="230" y="295"/>
                    <a:pt x="230" y="295"/>
                  </a:cubicBezTo>
                  <a:cubicBezTo>
                    <a:pt x="230" y="248"/>
                    <a:pt x="230" y="248"/>
                    <a:pt x="230" y="248"/>
                  </a:cubicBezTo>
                  <a:cubicBezTo>
                    <a:pt x="111" y="195"/>
                    <a:pt x="111" y="195"/>
                    <a:pt x="111" y="195"/>
                  </a:cubicBezTo>
                  <a:cubicBezTo>
                    <a:pt x="109" y="195"/>
                    <a:pt x="107" y="193"/>
                    <a:pt x="107" y="190"/>
                  </a:cubicBezTo>
                  <a:cubicBezTo>
                    <a:pt x="105" y="186"/>
                    <a:pt x="107" y="181"/>
                    <a:pt x="112" y="179"/>
                  </a:cubicBezTo>
                  <a:cubicBezTo>
                    <a:pt x="186" y="154"/>
                    <a:pt x="186" y="154"/>
                    <a:pt x="186" y="154"/>
                  </a:cubicBezTo>
                  <a:cubicBezTo>
                    <a:pt x="227" y="138"/>
                    <a:pt x="248" y="92"/>
                    <a:pt x="232" y="51"/>
                  </a:cubicBezTo>
                  <a:cubicBezTo>
                    <a:pt x="220" y="20"/>
                    <a:pt x="190" y="0"/>
                    <a:pt x="158" y="0"/>
                  </a:cubicBezTo>
                  <a:cubicBezTo>
                    <a:pt x="64" y="0"/>
                    <a:pt x="64" y="0"/>
                    <a:pt x="64" y="0"/>
                  </a:cubicBezTo>
                  <a:cubicBezTo>
                    <a:pt x="29" y="0"/>
                    <a:pt x="0" y="29"/>
                    <a:pt x="0" y="65"/>
                  </a:cubicBezTo>
                  <a:cubicBezTo>
                    <a:pt x="0" y="288"/>
                    <a:pt x="0" y="288"/>
                    <a:pt x="0" y="288"/>
                  </a:cubicBezTo>
                  <a:cubicBezTo>
                    <a:pt x="43" y="288"/>
                    <a:pt x="43" y="288"/>
                    <a:pt x="43" y="288"/>
                  </a:cubicBezTo>
                  <a:lnTo>
                    <a:pt x="43" y="65"/>
                  </a:lnTo>
                  <a:close/>
                </a:path>
              </a:pathLst>
            </a:custGeom>
            <a:solidFill>
              <a:srgbClr val="B1181E"/>
            </a:solidFill>
            <a:ln>
              <a:noFill/>
            </a:ln>
            <a:extLst/>
          </p:spPr>
          <p:txBody>
            <a:bodyPr vert="horz" wrap="square" lIns="68580" tIns="34290" rIns="68580" bIns="34290" numCol="1" anchor="t" anchorCtr="0" compatLnSpc="1">
              <a:prstTxWarp prst="textNoShape">
                <a:avLst/>
              </a:prstTxWarp>
            </a:bodyPr>
            <a:lstStyle/>
            <a:p>
              <a:endParaRPr sz="1013">
                <a:latin typeface="Corbel"/>
              </a:endParaRPr>
            </a:p>
          </p:txBody>
        </p:sp>
        <p:sp>
          <p:nvSpPr>
            <p:cNvPr id="61" name="Rectangle 6">
              <a:extLst>
                <a:ext uri="{FF2B5EF4-FFF2-40B4-BE49-F238E27FC236}">
                  <a16:creationId xmlns:a16="http://schemas.microsoft.com/office/drawing/2014/main" id="{69461C7D-E9B6-994F-B3D7-C7D829077EA0}"/>
                </a:ext>
              </a:extLst>
            </p:cNvPr>
            <p:cNvSpPr>
              <a:spLocks noChangeArrowheads="1"/>
            </p:cNvSpPr>
            <p:nvPr/>
          </p:nvSpPr>
          <p:spPr bwMode="auto">
            <a:xfrm>
              <a:off x="11099480" y="6429152"/>
              <a:ext cx="27018" cy="183773"/>
            </a:xfrm>
            <a:prstGeom prst="rect">
              <a:avLst/>
            </a:prstGeom>
            <a:solidFill>
              <a:srgbClr val="B1181E"/>
            </a:solidFill>
            <a:ln>
              <a:noFill/>
            </a:ln>
            <a:extLst/>
          </p:spPr>
          <p:txBody>
            <a:bodyPr vert="horz" wrap="square" lIns="68580" tIns="34290" rIns="68580" bIns="34290" numCol="1" anchor="t" anchorCtr="0" compatLnSpc="1">
              <a:prstTxWarp prst="textNoShape">
                <a:avLst/>
              </a:prstTxWarp>
            </a:bodyPr>
            <a:lstStyle/>
            <a:p>
              <a:endParaRPr sz="1013">
                <a:latin typeface="Corbel"/>
              </a:endParaRPr>
            </a:p>
          </p:txBody>
        </p:sp>
        <p:sp>
          <p:nvSpPr>
            <p:cNvPr id="62" name="Freeform 7">
              <a:extLst>
                <a:ext uri="{FF2B5EF4-FFF2-40B4-BE49-F238E27FC236}">
                  <a16:creationId xmlns:a16="http://schemas.microsoft.com/office/drawing/2014/main" id="{0F4A1BDB-7D7B-E840-918F-B52EC992B833}"/>
                </a:ext>
              </a:extLst>
            </p:cNvPr>
            <p:cNvSpPr>
              <a:spLocks/>
            </p:cNvSpPr>
            <p:nvPr/>
          </p:nvSpPr>
          <p:spPr bwMode="auto">
            <a:xfrm>
              <a:off x="10586684" y="6429152"/>
              <a:ext cx="163977" cy="183773"/>
            </a:xfrm>
            <a:custGeom>
              <a:avLst/>
              <a:gdLst>
                <a:gd name="T0" fmla="*/ 214 w 259"/>
                <a:gd name="T1" fmla="*/ 0 h 288"/>
                <a:gd name="T2" fmla="*/ 137 w 259"/>
                <a:gd name="T3" fmla="*/ 240 h 288"/>
                <a:gd name="T4" fmla="*/ 130 w 259"/>
                <a:gd name="T5" fmla="*/ 245 h 288"/>
                <a:gd name="T6" fmla="*/ 123 w 259"/>
                <a:gd name="T7" fmla="*/ 240 h 288"/>
                <a:gd name="T8" fmla="*/ 45 w 259"/>
                <a:gd name="T9" fmla="*/ 0 h 288"/>
                <a:gd name="T10" fmla="*/ 0 w 259"/>
                <a:gd name="T11" fmla="*/ 0 h 288"/>
                <a:gd name="T12" fmla="*/ 82 w 259"/>
                <a:gd name="T13" fmla="*/ 254 h 288"/>
                <a:gd name="T14" fmla="*/ 130 w 259"/>
                <a:gd name="T15" fmla="*/ 288 h 288"/>
                <a:gd name="T16" fmla="*/ 178 w 259"/>
                <a:gd name="T17" fmla="*/ 254 h 288"/>
                <a:gd name="T18" fmla="*/ 259 w 259"/>
                <a:gd name="T19" fmla="*/ 0 h 288"/>
                <a:gd name="T20" fmla="*/ 214 w 259"/>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288">
                  <a:moveTo>
                    <a:pt x="214" y="0"/>
                  </a:moveTo>
                  <a:cubicBezTo>
                    <a:pt x="137" y="240"/>
                    <a:pt x="137" y="240"/>
                    <a:pt x="137" y="240"/>
                  </a:cubicBezTo>
                  <a:cubicBezTo>
                    <a:pt x="136" y="243"/>
                    <a:pt x="133" y="245"/>
                    <a:pt x="130" y="245"/>
                  </a:cubicBezTo>
                  <a:cubicBezTo>
                    <a:pt x="127" y="245"/>
                    <a:pt x="124" y="243"/>
                    <a:pt x="123" y="240"/>
                  </a:cubicBezTo>
                  <a:cubicBezTo>
                    <a:pt x="45" y="0"/>
                    <a:pt x="45" y="0"/>
                    <a:pt x="45" y="0"/>
                  </a:cubicBezTo>
                  <a:cubicBezTo>
                    <a:pt x="0" y="0"/>
                    <a:pt x="0" y="0"/>
                    <a:pt x="0" y="0"/>
                  </a:cubicBezTo>
                  <a:cubicBezTo>
                    <a:pt x="82" y="254"/>
                    <a:pt x="82" y="254"/>
                    <a:pt x="82" y="254"/>
                  </a:cubicBezTo>
                  <a:cubicBezTo>
                    <a:pt x="89" y="275"/>
                    <a:pt x="108" y="288"/>
                    <a:pt x="130" y="288"/>
                  </a:cubicBezTo>
                  <a:cubicBezTo>
                    <a:pt x="151" y="288"/>
                    <a:pt x="171" y="275"/>
                    <a:pt x="178" y="254"/>
                  </a:cubicBezTo>
                  <a:cubicBezTo>
                    <a:pt x="259" y="0"/>
                    <a:pt x="259" y="0"/>
                    <a:pt x="259" y="0"/>
                  </a:cubicBezTo>
                  <a:lnTo>
                    <a:pt x="214" y="0"/>
                  </a:lnTo>
                  <a:close/>
                </a:path>
              </a:pathLst>
            </a:custGeom>
            <a:solidFill>
              <a:srgbClr val="B1181E"/>
            </a:solidFill>
            <a:ln>
              <a:noFill/>
            </a:ln>
            <a:extLst/>
          </p:spPr>
          <p:txBody>
            <a:bodyPr vert="horz" wrap="square" lIns="68580" tIns="34290" rIns="68580" bIns="34290" numCol="1" anchor="t" anchorCtr="0" compatLnSpc="1">
              <a:prstTxWarp prst="textNoShape">
                <a:avLst/>
              </a:prstTxWarp>
            </a:bodyPr>
            <a:lstStyle/>
            <a:p>
              <a:endParaRPr sz="1013">
                <a:latin typeface="Corbel"/>
              </a:endParaRPr>
            </a:p>
          </p:txBody>
        </p:sp>
        <p:sp>
          <p:nvSpPr>
            <p:cNvPr id="63" name="Freeform 8">
              <a:extLst>
                <a:ext uri="{FF2B5EF4-FFF2-40B4-BE49-F238E27FC236}">
                  <a16:creationId xmlns:a16="http://schemas.microsoft.com/office/drawing/2014/main" id="{B0212454-57A7-F64F-97C2-4005B3771FCC}"/>
                </a:ext>
              </a:extLst>
            </p:cNvPr>
            <p:cNvSpPr>
              <a:spLocks/>
            </p:cNvSpPr>
            <p:nvPr/>
          </p:nvSpPr>
          <p:spPr bwMode="auto">
            <a:xfrm>
              <a:off x="11262120" y="6429152"/>
              <a:ext cx="163977" cy="183773"/>
            </a:xfrm>
            <a:custGeom>
              <a:avLst/>
              <a:gdLst>
                <a:gd name="T0" fmla="*/ 46 w 259"/>
                <a:gd name="T1" fmla="*/ 288 h 288"/>
                <a:gd name="T2" fmla="*/ 123 w 259"/>
                <a:gd name="T3" fmla="*/ 49 h 288"/>
                <a:gd name="T4" fmla="*/ 130 w 259"/>
                <a:gd name="T5" fmla="*/ 44 h 288"/>
                <a:gd name="T6" fmla="*/ 137 w 259"/>
                <a:gd name="T7" fmla="*/ 49 h 288"/>
                <a:gd name="T8" fmla="*/ 214 w 259"/>
                <a:gd name="T9" fmla="*/ 288 h 288"/>
                <a:gd name="T10" fmla="*/ 259 w 259"/>
                <a:gd name="T11" fmla="*/ 288 h 288"/>
                <a:gd name="T12" fmla="*/ 178 w 259"/>
                <a:gd name="T13" fmla="*/ 35 h 288"/>
                <a:gd name="T14" fmla="*/ 130 w 259"/>
                <a:gd name="T15" fmla="*/ 0 h 288"/>
                <a:gd name="T16" fmla="*/ 82 w 259"/>
                <a:gd name="T17" fmla="*/ 35 h 288"/>
                <a:gd name="T18" fmla="*/ 0 w 259"/>
                <a:gd name="T19" fmla="*/ 288 h 288"/>
                <a:gd name="T20" fmla="*/ 46 w 259"/>
                <a:gd name="T21"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288">
                  <a:moveTo>
                    <a:pt x="46" y="288"/>
                  </a:moveTo>
                  <a:cubicBezTo>
                    <a:pt x="123" y="49"/>
                    <a:pt x="123" y="49"/>
                    <a:pt x="123" y="49"/>
                  </a:cubicBezTo>
                  <a:cubicBezTo>
                    <a:pt x="124" y="46"/>
                    <a:pt x="127" y="44"/>
                    <a:pt x="130" y="44"/>
                  </a:cubicBezTo>
                  <a:cubicBezTo>
                    <a:pt x="133" y="44"/>
                    <a:pt x="136" y="45"/>
                    <a:pt x="137" y="49"/>
                  </a:cubicBezTo>
                  <a:cubicBezTo>
                    <a:pt x="214" y="288"/>
                    <a:pt x="214" y="288"/>
                    <a:pt x="214" y="288"/>
                  </a:cubicBezTo>
                  <a:cubicBezTo>
                    <a:pt x="259" y="288"/>
                    <a:pt x="259" y="288"/>
                    <a:pt x="259" y="288"/>
                  </a:cubicBezTo>
                  <a:cubicBezTo>
                    <a:pt x="178" y="35"/>
                    <a:pt x="178" y="35"/>
                    <a:pt x="178" y="35"/>
                  </a:cubicBezTo>
                  <a:cubicBezTo>
                    <a:pt x="171" y="14"/>
                    <a:pt x="151" y="0"/>
                    <a:pt x="130" y="0"/>
                  </a:cubicBezTo>
                  <a:cubicBezTo>
                    <a:pt x="108" y="0"/>
                    <a:pt x="89" y="14"/>
                    <a:pt x="82" y="35"/>
                  </a:cubicBezTo>
                  <a:cubicBezTo>
                    <a:pt x="0" y="288"/>
                    <a:pt x="0" y="288"/>
                    <a:pt x="0" y="288"/>
                  </a:cubicBezTo>
                  <a:lnTo>
                    <a:pt x="46" y="288"/>
                  </a:lnTo>
                  <a:close/>
                </a:path>
              </a:pathLst>
            </a:custGeom>
            <a:solidFill>
              <a:srgbClr val="B1181E"/>
            </a:solidFill>
            <a:ln>
              <a:noFill/>
            </a:ln>
            <a:extLst/>
          </p:spPr>
          <p:txBody>
            <a:bodyPr vert="horz" wrap="square" lIns="68580" tIns="34290" rIns="68580" bIns="34290" numCol="1" anchor="t" anchorCtr="0" compatLnSpc="1">
              <a:prstTxWarp prst="textNoShape">
                <a:avLst/>
              </a:prstTxWarp>
            </a:bodyPr>
            <a:lstStyle/>
            <a:p>
              <a:endParaRPr sz="1013">
                <a:latin typeface="Corbel"/>
              </a:endParaRPr>
            </a:p>
          </p:txBody>
        </p:sp>
        <p:sp>
          <p:nvSpPr>
            <p:cNvPr id="64" name="Freeform 9">
              <a:extLst>
                <a:ext uri="{FF2B5EF4-FFF2-40B4-BE49-F238E27FC236}">
                  <a16:creationId xmlns:a16="http://schemas.microsoft.com/office/drawing/2014/main" id="{1BA29224-F3C5-9240-92AC-DFABA3391F31}"/>
                </a:ext>
              </a:extLst>
            </p:cNvPr>
            <p:cNvSpPr>
              <a:spLocks/>
            </p:cNvSpPr>
            <p:nvPr/>
          </p:nvSpPr>
          <p:spPr bwMode="auto">
            <a:xfrm>
              <a:off x="10761361" y="6429152"/>
              <a:ext cx="131610" cy="183773"/>
            </a:xfrm>
            <a:custGeom>
              <a:avLst/>
              <a:gdLst>
                <a:gd name="T0" fmla="*/ 72 w 208"/>
                <a:gd name="T1" fmla="*/ 44 h 288"/>
                <a:gd name="T2" fmla="*/ 208 w 208"/>
                <a:gd name="T3" fmla="*/ 44 h 288"/>
                <a:gd name="T4" fmla="*/ 208 w 208"/>
                <a:gd name="T5" fmla="*/ 0 h 288"/>
                <a:gd name="T6" fmla="*/ 72 w 208"/>
                <a:gd name="T7" fmla="*/ 0 h 288"/>
                <a:gd name="T8" fmla="*/ 0 w 208"/>
                <a:gd name="T9" fmla="*/ 72 h 288"/>
                <a:gd name="T10" fmla="*/ 0 w 208"/>
                <a:gd name="T11" fmla="*/ 216 h 288"/>
                <a:gd name="T12" fmla="*/ 72 w 208"/>
                <a:gd name="T13" fmla="*/ 288 h 288"/>
                <a:gd name="T14" fmla="*/ 208 w 208"/>
                <a:gd name="T15" fmla="*/ 288 h 288"/>
                <a:gd name="T16" fmla="*/ 208 w 208"/>
                <a:gd name="T17" fmla="*/ 245 h 288"/>
                <a:gd name="T18" fmla="*/ 72 w 208"/>
                <a:gd name="T19" fmla="*/ 245 h 288"/>
                <a:gd name="T20" fmla="*/ 43 w 208"/>
                <a:gd name="T21" fmla="*/ 216 h 288"/>
                <a:gd name="T22" fmla="*/ 43 w 208"/>
                <a:gd name="T23" fmla="*/ 166 h 288"/>
                <a:gd name="T24" fmla="*/ 180 w 208"/>
                <a:gd name="T25" fmla="*/ 166 h 288"/>
                <a:gd name="T26" fmla="*/ 180 w 208"/>
                <a:gd name="T27" fmla="*/ 123 h 288"/>
                <a:gd name="T28" fmla="*/ 43 w 208"/>
                <a:gd name="T29" fmla="*/ 123 h 288"/>
                <a:gd name="T30" fmla="*/ 43 w 208"/>
                <a:gd name="T31" fmla="*/ 72 h 288"/>
                <a:gd name="T32" fmla="*/ 72 w 208"/>
                <a:gd name="T33" fmla="*/ 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288">
                  <a:moveTo>
                    <a:pt x="72" y="44"/>
                  </a:moveTo>
                  <a:cubicBezTo>
                    <a:pt x="208" y="44"/>
                    <a:pt x="208" y="44"/>
                    <a:pt x="208" y="44"/>
                  </a:cubicBezTo>
                  <a:cubicBezTo>
                    <a:pt x="208" y="0"/>
                    <a:pt x="208" y="0"/>
                    <a:pt x="208" y="0"/>
                  </a:cubicBezTo>
                  <a:cubicBezTo>
                    <a:pt x="72" y="0"/>
                    <a:pt x="72" y="0"/>
                    <a:pt x="72" y="0"/>
                  </a:cubicBezTo>
                  <a:cubicBezTo>
                    <a:pt x="32" y="0"/>
                    <a:pt x="0" y="33"/>
                    <a:pt x="0" y="72"/>
                  </a:cubicBezTo>
                  <a:cubicBezTo>
                    <a:pt x="0" y="216"/>
                    <a:pt x="0" y="216"/>
                    <a:pt x="0" y="216"/>
                  </a:cubicBezTo>
                  <a:cubicBezTo>
                    <a:pt x="0" y="256"/>
                    <a:pt x="32" y="288"/>
                    <a:pt x="72" y="288"/>
                  </a:cubicBezTo>
                  <a:cubicBezTo>
                    <a:pt x="208" y="288"/>
                    <a:pt x="208" y="288"/>
                    <a:pt x="208" y="288"/>
                  </a:cubicBezTo>
                  <a:cubicBezTo>
                    <a:pt x="208" y="245"/>
                    <a:pt x="208" y="245"/>
                    <a:pt x="208" y="245"/>
                  </a:cubicBezTo>
                  <a:cubicBezTo>
                    <a:pt x="72" y="245"/>
                    <a:pt x="72" y="245"/>
                    <a:pt x="72" y="245"/>
                  </a:cubicBezTo>
                  <a:cubicBezTo>
                    <a:pt x="56" y="245"/>
                    <a:pt x="43" y="232"/>
                    <a:pt x="43" y="216"/>
                  </a:cubicBezTo>
                  <a:cubicBezTo>
                    <a:pt x="43" y="166"/>
                    <a:pt x="43" y="166"/>
                    <a:pt x="43" y="166"/>
                  </a:cubicBezTo>
                  <a:cubicBezTo>
                    <a:pt x="180" y="166"/>
                    <a:pt x="180" y="166"/>
                    <a:pt x="180" y="166"/>
                  </a:cubicBezTo>
                  <a:cubicBezTo>
                    <a:pt x="180" y="123"/>
                    <a:pt x="180" y="123"/>
                    <a:pt x="180" y="123"/>
                  </a:cubicBezTo>
                  <a:cubicBezTo>
                    <a:pt x="43" y="123"/>
                    <a:pt x="43" y="123"/>
                    <a:pt x="43" y="123"/>
                  </a:cubicBezTo>
                  <a:cubicBezTo>
                    <a:pt x="43" y="72"/>
                    <a:pt x="43" y="72"/>
                    <a:pt x="43" y="72"/>
                  </a:cubicBezTo>
                  <a:cubicBezTo>
                    <a:pt x="43" y="56"/>
                    <a:pt x="56" y="44"/>
                    <a:pt x="72" y="44"/>
                  </a:cubicBezTo>
                  <a:close/>
                </a:path>
              </a:pathLst>
            </a:custGeom>
            <a:solidFill>
              <a:srgbClr val="B1181E"/>
            </a:solidFill>
            <a:ln>
              <a:noFill/>
            </a:ln>
            <a:extLst/>
          </p:spPr>
          <p:txBody>
            <a:bodyPr vert="horz" wrap="square" lIns="68580" tIns="34290" rIns="68580" bIns="34290" numCol="1" anchor="t" anchorCtr="0" compatLnSpc="1">
              <a:prstTxWarp prst="textNoShape">
                <a:avLst/>
              </a:prstTxWarp>
            </a:bodyPr>
            <a:lstStyle/>
            <a:p>
              <a:endParaRPr sz="1013">
                <a:latin typeface="Corbel"/>
              </a:endParaRPr>
            </a:p>
          </p:txBody>
        </p:sp>
        <p:sp>
          <p:nvSpPr>
            <p:cNvPr id="65" name="Freeform 10">
              <a:extLst>
                <a:ext uri="{FF2B5EF4-FFF2-40B4-BE49-F238E27FC236}">
                  <a16:creationId xmlns:a16="http://schemas.microsoft.com/office/drawing/2014/main" id="{0E28A2AF-94B2-EA49-AE2B-911CDBDA0A58}"/>
                </a:ext>
              </a:extLst>
            </p:cNvPr>
            <p:cNvSpPr>
              <a:spLocks/>
            </p:cNvSpPr>
            <p:nvPr/>
          </p:nvSpPr>
          <p:spPr bwMode="auto">
            <a:xfrm>
              <a:off x="11149503" y="6429152"/>
              <a:ext cx="132947" cy="183773"/>
            </a:xfrm>
            <a:custGeom>
              <a:avLst/>
              <a:gdLst>
                <a:gd name="T0" fmla="*/ 497 w 497"/>
                <a:gd name="T1" fmla="*/ 0 h 687"/>
                <a:gd name="T2" fmla="*/ 0 w 497"/>
                <a:gd name="T3" fmla="*/ 0 h 687"/>
                <a:gd name="T4" fmla="*/ 0 w 497"/>
                <a:gd name="T5" fmla="*/ 105 h 687"/>
                <a:gd name="T6" fmla="*/ 198 w 497"/>
                <a:gd name="T7" fmla="*/ 105 h 687"/>
                <a:gd name="T8" fmla="*/ 198 w 497"/>
                <a:gd name="T9" fmla="*/ 687 h 687"/>
                <a:gd name="T10" fmla="*/ 300 w 497"/>
                <a:gd name="T11" fmla="*/ 687 h 687"/>
                <a:gd name="T12" fmla="*/ 300 w 497"/>
                <a:gd name="T13" fmla="*/ 105 h 687"/>
                <a:gd name="T14" fmla="*/ 497 w 497"/>
                <a:gd name="T15" fmla="*/ 105 h 687"/>
                <a:gd name="T16" fmla="*/ 497 w 497"/>
                <a:gd name="T17"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 h="687">
                  <a:moveTo>
                    <a:pt x="497" y="0"/>
                  </a:moveTo>
                  <a:lnTo>
                    <a:pt x="0" y="0"/>
                  </a:lnTo>
                  <a:lnTo>
                    <a:pt x="0" y="105"/>
                  </a:lnTo>
                  <a:lnTo>
                    <a:pt x="198" y="105"/>
                  </a:lnTo>
                  <a:lnTo>
                    <a:pt x="198" y="687"/>
                  </a:lnTo>
                  <a:lnTo>
                    <a:pt x="300" y="687"/>
                  </a:lnTo>
                  <a:lnTo>
                    <a:pt x="300" y="105"/>
                  </a:lnTo>
                  <a:lnTo>
                    <a:pt x="497" y="105"/>
                  </a:lnTo>
                  <a:lnTo>
                    <a:pt x="497" y="0"/>
                  </a:lnTo>
                  <a:close/>
                </a:path>
              </a:pathLst>
            </a:custGeom>
            <a:solidFill>
              <a:srgbClr val="B1181E"/>
            </a:solidFill>
            <a:ln>
              <a:noFill/>
            </a:ln>
            <a:extLst/>
          </p:spPr>
          <p:txBody>
            <a:bodyPr vert="horz" wrap="square" lIns="68580" tIns="34290" rIns="68580" bIns="34290" numCol="1" anchor="t" anchorCtr="0" compatLnSpc="1">
              <a:prstTxWarp prst="textNoShape">
                <a:avLst/>
              </a:prstTxWarp>
            </a:bodyPr>
            <a:lstStyle/>
            <a:p>
              <a:endParaRPr sz="1013">
                <a:latin typeface="Corbel"/>
              </a:endParaRPr>
            </a:p>
          </p:txBody>
        </p:sp>
        <p:sp>
          <p:nvSpPr>
            <p:cNvPr id="66" name="Freeform 11">
              <a:extLst>
                <a:ext uri="{FF2B5EF4-FFF2-40B4-BE49-F238E27FC236}">
                  <a16:creationId xmlns:a16="http://schemas.microsoft.com/office/drawing/2014/main" id="{8FB6DD1F-9A66-7345-BF3F-A16EC5AF71E3}"/>
                </a:ext>
              </a:extLst>
            </p:cNvPr>
            <p:cNvSpPr>
              <a:spLocks/>
            </p:cNvSpPr>
            <p:nvPr/>
          </p:nvSpPr>
          <p:spPr bwMode="auto">
            <a:xfrm>
              <a:off x="11429842" y="6429152"/>
              <a:ext cx="150602" cy="183773"/>
            </a:xfrm>
            <a:custGeom>
              <a:avLst/>
              <a:gdLst>
                <a:gd name="T0" fmla="*/ 155 w 238"/>
                <a:gd name="T1" fmla="*/ 288 h 288"/>
                <a:gd name="T2" fmla="*/ 238 w 238"/>
                <a:gd name="T3" fmla="*/ 206 h 288"/>
                <a:gd name="T4" fmla="*/ 155 w 238"/>
                <a:gd name="T5" fmla="*/ 123 h 288"/>
                <a:gd name="T6" fmla="*/ 83 w 238"/>
                <a:gd name="T7" fmla="*/ 123 h 288"/>
                <a:gd name="T8" fmla="*/ 43 w 238"/>
                <a:gd name="T9" fmla="*/ 83 h 288"/>
                <a:gd name="T10" fmla="*/ 83 w 238"/>
                <a:gd name="T11" fmla="*/ 44 h 288"/>
                <a:gd name="T12" fmla="*/ 223 w 238"/>
                <a:gd name="T13" fmla="*/ 44 h 288"/>
                <a:gd name="T14" fmla="*/ 223 w 238"/>
                <a:gd name="T15" fmla="*/ 0 h 288"/>
                <a:gd name="T16" fmla="*/ 83 w 238"/>
                <a:gd name="T17" fmla="*/ 0 h 288"/>
                <a:gd name="T18" fmla="*/ 0 w 238"/>
                <a:gd name="T19" fmla="*/ 83 h 288"/>
                <a:gd name="T20" fmla="*/ 83 w 238"/>
                <a:gd name="T21" fmla="*/ 166 h 288"/>
                <a:gd name="T22" fmla="*/ 155 w 238"/>
                <a:gd name="T23" fmla="*/ 166 h 288"/>
                <a:gd name="T24" fmla="*/ 194 w 238"/>
                <a:gd name="T25" fmla="*/ 206 h 288"/>
                <a:gd name="T26" fmla="*/ 155 w 238"/>
                <a:gd name="T27" fmla="*/ 245 h 288"/>
                <a:gd name="T28" fmla="*/ 14 w 238"/>
                <a:gd name="T29" fmla="*/ 245 h 288"/>
                <a:gd name="T30" fmla="*/ 14 w 238"/>
                <a:gd name="T31" fmla="*/ 288 h 288"/>
                <a:gd name="T32" fmla="*/ 155 w 238"/>
                <a:gd name="T33"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8" h="288">
                  <a:moveTo>
                    <a:pt x="155" y="288"/>
                  </a:moveTo>
                  <a:cubicBezTo>
                    <a:pt x="201" y="288"/>
                    <a:pt x="238" y="251"/>
                    <a:pt x="238" y="206"/>
                  </a:cubicBezTo>
                  <a:cubicBezTo>
                    <a:pt x="238" y="160"/>
                    <a:pt x="201" y="123"/>
                    <a:pt x="155" y="123"/>
                  </a:cubicBezTo>
                  <a:cubicBezTo>
                    <a:pt x="83" y="123"/>
                    <a:pt x="83" y="123"/>
                    <a:pt x="83" y="123"/>
                  </a:cubicBezTo>
                  <a:cubicBezTo>
                    <a:pt x="61" y="123"/>
                    <a:pt x="43" y="105"/>
                    <a:pt x="43" y="83"/>
                  </a:cubicBezTo>
                  <a:cubicBezTo>
                    <a:pt x="43" y="61"/>
                    <a:pt x="61" y="44"/>
                    <a:pt x="83" y="44"/>
                  </a:cubicBezTo>
                  <a:cubicBezTo>
                    <a:pt x="223" y="44"/>
                    <a:pt x="223" y="44"/>
                    <a:pt x="223" y="44"/>
                  </a:cubicBezTo>
                  <a:cubicBezTo>
                    <a:pt x="223" y="0"/>
                    <a:pt x="223" y="0"/>
                    <a:pt x="223" y="0"/>
                  </a:cubicBezTo>
                  <a:cubicBezTo>
                    <a:pt x="83" y="0"/>
                    <a:pt x="83" y="0"/>
                    <a:pt x="83" y="0"/>
                  </a:cubicBezTo>
                  <a:cubicBezTo>
                    <a:pt x="37" y="0"/>
                    <a:pt x="0" y="37"/>
                    <a:pt x="0" y="83"/>
                  </a:cubicBezTo>
                  <a:cubicBezTo>
                    <a:pt x="0" y="129"/>
                    <a:pt x="37" y="166"/>
                    <a:pt x="83" y="166"/>
                  </a:cubicBezTo>
                  <a:cubicBezTo>
                    <a:pt x="155" y="166"/>
                    <a:pt x="155" y="166"/>
                    <a:pt x="155" y="166"/>
                  </a:cubicBezTo>
                  <a:cubicBezTo>
                    <a:pt x="177" y="166"/>
                    <a:pt x="194" y="184"/>
                    <a:pt x="194" y="206"/>
                  </a:cubicBezTo>
                  <a:cubicBezTo>
                    <a:pt x="194" y="227"/>
                    <a:pt x="177" y="245"/>
                    <a:pt x="155" y="245"/>
                  </a:cubicBezTo>
                  <a:cubicBezTo>
                    <a:pt x="14" y="245"/>
                    <a:pt x="14" y="245"/>
                    <a:pt x="14" y="245"/>
                  </a:cubicBezTo>
                  <a:cubicBezTo>
                    <a:pt x="14" y="288"/>
                    <a:pt x="14" y="288"/>
                    <a:pt x="14" y="288"/>
                  </a:cubicBezTo>
                  <a:lnTo>
                    <a:pt x="155" y="288"/>
                  </a:lnTo>
                  <a:close/>
                </a:path>
              </a:pathLst>
            </a:custGeom>
            <a:solidFill>
              <a:srgbClr val="B1181E"/>
            </a:solidFill>
            <a:ln>
              <a:noFill/>
            </a:ln>
            <a:extLst/>
          </p:spPr>
          <p:txBody>
            <a:bodyPr vert="horz" wrap="square" lIns="68580" tIns="34290" rIns="68580" bIns="34290" numCol="1" anchor="t" anchorCtr="0" compatLnSpc="1">
              <a:prstTxWarp prst="textNoShape">
                <a:avLst/>
              </a:prstTxWarp>
            </a:bodyPr>
            <a:lstStyle/>
            <a:p>
              <a:endParaRPr sz="1013">
                <a:latin typeface="Corbel"/>
              </a:endParaRPr>
            </a:p>
          </p:txBody>
        </p:sp>
        <p:sp>
          <p:nvSpPr>
            <p:cNvPr id="67" name="Freeform 12">
              <a:extLst>
                <a:ext uri="{FF2B5EF4-FFF2-40B4-BE49-F238E27FC236}">
                  <a16:creationId xmlns:a16="http://schemas.microsoft.com/office/drawing/2014/main" id="{4049DFB2-B7A0-2B42-8A07-C9714E4F57DF}"/>
                </a:ext>
              </a:extLst>
            </p:cNvPr>
            <p:cNvSpPr>
              <a:spLocks noEditPoints="1"/>
            </p:cNvSpPr>
            <p:nvPr/>
          </p:nvSpPr>
          <p:spPr bwMode="auto">
            <a:xfrm>
              <a:off x="11580444" y="6415777"/>
              <a:ext cx="25413" cy="13375"/>
            </a:xfrm>
            <a:custGeom>
              <a:avLst/>
              <a:gdLst>
                <a:gd name="T0" fmla="*/ 24 w 95"/>
                <a:gd name="T1" fmla="*/ 50 h 50"/>
                <a:gd name="T2" fmla="*/ 14 w 95"/>
                <a:gd name="T3" fmla="*/ 50 h 50"/>
                <a:gd name="T4" fmla="*/ 14 w 95"/>
                <a:gd name="T5" fmla="*/ 9 h 50"/>
                <a:gd name="T6" fmla="*/ 0 w 95"/>
                <a:gd name="T7" fmla="*/ 9 h 50"/>
                <a:gd name="T8" fmla="*/ 0 w 95"/>
                <a:gd name="T9" fmla="*/ 0 h 50"/>
                <a:gd name="T10" fmla="*/ 38 w 95"/>
                <a:gd name="T11" fmla="*/ 0 h 50"/>
                <a:gd name="T12" fmla="*/ 38 w 95"/>
                <a:gd name="T13" fmla="*/ 9 h 50"/>
                <a:gd name="T14" fmla="*/ 24 w 95"/>
                <a:gd name="T15" fmla="*/ 9 h 50"/>
                <a:gd name="T16" fmla="*/ 24 w 95"/>
                <a:gd name="T17" fmla="*/ 50 h 50"/>
                <a:gd name="T18" fmla="*/ 69 w 95"/>
                <a:gd name="T19" fmla="*/ 38 h 50"/>
                <a:gd name="T20" fmla="*/ 73 w 95"/>
                <a:gd name="T21" fmla="*/ 28 h 50"/>
                <a:gd name="T22" fmla="*/ 85 w 95"/>
                <a:gd name="T23" fmla="*/ 0 h 50"/>
                <a:gd name="T24" fmla="*/ 95 w 95"/>
                <a:gd name="T25" fmla="*/ 0 h 50"/>
                <a:gd name="T26" fmla="*/ 95 w 95"/>
                <a:gd name="T27" fmla="*/ 50 h 50"/>
                <a:gd name="T28" fmla="*/ 85 w 95"/>
                <a:gd name="T29" fmla="*/ 50 h 50"/>
                <a:gd name="T30" fmla="*/ 85 w 95"/>
                <a:gd name="T31" fmla="*/ 26 h 50"/>
                <a:gd name="T32" fmla="*/ 85 w 95"/>
                <a:gd name="T33" fmla="*/ 16 h 50"/>
                <a:gd name="T34" fmla="*/ 83 w 95"/>
                <a:gd name="T35" fmla="*/ 23 h 50"/>
                <a:gd name="T36" fmla="*/ 73 w 95"/>
                <a:gd name="T37" fmla="*/ 50 h 50"/>
                <a:gd name="T38" fmla="*/ 66 w 95"/>
                <a:gd name="T39" fmla="*/ 50 h 50"/>
                <a:gd name="T40" fmla="*/ 57 w 95"/>
                <a:gd name="T41" fmla="*/ 23 h 50"/>
                <a:gd name="T42" fmla="*/ 54 w 95"/>
                <a:gd name="T43" fmla="*/ 16 h 50"/>
                <a:gd name="T44" fmla="*/ 54 w 95"/>
                <a:gd name="T45" fmla="*/ 26 h 50"/>
                <a:gd name="T46" fmla="*/ 54 w 95"/>
                <a:gd name="T47" fmla="*/ 50 h 50"/>
                <a:gd name="T48" fmla="*/ 45 w 95"/>
                <a:gd name="T49" fmla="*/ 50 h 50"/>
                <a:gd name="T50" fmla="*/ 45 w 95"/>
                <a:gd name="T51" fmla="*/ 0 h 50"/>
                <a:gd name="T52" fmla="*/ 54 w 95"/>
                <a:gd name="T53" fmla="*/ 0 h 50"/>
                <a:gd name="T54" fmla="*/ 66 w 95"/>
                <a:gd name="T55" fmla="*/ 28 h 50"/>
                <a:gd name="T56" fmla="*/ 69 w 95"/>
                <a:gd name="T5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50">
                  <a:moveTo>
                    <a:pt x="24" y="50"/>
                  </a:moveTo>
                  <a:lnTo>
                    <a:pt x="14" y="50"/>
                  </a:lnTo>
                  <a:lnTo>
                    <a:pt x="14" y="9"/>
                  </a:lnTo>
                  <a:lnTo>
                    <a:pt x="0" y="9"/>
                  </a:lnTo>
                  <a:lnTo>
                    <a:pt x="0" y="0"/>
                  </a:lnTo>
                  <a:lnTo>
                    <a:pt x="38" y="0"/>
                  </a:lnTo>
                  <a:lnTo>
                    <a:pt x="38" y="9"/>
                  </a:lnTo>
                  <a:lnTo>
                    <a:pt x="24" y="9"/>
                  </a:lnTo>
                  <a:lnTo>
                    <a:pt x="24" y="50"/>
                  </a:lnTo>
                  <a:close/>
                  <a:moveTo>
                    <a:pt x="69" y="38"/>
                  </a:moveTo>
                  <a:lnTo>
                    <a:pt x="73" y="28"/>
                  </a:lnTo>
                  <a:lnTo>
                    <a:pt x="85" y="0"/>
                  </a:lnTo>
                  <a:lnTo>
                    <a:pt x="95" y="0"/>
                  </a:lnTo>
                  <a:lnTo>
                    <a:pt x="95" y="50"/>
                  </a:lnTo>
                  <a:lnTo>
                    <a:pt x="85" y="50"/>
                  </a:lnTo>
                  <a:lnTo>
                    <a:pt x="85" y="26"/>
                  </a:lnTo>
                  <a:lnTo>
                    <a:pt x="85" y="16"/>
                  </a:lnTo>
                  <a:lnTo>
                    <a:pt x="83" y="23"/>
                  </a:lnTo>
                  <a:lnTo>
                    <a:pt x="73" y="50"/>
                  </a:lnTo>
                  <a:lnTo>
                    <a:pt x="66" y="50"/>
                  </a:lnTo>
                  <a:lnTo>
                    <a:pt x="57" y="23"/>
                  </a:lnTo>
                  <a:lnTo>
                    <a:pt x="54" y="16"/>
                  </a:lnTo>
                  <a:lnTo>
                    <a:pt x="54" y="26"/>
                  </a:lnTo>
                  <a:lnTo>
                    <a:pt x="54" y="50"/>
                  </a:lnTo>
                  <a:lnTo>
                    <a:pt x="45" y="50"/>
                  </a:lnTo>
                  <a:lnTo>
                    <a:pt x="45" y="0"/>
                  </a:lnTo>
                  <a:lnTo>
                    <a:pt x="54" y="0"/>
                  </a:lnTo>
                  <a:lnTo>
                    <a:pt x="66" y="28"/>
                  </a:lnTo>
                  <a:lnTo>
                    <a:pt x="69" y="38"/>
                  </a:lnTo>
                  <a:close/>
                </a:path>
              </a:pathLst>
            </a:custGeom>
            <a:solidFill>
              <a:srgbClr val="B1181E"/>
            </a:solidFill>
            <a:ln>
              <a:noFill/>
            </a:ln>
            <a:extLst/>
          </p:spPr>
          <p:txBody>
            <a:bodyPr vert="horz" wrap="square" lIns="68580" tIns="34290" rIns="68580" bIns="34290" numCol="1" anchor="t" anchorCtr="0" compatLnSpc="1">
              <a:prstTxWarp prst="textNoShape">
                <a:avLst/>
              </a:prstTxWarp>
            </a:bodyPr>
            <a:lstStyle/>
            <a:p>
              <a:endParaRPr sz="1013">
                <a:latin typeface="Corbel"/>
              </a:endParaRPr>
            </a:p>
          </p:txBody>
        </p:sp>
      </p:grpSp>
      <p:grpSp>
        <p:nvGrpSpPr>
          <p:cNvPr id="45" name="Group 44">
            <a:extLst>
              <a:ext uri="{FF2B5EF4-FFF2-40B4-BE49-F238E27FC236}">
                <a16:creationId xmlns:a16="http://schemas.microsoft.com/office/drawing/2014/main" id="{81ACBFC6-26BB-5549-9430-9F8E027D2BE9}"/>
              </a:ext>
            </a:extLst>
          </p:cNvPr>
          <p:cNvGrpSpPr/>
          <p:nvPr/>
        </p:nvGrpSpPr>
        <p:grpSpPr>
          <a:xfrm>
            <a:off x="4613290" y="1085851"/>
            <a:ext cx="1994987" cy="2620736"/>
            <a:chOff x="6149466" y="1447800"/>
            <a:chExt cx="2659982" cy="3494315"/>
          </a:xfrm>
        </p:grpSpPr>
        <p:grpSp>
          <p:nvGrpSpPr>
            <p:cNvPr id="42" name="Group 41">
              <a:extLst>
                <a:ext uri="{FF2B5EF4-FFF2-40B4-BE49-F238E27FC236}">
                  <a16:creationId xmlns:a16="http://schemas.microsoft.com/office/drawing/2014/main" id="{D5FF9578-ADC4-F845-881C-4C857AF1A68D}"/>
                </a:ext>
              </a:extLst>
            </p:cNvPr>
            <p:cNvGrpSpPr/>
            <p:nvPr/>
          </p:nvGrpSpPr>
          <p:grpSpPr>
            <a:xfrm>
              <a:off x="6149466" y="1447800"/>
              <a:ext cx="2659982" cy="3494315"/>
              <a:chOff x="6149466" y="1447800"/>
              <a:chExt cx="2659982" cy="3494315"/>
            </a:xfrm>
          </p:grpSpPr>
          <p:sp>
            <p:nvSpPr>
              <p:cNvPr id="39" name="Rectangle 38">
                <a:extLst>
                  <a:ext uri="{FF2B5EF4-FFF2-40B4-BE49-F238E27FC236}">
                    <a16:creationId xmlns:a16="http://schemas.microsoft.com/office/drawing/2014/main" id="{74FB9E5A-D298-154C-BC3B-F713ACCA80CD}"/>
                  </a:ext>
                </a:extLst>
              </p:cNvPr>
              <p:cNvSpPr/>
              <p:nvPr/>
            </p:nvSpPr>
            <p:spPr bwMode="auto">
              <a:xfrm>
                <a:off x="6149466" y="1447800"/>
                <a:ext cx="2659982" cy="3494315"/>
              </a:xfrm>
              <a:prstGeom prst="rect">
                <a:avLst/>
              </a:prstGeom>
              <a:solidFill>
                <a:schemeClr val="accent1"/>
              </a:solidFill>
              <a:ln w="19050" cap="flat" cmpd="sng" algn="ctr">
                <a:no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endParaRPr lang="en-US" err="1">
                  <a:solidFill>
                    <a:srgbClr val="FFFFFF"/>
                  </a:solidFill>
                </a:endParaRPr>
              </a:p>
            </p:txBody>
          </p:sp>
          <p:pic>
            <p:nvPicPr>
              <p:cNvPr id="19" name="Graphic 18">
                <a:extLst>
                  <a:ext uri="{FF2B5EF4-FFF2-40B4-BE49-F238E27FC236}">
                    <a16:creationId xmlns:a16="http://schemas.microsoft.com/office/drawing/2014/main" id="{0E479579-06DB-524A-9221-87B2D10E367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88919" y="1655954"/>
                <a:ext cx="1581079" cy="1581079"/>
              </a:xfrm>
              <a:prstGeom prst="rect">
                <a:avLst/>
              </a:prstGeom>
            </p:spPr>
          </p:pic>
        </p:grpSp>
        <p:sp>
          <p:nvSpPr>
            <p:cNvPr id="44" name="Rectangle 43">
              <a:extLst>
                <a:ext uri="{FF2B5EF4-FFF2-40B4-BE49-F238E27FC236}">
                  <a16:creationId xmlns:a16="http://schemas.microsoft.com/office/drawing/2014/main" id="{45325647-0F0A-7C4B-8CEF-4F926D78E46A}"/>
                </a:ext>
              </a:extLst>
            </p:cNvPr>
            <p:cNvSpPr/>
            <p:nvPr/>
          </p:nvSpPr>
          <p:spPr>
            <a:xfrm>
              <a:off x="6178901" y="3232162"/>
              <a:ext cx="2618399" cy="1618905"/>
            </a:xfrm>
            <a:prstGeom prst="rect">
              <a:avLst/>
            </a:prstGeom>
          </p:spPr>
          <p:txBody>
            <a:bodyPr wrap="square">
              <a:spAutoFit/>
            </a:bodyPr>
            <a:lstStyle/>
            <a:p>
              <a:pPr algn="ctr">
                <a:lnSpc>
                  <a:spcPct val="90000"/>
                </a:lnSpc>
              </a:pPr>
              <a:r>
                <a:rPr lang="en-US" sz="2400">
                  <a:solidFill>
                    <a:schemeClr val="bg1"/>
                  </a:solidFill>
                </a:rPr>
                <a:t>#</a:t>
              </a:r>
              <a:r>
                <a:rPr lang="en-US" sz="4500">
                  <a:solidFill>
                    <a:schemeClr val="bg1"/>
                  </a:solidFill>
                </a:rPr>
                <a:t>1</a:t>
              </a:r>
            </a:p>
            <a:p>
              <a:pPr algn="ctr">
                <a:lnSpc>
                  <a:spcPct val="90000"/>
                </a:lnSpc>
              </a:pPr>
              <a:r>
                <a:rPr lang="en-US" sz="1200" b="1">
                  <a:solidFill>
                    <a:schemeClr val="bg1"/>
                  </a:solidFill>
                </a:rPr>
                <a:t>Integrated Backup Appliance </a:t>
              </a:r>
              <a:br>
                <a:rPr lang="en-US" sz="1200" b="1">
                  <a:solidFill>
                    <a:schemeClr val="bg1"/>
                  </a:solidFill>
                </a:rPr>
              </a:br>
              <a:r>
                <a:rPr lang="en-US" sz="1200" b="1">
                  <a:solidFill>
                    <a:schemeClr val="bg1"/>
                  </a:solidFill>
                </a:rPr>
                <a:t>Market Share</a:t>
              </a:r>
            </a:p>
          </p:txBody>
        </p:sp>
      </p:grpSp>
    </p:spTree>
    <p:extLst>
      <p:ext uri="{BB962C8B-B14F-4D97-AF65-F5344CB8AC3E}">
        <p14:creationId xmlns:p14="http://schemas.microsoft.com/office/powerpoint/2010/main" val="18417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BE798C-A7F0-D240-B7FC-308600B25B77}"/>
              </a:ext>
            </a:extLst>
          </p:cNvPr>
          <p:cNvSpPr>
            <a:spLocks noGrp="1"/>
          </p:cNvSpPr>
          <p:nvPr>
            <p:ph type="title"/>
          </p:nvPr>
        </p:nvSpPr>
        <p:spPr/>
        <p:txBody>
          <a:bodyPr/>
          <a:lstStyle/>
          <a:p>
            <a:r>
              <a:rPr lang="en-US" dirty="0" err="1"/>
              <a:t>Netbackup</a:t>
            </a:r>
            <a:r>
              <a:rPr lang="en-US" dirty="0"/>
              <a:t> Appliances </a:t>
            </a:r>
          </a:p>
        </p:txBody>
      </p:sp>
      <p:pic>
        <p:nvPicPr>
          <p:cNvPr id="10" name="Picture Placeholder 9">
            <a:extLst>
              <a:ext uri="{FF2B5EF4-FFF2-40B4-BE49-F238E27FC236}">
                <a16:creationId xmlns:a16="http://schemas.microsoft.com/office/drawing/2014/main" id="{8F1D8C8D-972B-6649-A8DC-8DECF1BDF09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1200" b="11200"/>
          <a:stretch>
            <a:fillRect/>
          </a:stretch>
        </p:blipFill>
        <p:spPr>
          <a:xfrm>
            <a:off x="2" y="1085850"/>
            <a:ext cx="6346747" cy="3108962"/>
          </a:xfrm>
        </p:spPr>
      </p:pic>
      <p:sp>
        <p:nvSpPr>
          <p:cNvPr id="8" name="Text Placeholder 7">
            <a:extLst>
              <a:ext uri="{FF2B5EF4-FFF2-40B4-BE49-F238E27FC236}">
                <a16:creationId xmlns:a16="http://schemas.microsoft.com/office/drawing/2014/main" id="{7CB4596C-80E4-FD46-AAB0-D57BD040D4E4}"/>
              </a:ext>
            </a:extLst>
          </p:cNvPr>
          <p:cNvSpPr>
            <a:spLocks noGrp="1"/>
          </p:cNvSpPr>
          <p:nvPr>
            <p:ph type="body" sz="half" idx="2"/>
          </p:nvPr>
        </p:nvSpPr>
        <p:spPr>
          <a:xfrm>
            <a:off x="6217920" y="1626831"/>
            <a:ext cx="2468880" cy="2027000"/>
          </a:xfrm>
        </p:spPr>
        <p:txBody>
          <a:bodyPr/>
          <a:lstStyle/>
          <a:p>
            <a:pPr marL="285750" indent="-285750">
              <a:buFont typeface="Arial" panose="020B0604020202020204" pitchFamily="34" charset="0"/>
              <a:buChar char="•"/>
            </a:pPr>
            <a:r>
              <a:rPr lang="en-US" dirty="0"/>
              <a:t>More than 250K appliances sold and deployed over the globe</a:t>
            </a:r>
          </a:p>
          <a:p>
            <a:pPr marL="285750" indent="-285750">
              <a:buFont typeface="Arial" panose="020B0604020202020204" pitchFamily="34" charset="0"/>
              <a:buChar char="•"/>
            </a:pPr>
            <a:r>
              <a:rPr lang="en-US" dirty="0"/>
              <a:t>5 different types of appliances </a:t>
            </a:r>
          </a:p>
          <a:p>
            <a:pPr marL="285750" indent="-285750">
              <a:buFont typeface="Arial" panose="020B0604020202020204" pitchFamily="34" charset="0"/>
              <a:buChar char="•"/>
            </a:pPr>
            <a:r>
              <a:rPr lang="en-US" dirty="0"/>
              <a:t>Backups different types of workloads </a:t>
            </a:r>
          </a:p>
          <a:p>
            <a:pPr marL="285750" indent="-285750">
              <a:buFont typeface="Arial" panose="020B0604020202020204" pitchFamily="34" charset="0"/>
              <a:buChar char="•"/>
            </a:pPr>
            <a:r>
              <a:rPr lang="en-US" dirty="0"/>
              <a:t>Scales from 2TB to 30PB</a:t>
            </a:r>
          </a:p>
          <a:p>
            <a:pPr marL="285750" indent="-285750">
              <a:buFont typeface="Arial" panose="020B0604020202020204" pitchFamily="34" charset="0"/>
              <a:buChar char="•"/>
            </a:pPr>
            <a:r>
              <a:rPr lang="en-US" dirty="0"/>
              <a:t>Systems Monitored by Veritas </a:t>
            </a:r>
          </a:p>
        </p:txBody>
      </p:sp>
      <p:sp>
        <p:nvSpPr>
          <p:cNvPr id="3" name="Footer Placeholder 2">
            <a:extLst>
              <a:ext uri="{FF2B5EF4-FFF2-40B4-BE49-F238E27FC236}">
                <a16:creationId xmlns:a16="http://schemas.microsoft.com/office/drawing/2014/main" id="{21CC7AA3-A0E3-0F45-9BF6-EC1FE81DD063}"/>
              </a:ext>
            </a:extLst>
          </p:cNvPr>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4" name="Slide Number Placeholder 3">
            <a:extLst>
              <a:ext uri="{FF2B5EF4-FFF2-40B4-BE49-F238E27FC236}">
                <a16:creationId xmlns:a16="http://schemas.microsoft.com/office/drawing/2014/main" id="{69DF2B1C-155B-4343-A837-4A07FFB61D63}"/>
              </a:ext>
            </a:extLst>
          </p:cNvPr>
          <p:cNvSpPr>
            <a:spLocks noGrp="1"/>
          </p:cNvSpPr>
          <p:nvPr>
            <p:ph type="sldNum" sz="quarter" idx="12"/>
          </p:nvPr>
        </p:nvSpPr>
        <p:spPr/>
        <p:txBody>
          <a:bodyPr/>
          <a:lstStyle/>
          <a:p>
            <a:pPr algn="l"/>
            <a:fld id="{C1960183-D323-4677-9D78-78D1D39B0029}" type="slidenum">
              <a:rPr lang="uk-UA" smtClean="0"/>
              <a:pPr algn="l"/>
              <a:t>5</a:t>
            </a:fld>
            <a:endParaRPr lang="uk-UA"/>
          </a:p>
        </p:txBody>
      </p:sp>
    </p:spTree>
    <p:extLst>
      <p:ext uri="{BB962C8B-B14F-4D97-AF65-F5344CB8AC3E}">
        <p14:creationId xmlns:p14="http://schemas.microsoft.com/office/powerpoint/2010/main" val="424868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2BF088-31E4-CB4C-B928-622F49067E6B}"/>
              </a:ext>
            </a:extLst>
          </p:cNvPr>
          <p:cNvSpPr>
            <a:spLocks noGrp="1"/>
          </p:cNvSpPr>
          <p:nvPr>
            <p:ph type="title"/>
          </p:nvPr>
        </p:nvSpPr>
        <p:spPr/>
        <p:txBody>
          <a:bodyPr/>
          <a:lstStyle/>
          <a:p>
            <a:r>
              <a:rPr lang="en-US" dirty="0" err="1"/>
              <a:t>Netbackup</a:t>
            </a:r>
            <a:r>
              <a:rPr lang="en-US" dirty="0"/>
              <a:t> Appliance  Functionality </a:t>
            </a:r>
          </a:p>
        </p:txBody>
      </p:sp>
      <p:pic>
        <p:nvPicPr>
          <p:cNvPr id="10" name="Picture Placeholder 9">
            <a:extLst>
              <a:ext uri="{FF2B5EF4-FFF2-40B4-BE49-F238E27FC236}">
                <a16:creationId xmlns:a16="http://schemas.microsoft.com/office/drawing/2014/main" id="{1AD11984-1405-5948-8785-6EB3B8CF5B8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3564" b="3564"/>
          <a:stretch>
            <a:fillRect/>
          </a:stretch>
        </p:blipFill>
        <p:spPr>
          <a:xfrm>
            <a:off x="291832" y="924743"/>
            <a:ext cx="8852168" cy="4078930"/>
          </a:xfrm>
        </p:spPr>
      </p:pic>
      <p:sp>
        <p:nvSpPr>
          <p:cNvPr id="3" name="Footer Placeholder 2">
            <a:extLst>
              <a:ext uri="{FF2B5EF4-FFF2-40B4-BE49-F238E27FC236}">
                <a16:creationId xmlns:a16="http://schemas.microsoft.com/office/drawing/2014/main" id="{B23A0FB7-18C5-F548-923C-713655209BF3}"/>
              </a:ext>
            </a:extLst>
          </p:cNvPr>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4" name="Slide Number Placeholder 3">
            <a:extLst>
              <a:ext uri="{FF2B5EF4-FFF2-40B4-BE49-F238E27FC236}">
                <a16:creationId xmlns:a16="http://schemas.microsoft.com/office/drawing/2014/main" id="{1D7E24FA-6E9C-E248-8805-40E62B5A1199}"/>
              </a:ext>
            </a:extLst>
          </p:cNvPr>
          <p:cNvSpPr>
            <a:spLocks noGrp="1"/>
          </p:cNvSpPr>
          <p:nvPr>
            <p:ph type="sldNum" sz="quarter" idx="12"/>
          </p:nvPr>
        </p:nvSpPr>
        <p:spPr/>
        <p:txBody>
          <a:bodyPr/>
          <a:lstStyle/>
          <a:p>
            <a:pPr algn="l"/>
            <a:fld id="{C1960183-D323-4677-9D78-78D1D39B0029}" type="slidenum">
              <a:rPr lang="uk-UA" smtClean="0"/>
              <a:pPr algn="l"/>
              <a:t>6</a:t>
            </a:fld>
            <a:endParaRPr lang="uk-UA"/>
          </a:p>
        </p:txBody>
      </p:sp>
    </p:spTree>
    <p:extLst>
      <p:ext uri="{BB962C8B-B14F-4D97-AF65-F5344CB8AC3E}">
        <p14:creationId xmlns:p14="http://schemas.microsoft.com/office/powerpoint/2010/main" val="185488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7CF43C-B017-1147-B183-3FA380C8BF88}"/>
              </a:ext>
            </a:extLst>
          </p:cNvPr>
          <p:cNvSpPr>
            <a:spLocks noGrp="1"/>
          </p:cNvSpPr>
          <p:nvPr>
            <p:ph type="body" sz="half" idx="2"/>
          </p:nvPr>
        </p:nvSpPr>
        <p:spPr>
          <a:xfrm>
            <a:off x="6167336" y="1864549"/>
            <a:ext cx="2889115" cy="1501707"/>
          </a:xfrm>
        </p:spPr>
        <p:txBody>
          <a:bodyPr/>
          <a:lstStyle/>
          <a:p>
            <a:r>
              <a:rPr lang="en-US" sz="3200" dirty="0"/>
              <a:t>Machine</a:t>
            </a:r>
            <a:r>
              <a:rPr lang="en-US" sz="3600" dirty="0"/>
              <a:t> Learning at Scale</a:t>
            </a:r>
          </a:p>
        </p:txBody>
      </p:sp>
      <p:sp>
        <p:nvSpPr>
          <p:cNvPr id="5" name="Footer Placeholder 4">
            <a:extLst>
              <a:ext uri="{FF2B5EF4-FFF2-40B4-BE49-F238E27FC236}">
                <a16:creationId xmlns:a16="http://schemas.microsoft.com/office/drawing/2014/main" id="{9A31C891-8E66-8B40-B46C-D02E06844922}"/>
              </a:ext>
            </a:extLst>
          </p:cNvPr>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6" name="Slide Number Placeholder 5">
            <a:extLst>
              <a:ext uri="{FF2B5EF4-FFF2-40B4-BE49-F238E27FC236}">
                <a16:creationId xmlns:a16="http://schemas.microsoft.com/office/drawing/2014/main" id="{55FD1D7E-A096-1D41-883F-C46829A10884}"/>
              </a:ext>
            </a:extLst>
          </p:cNvPr>
          <p:cNvSpPr>
            <a:spLocks noGrp="1"/>
          </p:cNvSpPr>
          <p:nvPr>
            <p:ph type="sldNum" sz="quarter" idx="12"/>
          </p:nvPr>
        </p:nvSpPr>
        <p:spPr/>
        <p:txBody>
          <a:bodyPr/>
          <a:lstStyle/>
          <a:p>
            <a:pPr algn="l"/>
            <a:fld id="{C1960183-D323-4677-9D78-78D1D39B0029}" type="slidenum">
              <a:rPr lang="en-US" smtClean="0"/>
              <a:pPr algn="l"/>
              <a:t>7</a:t>
            </a:fld>
            <a:endParaRPr lang="en-US"/>
          </a:p>
        </p:txBody>
      </p:sp>
      <p:pic>
        <p:nvPicPr>
          <p:cNvPr id="20" name="Picture Placeholder 19">
            <a:extLst>
              <a:ext uri="{FF2B5EF4-FFF2-40B4-BE49-F238E27FC236}">
                <a16:creationId xmlns:a16="http://schemas.microsoft.com/office/drawing/2014/main" id="{9D8CFEFF-BA59-3540-80A9-B3E3C281482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3613" b="13613"/>
          <a:stretch>
            <a:fillRect/>
          </a:stretch>
        </p:blipFill>
        <p:spPr>
          <a:xfrm>
            <a:off x="2" y="1391054"/>
            <a:ext cx="5604833" cy="2575155"/>
          </a:xfrm>
        </p:spPr>
      </p:pic>
    </p:spTree>
    <p:extLst>
      <p:ext uri="{BB962C8B-B14F-4D97-AF65-F5344CB8AC3E}">
        <p14:creationId xmlns:p14="http://schemas.microsoft.com/office/powerpoint/2010/main" val="82554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7EF9B23C-E975-0643-A0E2-1C7C243DDE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40" y="0"/>
            <a:ext cx="9144000" cy="5143499"/>
          </a:xfrm>
        </p:spPr>
      </p:pic>
      <p:sp>
        <p:nvSpPr>
          <p:cNvPr id="5" name="Footer Placeholder 4">
            <a:extLst>
              <a:ext uri="{FF2B5EF4-FFF2-40B4-BE49-F238E27FC236}">
                <a16:creationId xmlns:a16="http://schemas.microsoft.com/office/drawing/2014/main" id="{5E79F156-1BD3-9F46-B295-6146BCD8089B}"/>
              </a:ext>
            </a:extLst>
          </p:cNvPr>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6" name="Slide Number Placeholder 5">
            <a:extLst>
              <a:ext uri="{FF2B5EF4-FFF2-40B4-BE49-F238E27FC236}">
                <a16:creationId xmlns:a16="http://schemas.microsoft.com/office/drawing/2014/main" id="{D8489014-69C6-694C-910C-0986BB9E8DF0}"/>
              </a:ext>
            </a:extLst>
          </p:cNvPr>
          <p:cNvSpPr>
            <a:spLocks noGrp="1"/>
          </p:cNvSpPr>
          <p:nvPr>
            <p:ph type="sldNum" sz="quarter" idx="12"/>
          </p:nvPr>
        </p:nvSpPr>
        <p:spPr/>
        <p:txBody>
          <a:bodyPr/>
          <a:lstStyle/>
          <a:p>
            <a:pPr algn="l"/>
            <a:fld id="{C1960183-D323-4677-9D78-78D1D39B0029}" type="slidenum">
              <a:rPr lang="en-US" smtClean="0"/>
              <a:pPr algn="l"/>
              <a:t>8</a:t>
            </a:fld>
            <a:endParaRPr lang="en-US"/>
          </a:p>
        </p:txBody>
      </p:sp>
      <p:sp>
        <p:nvSpPr>
          <p:cNvPr id="11" name="Rectangle 10">
            <a:extLst>
              <a:ext uri="{FF2B5EF4-FFF2-40B4-BE49-F238E27FC236}">
                <a16:creationId xmlns:a16="http://schemas.microsoft.com/office/drawing/2014/main" id="{3A496AA8-21D5-7F42-B7E7-75FDF386119B}"/>
              </a:ext>
            </a:extLst>
          </p:cNvPr>
          <p:cNvSpPr/>
          <p:nvPr/>
        </p:nvSpPr>
        <p:spPr bwMode="auto">
          <a:xfrm>
            <a:off x="361544" y="4899344"/>
            <a:ext cx="223737" cy="217664"/>
          </a:xfrm>
          <a:prstGeom prst="rect">
            <a:avLst/>
          </a:prstGeom>
          <a:solidFill>
            <a:schemeClr val="bg1"/>
          </a:solidFill>
          <a:ln w="19050" cap="flat" cmpd="sng" algn="ctr">
            <a:no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90000"/>
              </a:lnSpc>
            </a:pPr>
            <a:endParaRPr lang="en-US" sz="1800" dirty="0">
              <a:solidFill>
                <a:schemeClr val="bg2">
                  <a:lumMod val="50000"/>
                </a:schemeClr>
              </a:solidFill>
              <a:latin typeface="+mn-lt"/>
            </a:endParaRPr>
          </a:p>
        </p:txBody>
      </p:sp>
    </p:spTree>
    <p:extLst>
      <p:ext uri="{BB962C8B-B14F-4D97-AF65-F5344CB8AC3E}">
        <p14:creationId xmlns:p14="http://schemas.microsoft.com/office/powerpoint/2010/main" val="201605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653C74D-D34F-5240-A5BB-4C014EA944F3}"/>
              </a:ext>
            </a:extLst>
          </p:cNvPr>
          <p:cNvSpPr/>
          <p:nvPr/>
        </p:nvSpPr>
        <p:spPr bwMode="auto">
          <a:xfrm>
            <a:off x="4558747" y="1278827"/>
            <a:ext cx="4594860" cy="3487073"/>
          </a:xfrm>
          <a:prstGeom prst="rect">
            <a:avLst/>
          </a:prstGeom>
          <a:solidFill>
            <a:schemeClr val="accent2">
              <a:lumMod val="20000"/>
              <a:lumOff val="80000"/>
              <a:alpha val="55000"/>
            </a:schemeClr>
          </a:solidFill>
          <a:ln w="19050" cap="flat" cmpd="sng" algn="ctr">
            <a:no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endParaRPr lang="en-US" sz="1013" dirty="0" err="1">
              <a:solidFill>
                <a:srgbClr val="FFFFFF"/>
              </a:solidFill>
            </a:endParaRPr>
          </a:p>
        </p:txBody>
      </p:sp>
      <p:sp>
        <p:nvSpPr>
          <p:cNvPr id="21" name="Rectangle 20">
            <a:extLst>
              <a:ext uri="{FF2B5EF4-FFF2-40B4-BE49-F238E27FC236}">
                <a16:creationId xmlns:a16="http://schemas.microsoft.com/office/drawing/2014/main" id="{A653C74D-D34F-5240-A5BB-4C014EA944F3}"/>
              </a:ext>
            </a:extLst>
          </p:cNvPr>
          <p:cNvSpPr/>
          <p:nvPr/>
        </p:nvSpPr>
        <p:spPr bwMode="auto">
          <a:xfrm>
            <a:off x="-5831" y="1278827"/>
            <a:ext cx="4560570" cy="3487073"/>
          </a:xfrm>
          <a:prstGeom prst="rect">
            <a:avLst/>
          </a:prstGeom>
          <a:solidFill>
            <a:schemeClr val="accent1">
              <a:lumMod val="75000"/>
              <a:alpha val="15000"/>
            </a:schemeClr>
          </a:solidFill>
          <a:ln w="19050" cap="flat" cmpd="sng" algn="ctr">
            <a:noFill/>
            <a:prstDash val="solid"/>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lnSpc>
                <a:spcPct val="90000"/>
              </a:lnSpc>
            </a:pPr>
            <a:endParaRPr lang="en-US" sz="1013" dirty="0" err="1">
              <a:solidFill>
                <a:srgbClr val="FFFFFF"/>
              </a:solidFill>
            </a:endParaRPr>
          </a:p>
        </p:txBody>
      </p:sp>
      <p:pic>
        <p:nvPicPr>
          <p:cNvPr id="10" name="Picture 9">
            <a:extLst>
              <a:ext uri="{FF2B5EF4-FFF2-40B4-BE49-F238E27FC236}">
                <a16:creationId xmlns:a16="http://schemas.microsoft.com/office/drawing/2014/main" id="{13622045-061E-5C48-80A1-4BC7FC49DC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076" t="11387" r="3157" b="56782"/>
          <a:stretch/>
        </p:blipFill>
        <p:spPr>
          <a:xfrm>
            <a:off x="2333" y="-21009"/>
            <a:ext cx="9141618" cy="1293284"/>
          </a:xfrm>
          <a:prstGeom prst="rect">
            <a:avLst/>
          </a:prstGeom>
        </p:spPr>
      </p:pic>
      <p:sp>
        <p:nvSpPr>
          <p:cNvPr id="2" name="Title 1"/>
          <p:cNvSpPr>
            <a:spLocks noGrp="1"/>
          </p:cNvSpPr>
          <p:nvPr>
            <p:ph type="title"/>
          </p:nvPr>
        </p:nvSpPr>
        <p:spPr/>
        <p:txBody>
          <a:bodyPr/>
          <a:lstStyle/>
          <a:p>
            <a:r>
              <a:rPr lang="en-US" dirty="0"/>
              <a:t>The Evolving Support Experience</a:t>
            </a:r>
          </a:p>
        </p:txBody>
      </p:sp>
      <p:sp>
        <p:nvSpPr>
          <p:cNvPr id="3" name="Footer Placeholder 2"/>
          <p:cNvSpPr>
            <a:spLocks noGrp="1"/>
          </p:cNvSpPr>
          <p:nvPr>
            <p:ph type="ftr" sz="quarter" idx="11"/>
          </p:nvPr>
        </p:nvSpPr>
        <p:spPr/>
        <p:txBody>
          <a:bodyPr/>
          <a:lstStyle/>
          <a:p>
            <a:r>
              <a:rPr lang="en-US">
                <a:solidFill>
                  <a:srgbClr val="2C2C2B">
                    <a:lumMod val="60000"/>
                    <a:lumOff val="40000"/>
                  </a:srgbClr>
                </a:solidFill>
                <a:latin typeface="Corbel"/>
              </a:rPr>
              <a:t>Copyright © </a:t>
            </a:r>
            <a:r>
              <a:rPr lang="is-IS">
                <a:solidFill>
                  <a:srgbClr val="2C2C2B">
                    <a:lumMod val="60000"/>
                    <a:lumOff val="40000"/>
                  </a:srgbClr>
                </a:solidFill>
                <a:latin typeface="Corbel"/>
              </a:rPr>
              <a:t>2017</a:t>
            </a:r>
            <a:r>
              <a:rPr lang="en-US">
                <a:solidFill>
                  <a:srgbClr val="2C2C2B">
                    <a:lumMod val="60000"/>
                    <a:lumOff val="40000"/>
                  </a:srgbClr>
                </a:solidFill>
                <a:latin typeface="Corbel"/>
              </a:rPr>
              <a:t> Veritas Technologies</a:t>
            </a:r>
            <a:endParaRPr lang="en-US" dirty="0">
              <a:solidFill>
                <a:srgbClr val="2C2C2B">
                  <a:lumMod val="60000"/>
                  <a:lumOff val="40000"/>
                </a:srgbClr>
              </a:solidFill>
              <a:latin typeface="Corbel"/>
            </a:endParaRPr>
          </a:p>
        </p:txBody>
      </p:sp>
      <p:cxnSp>
        <p:nvCxnSpPr>
          <p:cNvPr id="9" name="Straight Connector 8">
            <a:extLst>
              <a:ext uri="{FF2B5EF4-FFF2-40B4-BE49-F238E27FC236}">
                <a16:creationId xmlns:a16="http://schemas.microsoft.com/office/drawing/2014/main" id="{BD5C17E0-CC92-C445-A794-147CBAC54888}"/>
              </a:ext>
            </a:extLst>
          </p:cNvPr>
          <p:cNvCxnSpPr/>
          <p:nvPr/>
        </p:nvCxnSpPr>
        <p:spPr bwMode="auto">
          <a:xfrm>
            <a:off x="-5831" y="1278827"/>
            <a:ext cx="9149782" cy="0"/>
          </a:xfrm>
          <a:prstGeom prst="line">
            <a:avLst/>
          </a:prstGeom>
          <a:solidFill>
            <a:schemeClr val="accent1"/>
          </a:solidFill>
          <a:ln w="6350" cap="flat" cmpd="sng" algn="ctr">
            <a:solidFill>
              <a:schemeClr val="bg2">
                <a:lumMod val="20000"/>
                <a:lumOff val="80000"/>
              </a:schemeClr>
            </a:solidFill>
            <a:prstDash val="solid"/>
            <a:miter lim="800000"/>
            <a:headEnd type="none" w="med" len="med"/>
            <a:tailEnd type="none" w="lg" len="lg"/>
          </a:ln>
          <a:effectLst/>
        </p:spPr>
      </p:cxnSp>
      <p:sp>
        <p:nvSpPr>
          <p:cNvPr id="16" name="Slide Number Placeholder 4">
            <a:extLst>
              <a:ext uri="{FF2B5EF4-FFF2-40B4-BE49-F238E27FC236}">
                <a16:creationId xmlns:a16="http://schemas.microsoft.com/office/drawing/2014/main" id="{6445AA20-FB05-6945-8F45-4DD2F51989B9}"/>
              </a:ext>
            </a:extLst>
          </p:cNvPr>
          <p:cNvSpPr txBox="1">
            <a:spLocks/>
          </p:cNvSpPr>
          <p:nvPr/>
        </p:nvSpPr>
        <p:spPr>
          <a:xfrm>
            <a:off x="459412" y="4856230"/>
            <a:ext cx="304721" cy="137160"/>
          </a:xfrm>
          <a:prstGeom prst="rect">
            <a:avLst/>
          </a:prstGeom>
        </p:spPr>
        <p:txBody>
          <a:bodyPr vert="horz" lIns="0" tIns="0" rIns="0" bIns="0" rtlCol="0" anchor="ctr"/>
          <a:lstStyle>
            <a:defPPr>
              <a:defRPr lang="en-US"/>
            </a:defPPr>
            <a:lvl1pPr marL="0" algn="r" defTabSz="914400" rtl="0" eaLnBrk="1" latinLnBrk="0" hangingPunct="1">
              <a:defRPr sz="1000" kern="1200">
                <a:solidFill>
                  <a:schemeClr val="tx1">
                    <a:lumMod val="60000"/>
                    <a:lumOff val="40000"/>
                  </a:schemeClr>
                </a:solidFill>
                <a:latin typeface="Corbel"/>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C1960183-D323-4677-9D78-78D1D39B0029}" type="slidenum">
              <a:rPr lang="en-US" sz="750">
                <a:solidFill>
                  <a:srgbClr val="2C2C2B">
                    <a:lumMod val="60000"/>
                    <a:lumOff val="40000"/>
                  </a:srgbClr>
                </a:solidFill>
              </a:rPr>
              <a:pPr algn="l"/>
              <a:t>9</a:t>
            </a:fld>
            <a:endParaRPr lang="en-US" sz="750">
              <a:solidFill>
                <a:srgbClr val="2C2C2B">
                  <a:lumMod val="60000"/>
                  <a:lumOff val="40000"/>
                </a:srgbClr>
              </a:solidFill>
            </a:endParaRPr>
          </a:p>
        </p:txBody>
      </p:sp>
      <p:sp>
        <p:nvSpPr>
          <p:cNvPr id="64" name="Rectangle 63"/>
          <p:cNvSpPr/>
          <p:nvPr/>
        </p:nvSpPr>
        <p:spPr>
          <a:xfrm>
            <a:off x="1191" y="4047001"/>
            <a:ext cx="9141619" cy="461665"/>
          </a:xfrm>
          <a:prstGeom prst="rect">
            <a:avLst/>
          </a:prstGeom>
          <a:solidFill>
            <a:schemeClr val="accent1"/>
          </a:solidFill>
        </p:spPr>
        <p:txBody>
          <a:bodyPr wrap="square">
            <a:spAutoFit/>
          </a:bodyPr>
          <a:lstStyle/>
          <a:p>
            <a:pPr algn="ctr"/>
            <a:r>
              <a:rPr lang="en-US" sz="2400" b="1" dirty="0">
                <a:solidFill>
                  <a:schemeClr val="bg1"/>
                </a:solidFill>
                <a:latin typeface="Polaris Light" panose="02000000000000000000"/>
              </a:rPr>
              <a:t>Streamlined Support Experience </a:t>
            </a:r>
          </a:p>
        </p:txBody>
      </p:sp>
      <p:grpSp>
        <p:nvGrpSpPr>
          <p:cNvPr id="12" name="Group 11"/>
          <p:cNvGrpSpPr/>
          <p:nvPr/>
        </p:nvGrpSpPr>
        <p:grpSpPr>
          <a:xfrm>
            <a:off x="6014852" y="1729607"/>
            <a:ext cx="1714500" cy="1920240"/>
            <a:chOff x="8018215" y="2306142"/>
            <a:chExt cx="2286000" cy="2560320"/>
          </a:xfrm>
        </p:grpSpPr>
        <p:sp>
          <p:nvSpPr>
            <p:cNvPr id="23" name="Rounded Rectangle 22"/>
            <p:cNvSpPr/>
            <p:nvPr/>
          </p:nvSpPr>
          <p:spPr bwMode="auto">
            <a:xfrm>
              <a:off x="8018215" y="2306142"/>
              <a:ext cx="2286000" cy="2560320"/>
            </a:xfrm>
            <a:prstGeom prst="roundRect">
              <a:avLst/>
            </a:prstGeom>
            <a:solidFill>
              <a:srgbClr val="FFFFFF">
                <a:alpha val="55000"/>
              </a:srgbClr>
            </a:solidFill>
            <a:ln w="19050" cap="flat" cmpd="sng" algn="ctr">
              <a:solidFill>
                <a:schemeClr val="accent1"/>
              </a:solidFill>
              <a:prstDash val="solid"/>
              <a:miter lim="800000"/>
              <a:headEnd type="none" w="med" len="med"/>
              <a:tailEnd type="none" w="med" len="med"/>
            </a:ln>
            <a:effectLst/>
          </p:spPr>
          <p:txBody>
            <a:bodyPr vert="horz" wrap="square" lIns="68580" tIns="34290" rIns="68580" bIns="34290" numCol="1" rtlCol="0" anchor="b" anchorCtr="0" compatLnSpc="1">
              <a:prstTxWarp prst="textNoShape">
                <a:avLst/>
              </a:prstTxWarp>
            </a:bodyPr>
            <a:lstStyle/>
            <a:p>
              <a:pPr algn="ctr">
                <a:lnSpc>
                  <a:spcPct val="90000"/>
                </a:lnSpc>
              </a:pPr>
              <a:r>
                <a:rPr lang="en-US" sz="1500" dirty="0">
                  <a:solidFill>
                    <a:schemeClr val="accent2">
                      <a:lumMod val="75000"/>
                    </a:schemeClr>
                  </a:solidFill>
                </a:rPr>
                <a:t>Proactive &amp; Prescriptive</a:t>
              </a:r>
            </a:p>
          </p:txBody>
        </p:sp>
        <p:pic>
          <p:nvPicPr>
            <p:cNvPr id="27" name="Picture 26"/>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512416" y="2648748"/>
              <a:ext cx="1297599" cy="1297599"/>
            </a:xfrm>
            <a:prstGeom prst="roundRect">
              <a:avLst>
                <a:gd name="adj" fmla="val 14512"/>
              </a:avLst>
            </a:prstGeom>
            <a:solidFill>
              <a:srgbClr val="FFFFFF">
                <a:shade val="85000"/>
              </a:srgbClr>
            </a:solidFill>
            <a:ln>
              <a:noFill/>
            </a:ln>
            <a:effectLst/>
            <a:extLst/>
          </p:spPr>
        </p:pic>
      </p:grpSp>
      <p:grpSp>
        <p:nvGrpSpPr>
          <p:cNvPr id="11" name="Group 10"/>
          <p:cNvGrpSpPr/>
          <p:nvPr/>
        </p:nvGrpSpPr>
        <p:grpSpPr>
          <a:xfrm>
            <a:off x="1249487" y="1729607"/>
            <a:ext cx="1714500" cy="1920240"/>
            <a:chOff x="1664395" y="2306143"/>
            <a:chExt cx="2286000" cy="2560320"/>
          </a:xfrm>
        </p:grpSpPr>
        <p:sp>
          <p:nvSpPr>
            <p:cNvPr id="4" name="Rounded Rectangle 3"/>
            <p:cNvSpPr/>
            <p:nvPr/>
          </p:nvSpPr>
          <p:spPr bwMode="auto">
            <a:xfrm>
              <a:off x="1664395" y="2306143"/>
              <a:ext cx="2286000" cy="2560320"/>
            </a:xfrm>
            <a:prstGeom prst="roundRect">
              <a:avLst/>
            </a:prstGeom>
            <a:solidFill>
              <a:srgbClr val="FFFFFF">
                <a:alpha val="55000"/>
              </a:srgbClr>
            </a:solidFill>
            <a:ln w="19050" cap="flat" cmpd="sng" algn="ctr">
              <a:solidFill>
                <a:schemeClr val="accent1"/>
              </a:solidFill>
              <a:prstDash val="solid"/>
              <a:miter lim="800000"/>
              <a:headEnd type="none" w="med" len="med"/>
              <a:tailEnd type="none" w="med" len="med"/>
            </a:ln>
            <a:effectLst/>
          </p:spPr>
          <p:txBody>
            <a:bodyPr vert="horz" wrap="square" lIns="68580" tIns="34290" rIns="68580" bIns="34290" numCol="1" rtlCol="0" anchor="b" anchorCtr="0" compatLnSpc="1">
              <a:prstTxWarp prst="textNoShape">
                <a:avLst/>
              </a:prstTxWarp>
            </a:bodyPr>
            <a:lstStyle/>
            <a:p>
              <a:pPr algn="ctr">
                <a:lnSpc>
                  <a:spcPct val="90000"/>
                </a:lnSpc>
              </a:pPr>
              <a:r>
                <a:rPr lang="en-US" sz="1500" dirty="0">
                  <a:solidFill>
                    <a:srgbClr val="C00000"/>
                  </a:solidFill>
                </a:rPr>
                <a:t>Reactive</a:t>
              </a:r>
              <a:endParaRPr lang="en-US" sz="1200" dirty="0">
                <a:solidFill>
                  <a:srgbClr val="C00000"/>
                </a:solidFill>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6654" y="2736806"/>
              <a:ext cx="1121482" cy="1121482"/>
            </a:xfrm>
            <a:prstGeom prst="rect">
              <a:avLst/>
            </a:prstGeom>
          </p:spPr>
        </p:pic>
      </p:grpSp>
    </p:spTree>
    <p:extLst>
      <p:ext uri="{BB962C8B-B14F-4D97-AF65-F5344CB8AC3E}">
        <p14:creationId xmlns:p14="http://schemas.microsoft.com/office/powerpoint/2010/main" val="263981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Veritas_Brand_2017_widescreen">
  <a:themeElements>
    <a:clrScheme name="VTAS-2017">
      <a:dk1>
        <a:srgbClr val="2C2C2B"/>
      </a:dk1>
      <a:lt1>
        <a:sysClr val="window" lastClr="FFFFFF"/>
      </a:lt1>
      <a:dk2>
        <a:srgbClr val="000000"/>
      </a:dk2>
      <a:lt2>
        <a:srgbClr val="6A7171"/>
      </a:lt2>
      <a:accent1>
        <a:srgbClr val="990000"/>
      </a:accent1>
      <a:accent2>
        <a:srgbClr val="A9C2CB"/>
      </a:accent2>
      <a:accent3>
        <a:srgbClr val="85A62A"/>
      </a:accent3>
      <a:accent4>
        <a:srgbClr val="EEA137"/>
      </a:accent4>
      <a:accent5>
        <a:srgbClr val="659CA1"/>
      </a:accent5>
      <a:accent6>
        <a:srgbClr val="D24C31"/>
      </a:accent6>
      <a:hlink>
        <a:srgbClr val="3DA1B9"/>
      </a:hlink>
      <a:folHlink>
        <a:srgbClr val="838B8F"/>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FF"/>
        </a:solidFill>
        <a:ln w="19050" cap="flat" cmpd="sng" algn="ctr">
          <a:solidFill>
            <a:schemeClr val="accent1"/>
          </a:solidFill>
          <a:prstDash val="solid"/>
          <a:miter lim="800000"/>
          <a:headEnd type="none" w="med" len="med"/>
          <a:tailEnd type="none" w="med" len="med"/>
        </a:ln>
        <a:effectLst/>
      </a:spPr>
      <a:bodyPr vert="horz" wrap="square" lIns="91440" tIns="45720" rIns="91440" bIns="45720" numCol="1" rtlCol="0" anchor="ctr" anchorCtr="0" compatLnSpc="1">
        <a:prstTxWarp prst="textNoShape">
          <a:avLst/>
        </a:prstTxWarp>
      </a:bodyPr>
      <a:lstStyle>
        <a:defPPr algn="ctr">
          <a:lnSpc>
            <a:spcPct val="90000"/>
          </a:lnSpc>
          <a:defRPr sz="1800" dirty="0" smtClean="0">
            <a:solidFill>
              <a:schemeClr val="bg2">
                <a:lumMod val="50000"/>
              </a:schemeClr>
            </a:solidFill>
            <a:latin typeface="+mn-lt"/>
          </a:defRPr>
        </a:defPPr>
      </a:lstStyle>
    </a:spDef>
    <a:lnDef>
      <a:spPr bwMode="auto">
        <a:solidFill>
          <a:schemeClr val="accent1"/>
        </a:solidFill>
        <a:ln w="19050" cap="flat" cmpd="sng" algn="ctr">
          <a:solidFill>
            <a:srgbClr val="A6A6A6"/>
          </a:solidFill>
          <a:prstDash val="solid"/>
          <a:miter lim="800000"/>
          <a:headEnd type="none" w="med" len="med"/>
          <a:tailEnd type="none" w="lg" len="lg"/>
        </a:ln>
        <a:effectLst/>
      </a:spPr>
      <a:bodyPr/>
      <a:lstStyle/>
    </a:lnDef>
    <a:txDef>
      <a:spPr/>
      <a:bodyPr vert="horz" lIns="0" tIns="0" rIns="0" bIns="0" rtlCol="0" anchor="b">
        <a:noAutofit/>
      </a:bodyPr>
      <a:lstStyle>
        <a:defPPr>
          <a:defRPr dirty="0" smtClean="0"/>
        </a:defPPr>
      </a:lstStyle>
    </a:txDef>
  </a:objectDefaults>
  <a:extraClrSchemeLst/>
  <a:custClrLst>
    <a:custClr name="173 | 195 | 43">
      <a:srgbClr val="ADC32B"/>
    </a:custClr>
    <a:custClr name="234 | 104 | 60">
      <a:srgbClr val="EA683C"/>
    </a:custClr>
    <a:custClr name="252 | 180 | 69">
      <a:srgbClr val="FCB445"/>
    </a:custClr>
    <a:custClr name="201 | 221 | 229">
      <a:srgbClr val="C9DDE5"/>
    </a:custClr>
  </a:custClrLst>
  <a:extLst>
    <a:ext uri="{05A4C25C-085E-4340-85A3-A5531E510DB2}">
      <thm15:themeFamily xmlns:thm15="http://schemas.microsoft.com/office/thememl/2012/main" name="Presentation4" id="{F2E5E11C-C49F-3643-BB71-4DD4A0090434}" vid="{D4F5467C-6EE9-4F4D-800F-AEC1732E79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3915</TotalTime>
  <Words>1491</Words>
  <Application>Microsoft Macintosh PowerPoint</Application>
  <PresentationFormat>On-screen Show (16:9)</PresentationFormat>
  <Paragraphs>406</Paragraphs>
  <Slides>37</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Candara</vt:lpstr>
      <vt:lpstr>Corbel</vt:lpstr>
      <vt:lpstr>Polaris Light</vt:lpstr>
      <vt:lpstr>Polaris-Book</vt:lpstr>
      <vt:lpstr>Veritas_Brand_2017_widescreen</vt:lpstr>
      <vt:lpstr> ML at Scale using Kubernetes Jayant Thomas (JT)</vt:lpstr>
      <vt:lpstr>PowerPoint Presentation</vt:lpstr>
      <vt:lpstr>PowerPoint Presentation</vt:lpstr>
      <vt:lpstr>Veritas #1 in Data Protection</vt:lpstr>
      <vt:lpstr>Netbackup Appliances </vt:lpstr>
      <vt:lpstr>Netbackup Appliance  Functionality </vt:lpstr>
      <vt:lpstr>PowerPoint Presentation</vt:lpstr>
      <vt:lpstr>PowerPoint Presentation</vt:lpstr>
      <vt:lpstr>The Evolving Support Experience</vt:lpstr>
      <vt:lpstr>Introducing Veritas Predictive Insights</vt:lpstr>
      <vt:lpstr>Veritas Predictive Insights</vt:lpstr>
      <vt:lpstr>ML Platform Overview</vt:lpstr>
      <vt:lpstr>Why Kubernetes ? </vt:lpstr>
      <vt:lpstr>PowerPoint Presentation</vt:lpstr>
      <vt:lpstr>PowerPoint Presentation</vt:lpstr>
      <vt:lpstr>PowerPoint Presentation</vt:lpstr>
      <vt:lpstr>ML Platform using Kubernetes </vt:lpstr>
      <vt:lpstr>ML Runtime on Kubernetes  </vt:lpstr>
      <vt:lpstr>ML Runtime on Kubernetes </vt:lpstr>
      <vt:lpstr>What Problem it solved ?</vt:lpstr>
      <vt:lpstr>Veritas Predictive Insights Deployment </vt:lpstr>
      <vt:lpstr>Experiences and Lessons Learned</vt:lpstr>
      <vt:lpstr>Why Argo and Airflow?</vt:lpstr>
      <vt:lpstr>How does Airflow knows when to schedule?</vt:lpstr>
      <vt:lpstr>Challenges #1 Issue with network provider</vt:lpstr>
      <vt:lpstr>Challenges #2 Issues with frequent start and stop of  pods </vt:lpstr>
      <vt:lpstr>Challenges #3 Issues Airflow scheduling lags </vt:lpstr>
      <vt:lpstr>Challenges #4 Issues Arango DB </vt:lpstr>
      <vt:lpstr>Audit Logs </vt:lpstr>
      <vt:lpstr>Veritas Predictive Insight in action</vt:lpstr>
      <vt:lpstr>PowerPoint Presentation</vt:lpstr>
      <vt:lpstr>Recommendations – Flow, Feedback, Learning</vt:lpstr>
      <vt:lpstr>Storage Usage Forecast</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Chahat Jain</dc:creator>
  <cp:keywords/>
  <dc:description/>
  <cp:lastModifiedBy>Jayant Thomas</cp:lastModifiedBy>
  <cp:revision>61</cp:revision>
  <dcterms:created xsi:type="dcterms:W3CDTF">1601-01-01T00:00:00Z</dcterms:created>
  <dcterms:modified xsi:type="dcterms:W3CDTF">2019-02-27T03:24:12Z</dcterms:modified>
  <cp:category/>
</cp:coreProperties>
</file>